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78"/>
  </p:notesMasterIdLst>
  <p:sldIdLst>
    <p:sldId id="501" r:id="rId2"/>
    <p:sldId id="591" r:id="rId3"/>
    <p:sldId id="503" r:id="rId4"/>
    <p:sldId id="504" r:id="rId5"/>
    <p:sldId id="505" r:id="rId6"/>
    <p:sldId id="506" r:id="rId7"/>
    <p:sldId id="507" r:id="rId8"/>
    <p:sldId id="508" r:id="rId9"/>
    <p:sldId id="509" r:id="rId10"/>
    <p:sldId id="576" r:id="rId11"/>
    <p:sldId id="578" r:id="rId12"/>
    <p:sldId id="510" r:id="rId13"/>
    <p:sldId id="579" r:id="rId14"/>
    <p:sldId id="511" r:id="rId15"/>
    <p:sldId id="593" r:id="rId16"/>
    <p:sldId id="512" r:id="rId17"/>
    <p:sldId id="589" r:id="rId18"/>
    <p:sldId id="586" r:id="rId19"/>
    <p:sldId id="587" r:id="rId20"/>
    <p:sldId id="588" r:id="rId21"/>
    <p:sldId id="513" r:id="rId22"/>
    <p:sldId id="514" r:id="rId23"/>
    <p:sldId id="515" r:id="rId24"/>
    <p:sldId id="516" r:id="rId25"/>
    <p:sldId id="517" r:id="rId26"/>
    <p:sldId id="518" r:id="rId27"/>
    <p:sldId id="519" r:id="rId28"/>
    <p:sldId id="520" r:id="rId29"/>
    <p:sldId id="521" r:id="rId30"/>
    <p:sldId id="522" r:id="rId31"/>
    <p:sldId id="523" r:id="rId32"/>
    <p:sldId id="524" r:id="rId33"/>
    <p:sldId id="573" r:id="rId34"/>
    <p:sldId id="525" r:id="rId35"/>
    <p:sldId id="526" r:id="rId36"/>
    <p:sldId id="581" r:id="rId37"/>
    <p:sldId id="528" r:id="rId38"/>
    <p:sldId id="529" r:id="rId39"/>
    <p:sldId id="530" r:id="rId40"/>
    <p:sldId id="531" r:id="rId41"/>
    <p:sldId id="583" r:id="rId42"/>
    <p:sldId id="584" r:id="rId43"/>
    <p:sldId id="538" r:id="rId44"/>
    <p:sldId id="585" r:id="rId45"/>
    <p:sldId id="539" r:id="rId46"/>
    <p:sldId id="540" r:id="rId47"/>
    <p:sldId id="541" r:id="rId48"/>
    <p:sldId id="542" r:id="rId49"/>
    <p:sldId id="543" r:id="rId50"/>
    <p:sldId id="544" r:id="rId51"/>
    <p:sldId id="545" r:id="rId52"/>
    <p:sldId id="546" r:id="rId53"/>
    <p:sldId id="547" r:id="rId54"/>
    <p:sldId id="548" r:id="rId55"/>
    <p:sldId id="549" r:id="rId56"/>
    <p:sldId id="550" r:id="rId57"/>
    <p:sldId id="551" r:id="rId58"/>
    <p:sldId id="552" r:id="rId59"/>
    <p:sldId id="553" r:id="rId60"/>
    <p:sldId id="554" r:id="rId61"/>
    <p:sldId id="555" r:id="rId62"/>
    <p:sldId id="556" r:id="rId63"/>
    <p:sldId id="557" r:id="rId64"/>
    <p:sldId id="558" r:id="rId65"/>
    <p:sldId id="559" r:id="rId66"/>
    <p:sldId id="560" r:id="rId67"/>
    <p:sldId id="561" r:id="rId68"/>
    <p:sldId id="562" r:id="rId69"/>
    <p:sldId id="563" r:id="rId70"/>
    <p:sldId id="564" r:id="rId71"/>
    <p:sldId id="565" r:id="rId72"/>
    <p:sldId id="566" r:id="rId73"/>
    <p:sldId id="567" r:id="rId74"/>
    <p:sldId id="568" r:id="rId75"/>
    <p:sldId id="569" r:id="rId76"/>
    <p:sldId id="592" r:id="rId77"/>
  </p:sldIdLst>
  <p:sldSz cx="9144000" cy="6858000" type="screen4x3"/>
  <p:notesSz cx="10234613" cy="7099300"/>
  <p:defaultTextStyle>
    <a:defPPr>
      <a:defRPr lang="en-US"/>
    </a:defPPr>
    <a:lvl1pPr algn="l" rtl="0" fontAlgn="base">
      <a:spcBef>
        <a:spcPct val="0"/>
      </a:spcBef>
      <a:spcAft>
        <a:spcPct val="0"/>
      </a:spcAft>
      <a:defRPr sz="2400" kern="1200">
        <a:solidFill>
          <a:schemeClr val="tx1"/>
        </a:solidFill>
        <a:latin typeface="Tahoma" pitchFamily="34" charset="0"/>
        <a:ea typeface="宋体" pitchFamily="2" charset="-122"/>
        <a:cs typeface="+mn-cs"/>
      </a:defRPr>
    </a:lvl1pPr>
    <a:lvl2pPr marL="457200" algn="l" rtl="0" fontAlgn="base">
      <a:spcBef>
        <a:spcPct val="0"/>
      </a:spcBef>
      <a:spcAft>
        <a:spcPct val="0"/>
      </a:spcAft>
      <a:defRPr sz="2400" kern="1200">
        <a:solidFill>
          <a:schemeClr val="tx1"/>
        </a:solidFill>
        <a:latin typeface="Tahoma" pitchFamily="34" charset="0"/>
        <a:ea typeface="宋体" pitchFamily="2" charset="-122"/>
        <a:cs typeface="+mn-cs"/>
      </a:defRPr>
    </a:lvl2pPr>
    <a:lvl3pPr marL="914400" algn="l" rtl="0" fontAlgn="base">
      <a:spcBef>
        <a:spcPct val="0"/>
      </a:spcBef>
      <a:spcAft>
        <a:spcPct val="0"/>
      </a:spcAft>
      <a:defRPr sz="2400" kern="1200">
        <a:solidFill>
          <a:schemeClr val="tx1"/>
        </a:solidFill>
        <a:latin typeface="Tahoma" pitchFamily="34" charset="0"/>
        <a:ea typeface="宋体" pitchFamily="2" charset="-122"/>
        <a:cs typeface="+mn-cs"/>
      </a:defRPr>
    </a:lvl3pPr>
    <a:lvl4pPr marL="1371600" algn="l" rtl="0" fontAlgn="base">
      <a:spcBef>
        <a:spcPct val="0"/>
      </a:spcBef>
      <a:spcAft>
        <a:spcPct val="0"/>
      </a:spcAft>
      <a:defRPr sz="2400" kern="1200">
        <a:solidFill>
          <a:schemeClr val="tx1"/>
        </a:solidFill>
        <a:latin typeface="Tahoma" pitchFamily="34" charset="0"/>
        <a:ea typeface="宋体" pitchFamily="2" charset="-122"/>
        <a:cs typeface="+mn-cs"/>
      </a:defRPr>
    </a:lvl4pPr>
    <a:lvl5pPr marL="1828800" algn="l" rtl="0" fontAlgn="base">
      <a:spcBef>
        <a:spcPct val="0"/>
      </a:spcBef>
      <a:spcAft>
        <a:spcPct val="0"/>
      </a:spcAft>
      <a:defRPr sz="2400" kern="1200">
        <a:solidFill>
          <a:schemeClr val="tx1"/>
        </a:solidFill>
        <a:latin typeface="Tahoma" pitchFamily="34" charset="0"/>
        <a:ea typeface="宋体" pitchFamily="2" charset="-122"/>
        <a:cs typeface="+mn-cs"/>
      </a:defRPr>
    </a:lvl5pPr>
    <a:lvl6pPr marL="2286000" algn="l" defTabSz="914400" rtl="0" eaLnBrk="1" latinLnBrk="0" hangingPunct="1">
      <a:defRPr sz="2400" kern="1200">
        <a:solidFill>
          <a:schemeClr val="tx1"/>
        </a:solidFill>
        <a:latin typeface="Tahoma" pitchFamily="34" charset="0"/>
        <a:ea typeface="宋体" pitchFamily="2" charset="-122"/>
        <a:cs typeface="+mn-cs"/>
      </a:defRPr>
    </a:lvl6pPr>
    <a:lvl7pPr marL="2743200" algn="l" defTabSz="914400" rtl="0" eaLnBrk="1" latinLnBrk="0" hangingPunct="1">
      <a:defRPr sz="2400" kern="1200">
        <a:solidFill>
          <a:schemeClr val="tx1"/>
        </a:solidFill>
        <a:latin typeface="Tahoma" pitchFamily="34" charset="0"/>
        <a:ea typeface="宋体" pitchFamily="2" charset="-122"/>
        <a:cs typeface="+mn-cs"/>
      </a:defRPr>
    </a:lvl7pPr>
    <a:lvl8pPr marL="3200400" algn="l" defTabSz="914400" rtl="0" eaLnBrk="1" latinLnBrk="0" hangingPunct="1">
      <a:defRPr sz="2400" kern="1200">
        <a:solidFill>
          <a:schemeClr val="tx1"/>
        </a:solidFill>
        <a:latin typeface="Tahoma" pitchFamily="34" charset="0"/>
        <a:ea typeface="宋体" pitchFamily="2" charset="-122"/>
        <a:cs typeface="+mn-cs"/>
      </a:defRPr>
    </a:lvl8pPr>
    <a:lvl9pPr marL="3657600" algn="l" defTabSz="914400" rtl="0" eaLnBrk="1" latinLnBrk="0" hangingPunct="1">
      <a:defRPr sz="2400" kern="1200">
        <a:solidFill>
          <a:schemeClr val="tx1"/>
        </a:solidFill>
        <a:latin typeface="Tahoma"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00"/>
    <a:srgbClr val="FF3399"/>
    <a:srgbClr val="00FF00"/>
    <a:srgbClr val="2130BD"/>
    <a:srgbClr val="FFFFFF"/>
    <a:srgbClr val="CA36BC"/>
    <a:srgbClr val="6187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092" y="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32.wmf"/><Relationship Id="rId1" Type="http://schemas.openxmlformats.org/officeDocument/2006/relationships/image" Target="../media/image31.wmf"/><Relationship Id="rId4" Type="http://schemas.openxmlformats.org/officeDocument/2006/relationships/image" Target="../media/image33.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image" Target="../media/image23.png"/></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wmf"/><Relationship Id="rId2" Type="http://schemas.openxmlformats.org/officeDocument/2006/relationships/image" Target="../media/image24.png"/><Relationship Id="rId1" Type="http://schemas.openxmlformats.org/officeDocument/2006/relationships/image" Target="../media/image23.png"/><Relationship Id="rId6" Type="http://schemas.openxmlformats.org/officeDocument/2006/relationships/image" Target="../media/image42.wmf"/><Relationship Id="rId5" Type="http://schemas.openxmlformats.org/officeDocument/2006/relationships/image" Target="../media/image41.wmf"/><Relationship Id="rId4" Type="http://schemas.openxmlformats.org/officeDocument/2006/relationships/image" Target="../media/image40.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28.png"/><Relationship Id="rId2" Type="http://schemas.openxmlformats.org/officeDocument/2006/relationships/image" Target="../media/image41.wmf"/><Relationship Id="rId1" Type="http://schemas.openxmlformats.org/officeDocument/2006/relationships/image" Target="../media/image44.wmf"/><Relationship Id="rId6" Type="http://schemas.openxmlformats.org/officeDocument/2006/relationships/image" Target="../media/image27.png"/><Relationship Id="rId5" Type="http://schemas.openxmlformats.org/officeDocument/2006/relationships/image" Target="../media/image47.wmf"/><Relationship Id="rId4" Type="http://schemas.openxmlformats.org/officeDocument/2006/relationships/image" Target="../media/image46.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 Id="rId4" Type="http://schemas.openxmlformats.org/officeDocument/2006/relationships/image" Target="../media/image51.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image" Target="../media/image23.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72.wmf"/><Relationship Id="rId1" Type="http://schemas.openxmlformats.org/officeDocument/2006/relationships/image" Target="../media/image71.wmf"/><Relationship Id="rId4" Type="http://schemas.openxmlformats.org/officeDocument/2006/relationships/image" Target="../media/image74.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80.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image" Target="../media/image8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image" Target="../media/image14.png"/></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 Id="rId4" Type="http://schemas.openxmlformats.org/officeDocument/2006/relationships/image" Target="../media/image26.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 Id="rId4" Type="http://schemas.openxmlformats.org/officeDocument/2006/relationships/image" Target="../media/image3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p:nvPr>
        </p:nvSpPr>
        <p:spPr bwMode="auto">
          <a:xfrm>
            <a:off x="0" y="0"/>
            <a:ext cx="4435475" cy="355600"/>
          </a:xfrm>
          <a:prstGeom prst="rect">
            <a:avLst/>
          </a:prstGeom>
          <a:noFill/>
          <a:ln w="9525">
            <a:noFill/>
            <a:miter lim="800000"/>
            <a:headEnd/>
            <a:tailEnd/>
          </a:ln>
        </p:spPr>
        <p:txBody>
          <a:bodyPr vert="horz" wrap="square" lIns="94951" tIns="47476" rIns="94951" bIns="47476" numCol="1" anchor="t" anchorCtr="0" compatLnSpc="1">
            <a:prstTxWarp prst="textNoShape">
              <a:avLst/>
            </a:prstTxWarp>
          </a:bodyPr>
          <a:lstStyle>
            <a:lvl1pPr>
              <a:defRPr sz="1200"/>
            </a:lvl1pPr>
          </a:lstStyle>
          <a:p>
            <a:pPr>
              <a:defRPr/>
            </a:pPr>
            <a:endParaRPr lang="zh-CN" altLang="en-US"/>
          </a:p>
        </p:txBody>
      </p:sp>
      <p:sp>
        <p:nvSpPr>
          <p:cNvPr id="2051" name="日期占位符 2"/>
          <p:cNvSpPr>
            <a:spLocks noGrp="1" noChangeArrowheads="1"/>
          </p:cNvSpPr>
          <p:nvPr>
            <p:ph type="dt" idx="1"/>
          </p:nvPr>
        </p:nvSpPr>
        <p:spPr bwMode="auto">
          <a:xfrm>
            <a:off x="5797550" y="0"/>
            <a:ext cx="4435475" cy="355600"/>
          </a:xfrm>
          <a:prstGeom prst="rect">
            <a:avLst/>
          </a:prstGeom>
          <a:noFill/>
          <a:ln w="9525">
            <a:noFill/>
            <a:miter lim="800000"/>
            <a:headEnd/>
            <a:tailEnd/>
          </a:ln>
        </p:spPr>
        <p:txBody>
          <a:bodyPr vert="horz" wrap="square" lIns="94951" tIns="47476" rIns="94951" bIns="47476" numCol="1" anchor="t" anchorCtr="0" compatLnSpc="1">
            <a:prstTxWarp prst="textNoShape">
              <a:avLst/>
            </a:prstTxWarp>
          </a:bodyPr>
          <a:lstStyle>
            <a:lvl1pPr algn="r">
              <a:defRPr sz="1200"/>
            </a:lvl1pPr>
          </a:lstStyle>
          <a:p>
            <a:pPr>
              <a:defRPr/>
            </a:pPr>
            <a:fld id="{9D53E2CE-62FB-4BC0-BB3F-B8C5180FEE88}" type="datetimeFigureOut">
              <a:rPr lang="zh-CN" altLang="en-US"/>
              <a:pPr>
                <a:defRPr/>
              </a:pPr>
              <a:t>2020/4/12</a:t>
            </a:fld>
            <a:endParaRPr lang="en-US"/>
          </a:p>
        </p:txBody>
      </p:sp>
      <p:sp>
        <p:nvSpPr>
          <p:cNvPr id="54276" name="幻灯片图像占位符 3"/>
          <p:cNvSpPr>
            <a:spLocks noGrp="1" noRot="1" noChangeAspect="1" noChangeArrowheads="1"/>
          </p:cNvSpPr>
          <p:nvPr>
            <p:ph type="sldImg" idx="2"/>
          </p:nvPr>
        </p:nvSpPr>
        <p:spPr bwMode="auto">
          <a:xfrm>
            <a:off x="3341688" y="531813"/>
            <a:ext cx="3551237"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sp>
      <p:sp>
        <p:nvSpPr>
          <p:cNvPr id="2053" name="备注占位符 4"/>
          <p:cNvSpPr>
            <a:spLocks noGrp="1" noChangeArrowheads="1"/>
          </p:cNvSpPr>
          <p:nvPr>
            <p:ph type="body" sz="quarter" idx="3"/>
          </p:nvPr>
        </p:nvSpPr>
        <p:spPr bwMode="auto">
          <a:xfrm>
            <a:off x="1023938" y="3371850"/>
            <a:ext cx="8186737" cy="3195638"/>
          </a:xfrm>
          <a:prstGeom prst="rect">
            <a:avLst/>
          </a:prstGeom>
          <a:noFill/>
          <a:ln w="12700" cmpd="sng">
            <a:noFill/>
            <a:miter lim="800000"/>
            <a:headEnd/>
            <a:tailEnd/>
          </a:ln>
        </p:spPr>
        <p:txBody>
          <a:bodyPr vert="horz" wrap="square" lIns="94951" tIns="47476" rIns="94951" bIns="47476" numCol="1" anchor="ctr"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054" name="页脚占位符 5"/>
          <p:cNvSpPr>
            <a:spLocks noGrp="1" noChangeArrowheads="1"/>
          </p:cNvSpPr>
          <p:nvPr>
            <p:ph type="ftr" sz="quarter" idx="4"/>
          </p:nvPr>
        </p:nvSpPr>
        <p:spPr bwMode="auto">
          <a:xfrm>
            <a:off x="0" y="6742113"/>
            <a:ext cx="4435475" cy="355600"/>
          </a:xfrm>
          <a:prstGeom prst="rect">
            <a:avLst/>
          </a:prstGeom>
          <a:noFill/>
          <a:ln w="9525">
            <a:noFill/>
            <a:miter lim="800000"/>
            <a:headEnd/>
            <a:tailEnd/>
          </a:ln>
        </p:spPr>
        <p:txBody>
          <a:bodyPr vert="horz" wrap="square" lIns="94951" tIns="47476" rIns="94951" bIns="47476" numCol="1" anchor="b" anchorCtr="0" compatLnSpc="1">
            <a:prstTxWarp prst="textNoShape">
              <a:avLst/>
            </a:prstTxWarp>
          </a:bodyPr>
          <a:lstStyle>
            <a:lvl1pPr>
              <a:defRPr sz="1200"/>
            </a:lvl1pPr>
          </a:lstStyle>
          <a:p>
            <a:pPr>
              <a:defRPr/>
            </a:pPr>
            <a:endParaRPr lang="zh-CN" altLang="en-US"/>
          </a:p>
        </p:txBody>
      </p:sp>
      <p:sp>
        <p:nvSpPr>
          <p:cNvPr id="2055" name="灯片编号占位符 6"/>
          <p:cNvSpPr>
            <a:spLocks noGrp="1" noChangeArrowheads="1"/>
          </p:cNvSpPr>
          <p:nvPr>
            <p:ph type="sldNum" sz="quarter" idx="5"/>
          </p:nvPr>
        </p:nvSpPr>
        <p:spPr bwMode="auto">
          <a:xfrm>
            <a:off x="5797550" y="6742113"/>
            <a:ext cx="4435475" cy="355600"/>
          </a:xfrm>
          <a:prstGeom prst="rect">
            <a:avLst/>
          </a:prstGeom>
          <a:noFill/>
          <a:ln w="9525">
            <a:noFill/>
            <a:miter lim="800000"/>
            <a:headEnd/>
            <a:tailEnd/>
          </a:ln>
        </p:spPr>
        <p:txBody>
          <a:bodyPr vert="horz" wrap="square" lIns="94951" tIns="47476" rIns="94951" bIns="47476" numCol="1" anchor="b" anchorCtr="0" compatLnSpc="1">
            <a:prstTxWarp prst="textNoShape">
              <a:avLst/>
            </a:prstTxWarp>
          </a:bodyPr>
          <a:lstStyle>
            <a:lvl1pPr algn="r">
              <a:defRPr sz="1200"/>
            </a:lvl1pPr>
          </a:lstStyle>
          <a:p>
            <a:pPr>
              <a:defRPr/>
            </a:pPr>
            <a:fld id="{E10D5473-6C37-4148-B7D4-6CFCF0E135A9}" type="slidenum">
              <a:rPr lang="zh-CN" altLang="en-US"/>
              <a:pPr>
                <a:defRPr/>
              </a:pPr>
              <a:t>‹#›</a:t>
            </a:fld>
            <a:endParaRPr lang="en-US"/>
          </a:p>
        </p:txBody>
      </p:sp>
    </p:spTree>
    <p:extLst>
      <p:ext uri="{BB962C8B-B14F-4D97-AF65-F5344CB8AC3E}">
        <p14:creationId xmlns:p14="http://schemas.microsoft.com/office/powerpoint/2010/main" val="409008413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450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2500">
                <a:solidFill>
                  <a:schemeClr val="tx1"/>
                </a:solidFill>
                <a:latin typeface="Tahoma" pitchFamily="34" charset="0"/>
                <a:ea typeface="宋体" pitchFamily="2" charset="-122"/>
              </a:defRPr>
            </a:lvl1pPr>
            <a:lvl2pPr marL="774823" indent="-298009" eaLnBrk="0" hangingPunct="0">
              <a:defRPr kumimoji="1" sz="2500">
                <a:solidFill>
                  <a:schemeClr val="tx1"/>
                </a:solidFill>
                <a:latin typeface="Tahoma" pitchFamily="34" charset="0"/>
                <a:ea typeface="宋体" pitchFamily="2" charset="-122"/>
              </a:defRPr>
            </a:lvl2pPr>
            <a:lvl3pPr marL="1192035" indent="-238407" eaLnBrk="0" hangingPunct="0">
              <a:defRPr kumimoji="1" sz="2500">
                <a:solidFill>
                  <a:schemeClr val="tx1"/>
                </a:solidFill>
                <a:latin typeface="Tahoma" pitchFamily="34" charset="0"/>
                <a:ea typeface="宋体" pitchFamily="2" charset="-122"/>
              </a:defRPr>
            </a:lvl3pPr>
            <a:lvl4pPr marL="1668849" indent="-238407" eaLnBrk="0" hangingPunct="0">
              <a:defRPr kumimoji="1" sz="2500">
                <a:solidFill>
                  <a:schemeClr val="tx1"/>
                </a:solidFill>
                <a:latin typeface="Tahoma" pitchFamily="34" charset="0"/>
                <a:ea typeface="宋体" pitchFamily="2" charset="-122"/>
              </a:defRPr>
            </a:lvl4pPr>
            <a:lvl5pPr marL="2145662" indent="-238407" eaLnBrk="0" hangingPunct="0">
              <a:defRPr kumimoji="1" sz="2500">
                <a:solidFill>
                  <a:schemeClr val="tx1"/>
                </a:solidFill>
                <a:latin typeface="Tahoma" pitchFamily="34" charset="0"/>
                <a:ea typeface="宋体" pitchFamily="2" charset="-122"/>
              </a:defRPr>
            </a:lvl5pPr>
            <a:lvl6pPr marL="2622476" indent="-238407" eaLnBrk="0" fontAlgn="base" hangingPunct="0">
              <a:spcBef>
                <a:spcPct val="0"/>
              </a:spcBef>
              <a:spcAft>
                <a:spcPct val="0"/>
              </a:spcAft>
              <a:defRPr kumimoji="1" sz="2500">
                <a:solidFill>
                  <a:schemeClr val="tx1"/>
                </a:solidFill>
                <a:latin typeface="Tahoma" pitchFamily="34" charset="0"/>
                <a:ea typeface="宋体" pitchFamily="2" charset="-122"/>
              </a:defRPr>
            </a:lvl6pPr>
            <a:lvl7pPr marL="3099290" indent="-238407" eaLnBrk="0" fontAlgn="base" hangingPunct="0">
              <a:spcBef>
                <a:spcPct val="0"/>
              </a:spcBef>
              <a:spcAft>
                <a:spcPct val="0"/>
              </a:spcAft>
              <a:defRPr kumimoji="1" sz="2500">
                <a:solidFill>
                  <a:schemeClr val="tx1"/>
                </a:solidFill>
                <a:latin typeface="Tahoma" pitchFamily="34" charset="0"/>
                <a:ea typeface="宋体" pitchFamily="2" charset="-122"/>
              </a:defRPr>
            </a:lvl7pPr>
            <a:lvl8pPr marL="3576104" indent="-238407" eaLnBrk="0" fontAlgn="base" hangingPunct="0">
              <a:spcBef>
                <a:spcPct val="0"/>
              </a:spcBef>
              <a:spcAft>
                <a:spcPct val="0"/>
              </a:spcAft>
              <a:defRPr kumimoji="1" sz="2500">
                <a:solidFill>
                  <a:schemeClr val="tx1"/>
                </a:solidFill>
                <a:latin typeface="Tahoma" pitchFamily="34" charset="0"/>
                <a:ea typeface="宋体" pitchFamily="2" charset="-122"/>
              </a:defRPr>
            </a:lvl8pPr>
            <a:lvl9pPr marL="4052918" indent="-238407" eaLnBrk="0" fontAlgn="base" hangingPunct="0">
              <a:spcBef>
                <a:spcPct val="0"/>
              </a:spcBef>
              <a:spcAft>
                <a:spcPct val="0"/>
              </a:spcAft>
              <a:defRPr kumimoji="1" sz="2500">
                <a:solidFill>
                  <a:schemeClr val="tx1"/>
                </a:solidFill>
                <a:latin typeface="Tahoma" pitchFamily="34" charset="0"/>
                <a:ea typeface="宋体" pitchFamily="2" charset="-122"/>
              </a:defRPr>
            </a:lvl9pPr>
          </a:lstStyle>
          <a:p>
            <a:pPr eaLnBrk="1" hangingPunct="1"/>
            <a:fld id="{2A8BFD63-B41C-47FF-B2CD-3EBD25BB2D2E}" type="slidenum">
              <a:rPr lang="zh-CN" altLang="en-US" sz="1300"/>
              <a:pPr eaLnBrk="1" hangingPunct="1"/>
              <a:t>4</a:t>
            </a:fld>
            <a:endParaRPr lang="zh-CN" altLang="en-US" sz="1300"/>
          </a:p>
        </p:txBody>
      </p:sp>
    </p:spTree>
    <p:extLst>
      <p:ext uri="{BB962C8B-B14F-4D97-AF65-F5344CB8AC3E}">
        <p14:creationId xmlns:p14="http://schemas.microsoft.com/office/powerpoint/2010/main" val="2034030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747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fld id="{078CD061-C628-4578-A650-73174D843B00}" type="slidenum">
              <a:rPr lang="zh-CN" altLang="en-US" sz="1200" smtClean="0"/>
              <a:pPr eaLnBrk="1" hangingPunct="1"/>
              <a:t>25</a:t>
            </a:fld>
            <a:endParaRPr lang="zh-CN" altLang="en-US" sz="1200" smtClean="0"/>
          </a:p>
        </p:txBody>
      </p:sp>
    </p:spTree>
    <p:extLst>
      <p:ext uri="{BB962C8B-B14F-4D97-AF65-F5344CB8AC3E}">
        <p14:creationId xmlns:p14="http://schemas.microsoft.com/office/powerpoint/2010/main" val="2394511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757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fld id="{330AF515-FB7F-4B98-8AB1-F0B3AB762871}" type="slidenum">
              <a:rPr lang="zh-CN" altLang="en-US" sz="1200" smtClean="0"/>
              <a:pPr eaLnBrk="1" hangingPunct="1"/>
              <a:t>27</a:t>
            </a:fld>
            <a:endParaRPr lang="zh-CN" altLang="en-US" sz="1200" smtClean="0"/>
          </a:p>
        </p:txBody>
      </p:sp>
    </p:spTree>
    <p:extLst>
      <p:ext uri="{BB962C8B-B14F-4D97-AF65-F5344CB8AC3E}">
        <p14:creationId xmlns:p14="http://schemas.microsoft.com/office/powerpoint/2010/main" val="305678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B20D4028-5BD4-4562-90F0-89C980B20DEE}" type="slidenum">
              <a:rPr lang="zh-CN" altLang="en-US"/>
              <a:pPr>
                <a:defRPr/>
              </a:pPr>
              <a:t>‹#›</a:t>
            </a:fld>
            <a:endParaRPr lang="en-US"/>
          </a:p>
        </p:txBody>
      </p:sp>
      <p:sp>
        <p:nvSpPr>
          <p:cNvPr id="7" name="TextBox 6"/>
          <p:cNvSpPr txBox="1">
            <a:spLocks noChangeArrowheads="1"/>
          </p:cNvSpPr>
          <p:nvPr userDrawn="1"/>
        </p:nvSpPr>
        <p:spPr bwMode="auto">
          <a:xfrm>
            <a:off x="2987675" y="6189663"/>
            <a:ext cx="54006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ea typeface="宋体" pitchFamily="2" charset="-122"/>
              </a:defRPr>
            </a:lvl1pPr>
            <a:lvl2pPr marL="742950" indent="-285750" eaLnBrk="0" hangingPunct="0">
              <a:defRPr sz="2400">
                <a:solidFill>
                  <a:schemeClr val="tx1"/>
                </a:solidFill>
                <a:latin typeface="Tahoma" pitchFamily="34" charset="0"/>
                <a:ea typeface="宋体" pitchFamily="2" charset="-122"/>
              </a:defRPr>
            </a:lvl2pPr>
            <a:lvl3pPr marL="1143000" indent="-228600" eaLnBrk="0" hangingPunct="0">
              <a:defRPr sz="2400">
                <a:solidFill>
                  <a:schemeClr val="tx1"/>
                </a:solidFill>
                <a:latin typeface="Tahoma" pitchFamily="34" charset="0"/>
                <a:ea typeface="宋体" pitchFamily="2" charset="-122"/>
              </a:defRPr>
            </a:lvl3pPr>
            <a:lvl4pPr marL="1600200" indent="-228600" eaLnBrk="0" hangingPunct="0">
              <a:defRPr sz="2400">
                <a:solidFill>
                  <a:schemeClr val="tx1"/>
                </a:solidFill>
                <a:latin typeface="Tahoma" pitchFamily="34" charset="0"/>
                <a:ea typeface="宋体" pitchFamily="2" charset="-122"/>
              </a:defRPr>
            </a:lvl4pPr>
            <a:lvl5pPr marL="2057400" indent="-228600" eaLnBrk="0" hangingPunct="0">
              <a:defRPr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Tahoma" pitchFamily="34" charset="0"/>
                <a:ea typeface="宋体" pitchFamily="2" charset="-122"/>
              </a:defRPr>
            </a:lvl9pPr>
          </a:lstStyle>
          <a:p>
            <a:pPr eaLnBrk="1" hangingPunct="1">
              <a:defRPr/>
            </a:pPr>
            <a:r>
              <a:rPr lang="zh-CN" altLang="en-US" dirty="0" smtClean="0">
                <a:solidFill>
                  <a:srgbClr val="0000FF"/>
                </a:solidFill>
                <a:latin typeface="华文行楷" pitchFamily="2" charset="-122"/>
                <a:ea typeface="华文行楷" pitchFamily="2" charset="-122"/>
              </a:rPr>
              <a:t>西南交通大学地球科学与环境工程学院</a:t>
            </a:r>
          </a:p>
        </p:txBody>
      </p:sp>
    </p:spTree>
    <p:extLst>
      <p:ext uri="{BB962C8B-B14F-4D97-AF65-F5344CB8AC3E}">
        <p14:creationId xmlns:p14="http://schemas.microsoft.com/office/powerpoint/2010/main" val="69871625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6F8D6AD5-33BF-4C06-8FFB-C5304D365DA0}" type="slidenum">
              <a:rPr lang="zh-CN" altLang="en-US"/>
              <a:pPr>
                <a:defRPr/>
              </a:pPr>
              <a:t>‹#›</a:t>
            </a:fld>
            <a:endParaRPr lang="en-US"/>
          </a:p>
        </p:txBody>
      </p:sp>
      <p:sp>
        <p:nvSpPr>
          <p:cNvPr id="7" name="TextBox 6"/>
          <p:cNvSpPr txBox="1">
            <a:spLocks noChangeArrowheads="1"/>
          </p:cNvSpPr>
          <p:nvPr userDrawn="1"/>
        </p:nvSpPr>
        <p:spPr bwMode="auto">
          <a:xfrm>
            <a:off x="2987675" y="6189663"/>
            <a:ext cx="54006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ea typeface="宋体" pitchFamily="2" charset="-122"/>
              </a:defRPr>
            </a:lvl1pPr>
            <a:lvl2pPr marL="742950" indent="-285750" eaLnBrk="0" hangingPunct="0">
              <a:defRPr sz="2400">
                <a:solidFill>
                  <a:schemeClr val="tx1"/>
                </a:solidFill>
                <a:latin typeface="Tahoma" pitchFamily="34" charset="0"/>
                <a:ea typeface="宋体" pitchFamily="2" charset="-122"/>
              </a:defRPr>
            </a:lvl2pPr>
            <a:lvl3pPr marL="1143000" indent="-228600" eaLnBrk="0" hangingPunct="0">
              <a:defRPr sz="2400">
                <a:solidFill>
                  <a:schemeClr val="tx1"/>
                </a:solidFill>
                <a:latin typeface="Tahoma" pitchFamily="34" charset="0"/>
                <a:ea typeface="宋体" pitchFamily="2" charset="-122"/>
              </a:defRPr>
            </a:lvl3pPr>
            <a:lvl4pPr marL="1600200" indent="-228600" eaLnBrk="0" hangingPunct="0">
              <a:defRPr sz="2400">
                <a:solidFill>
                  <a:schemeClr val="tx1"/>
                </a:solidFill>
                <a:latin typeface="Tahoma" pitchFamily="34" charset="0"/>
                <a:ea typeface="宋体" pitchFamily="2" charset="-122"/>
              </a:defRPr>
            </a:lvl4pPr>
            <a:lvl5pPr marL="2057400" indent="-228600" eaLnBrk="0" hangingPunct="0">
              <a:defRPr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Tahoma" pitchFamily="34" charset="0"/>
                <a:ea typeface="宋体" pitchFamily="2" charset="-122"/>
              </a:defRPr>
            </a:lvl9pPr>
          </a:lstStyle>
          <a:p>
            <a:pPr eaLnBrk="1" hangingPunct="1">
              <a:defRPr/>
            </a:pPr>
            <a:r>
              <a:rPr lang="zh-CN" altLang="en-US" dirty="0" smtClean="0">
                <a:solidFill>
                  <a:srgbClr val="0000FF"/>
                </a:solidFill>
                <a:latin typeface="华文行楷" pitchFamily="2" charset="-122"/>
                <a:ea typeface="华文行楷" pitchFamily="2" charset="-122"/>
              </a:rPr>
              <a:t>西南交通大学地球科学与环境工程学院</a:t>
            </a:r>
          </a:p>
        </p:txBody>
      </p:sp>
    </p:spTree>
    <p:extLst>
      <p:ext uri="{BB962C8B-B14F-4D97-AF65-F5344CB8AC3E}">
        <p14:creationId xmlns:p14="http://schemas.microsoft.com/office/powerpoint/2010/main" val="295422383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3513" y="1557338"/>
            <a:ext cx="1943100" cy="4114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4213" y="1557338"/>
            <a:ext cx="5676900" cy="41148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437B2CE3-C41A-44C8-A6F4-65F4DE8165B3}" type="slidenum">
              <a:rPr lang="zh-CN" altLang="en-US"/>
              <a:pPr>
                <a:defRPr/>
              </a:pPr>
              <a:t>‹#›</a:t>
            </a:fld>
            <a:endParaRPr lang="en-US"/>
          </a:p>
        </p:txBody>
      </p:sp>
    </p:spTree>
    <p:extLst>
      <p:ext uri="{BB962C8B-B14F-4D97-AF65-F5344CB8AC3E}">
        <p14:creationId xmlns:p14="http://schemas.microsoft.com/office/powerpoint/2010/main" val="35472512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16013" y="2209800"/>
            <a:ext cx="7056437"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4213" y="1557338"/>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6613" y="1557338"/>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571B8815-8258-4A96-9E8F-D9E013D19137}" type="slidenum">
              <a:rPr lang="zh-CN" altLang="en-US"/>
              <a:pPr>
                <a:defRPr/>
              </a:pPr>
              <a:t>‹#›</a:t>
            </a:fld>
            <a:endParaRPr lang="en-US" altLang="zh-CN"/>
          </a:p>
        </p:txBody>
      </p:sp>
      <p:sp>
        <p:nvSpPr>
          <p:cNvPr id="8" name="TextBox 7"/>
          <p:cNvSpPr txBox="1">
            <a:spLocks noChangeArrowheads="1"/>
          </p:cNvSpPr>
          <p:nvPr userDrawn="1"/>
        </p:nvSpPr>
        <p:spPr bwMode="auto">
          <a:xfrm>
            <a:off x="2987675" y="6189663"/>
            <a:ext cx="54006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ea typeface="宋体" pitchFamily="2" charset="-122"/>
              </a:defRPr>
            </a:lvl1pPr>
            <a:lvl2pPr marL="742950" indent="-285750" eaLnBrk="0" hangingPunct="0">
              <a:defRPr sz="2400">
                <a:solidFill>
                  <a:schemeClr val="tx1"/>
                </a:solidFill>
                <a:latin typeface="Tahoma" pitchFamily="34" charset="0"/>
                <a:ea typeface="宋体" pitchFamily="2" charset="-122"/>
              </a:defRPr>
            </a:lvl2pPr>
            <a:lvl3pPr marL="1143000" indent="-228600" eaLnBrk="0" hangingPunct="0">
              <a:defRPr sz="2400">
                <a:solidFill>
                  <a:schemeClr val="tx1"/>
                </a:solidFill>
                <a:latin typeface="Tahoma" pitchFamily="34" charset="0"/>
                <a:ea typeface="宋体" pitchFamily="2" charset="-122"/>
              </a:defRPr>
            </a:lvl3pPr>
            <a:lvl4pPr marL="1600200" indent="-228600" eaLnBrk="0" hangingPunct="0">
              <a:defRPr sz="2400">
                <a:solidFill>
                  <a:schemeClr val="tx1"/>
                </a:solidFill>
                <a:latin typeface="Tahoma" pitchFamily="34" charset="0"/>
                <a:ea typeface="宋体" pitchFamily="2" charset="-122"/>
              </a:defRPr>
            </a:lvl4pPr>
            <a:lvl5pPr marL="2057400" indent="-228600" eaLnBrk="0" hangingPunct="0">
              <a:defRPr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Tahoma" pitchFamily="34" charset="0"/>
                <a:ea typeface="宋体" pitchFamily="2" charset="-122"/>
              </a:defRPr>
            </a:lvl9pPr>
          </a:lstStyle>
          <a:p>
            <a:pPr eaLnBrk="1" hangingPunct="1">
              <a:defRPr/>
            </a:pPr>
            <a:r>
              <a:rPr lang="zh-CN" altLang="en-US" dirty="0" smtClean="0">
                <a:solidFill>
                  <a:srgbClr val="0000FF"/>
                </a:solidFill>
                <a:latin typeface="华文行楷" pitchFamily="2" charset="-122"/>
                <a:ea typeface="华文行楷" pitchFamily="2" charset="-122"/>
              </a:rPr>
              <a:t>西南交通大学地球科学与环境工程学院</a:t>
            </a:r>
          </a:p>
        </p:txBody>
      </p:sp>
    </p:spTree>
    <p:extLst>
      <p:ext uri="{BB962C8B-B14F-4D97-AF65-F5344CB8AC3E}">
        <p14:creationId xmlns:p14="http://schemas.microsoft.com/office/powerpoint/2010/main" val="303377124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116628" y="2209800"/>
            <a:ext cx="7055827"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84335" y="1557338"/>
            <a:ext cx="7772400" cy="4114800"/>
          </a:xfrm>
        </p:spPr>
        <p:txBody>
          <a:bodyPr/>
          <a:lstStyle/>
          <a:p>
            <a:pPr lvl="0"/>
            <a:endParaRPr lang="zh-CN" altLang="en-US" noProof="0" smtClean="0"/>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EC0989E8-56C8-4B29-AFF6-F4A16394451B}" type="slidenum">
              <a:rPr lang="zh-CN" altLang="en-US"/>
              <a:pPr>
                <a:defRPr/>
              </a:pPr>
              <a:t>‹#›</a:t>
            </a:fld>
            <a:endParaRPr lang="en-US" altLang="zh-CN"/>
          </a:p>
        </p:txBody>
      </p:sp>
    </p:spTree>
    <p:extLst>
      <p:ext uri="{BB962C8B-B14F-4D97-AF65-F5344CB8AC3E}">
        <p14:creationId xmlns:p14="http://schemas.microsoft.com/office/powerpoint/2010/main" val="3887181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7CF82DD5-CD3D-45C5-83B9-577BC3D5F598}" type="slidenum">
              <a:rPr lang="zh-CN" altLang="en-US"/>
              <a:pPr>
                <a:defRPr/>
              </a:pPr>
              <a:t>‹#›</a:t>
            </a:fld>
            <a:endParaRPr lang="en-US"/>
          </a:p>
        </p:txBody>
      </p:sp>
      <p:sp>
        <p:nvSpPr>
          <p:cNvPr id="7" name="TextBox 6"/>
          <p:cNvSpPr txBox="1">
            <a:spLocks noChangeArrowheads="1"/>
          </p:cNvSpPr>
          <p:nvPr userDrawn="1"/>
        </p:nvSpPr>
        <p:spPr bwMode="auto">
          <a:xfrm>
            <a:off x="2987675" y="6189663"/>
            <a:ext cx="54006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ea typeface="宋体" pitchFamily="2" charset="-122"/>
              </a:defRPr>
            </a:lvl1pPr>
            <a:lvl2pPr marL="742950" indent="-285750" eaLnBrk="0" hangingPunct="0">
              <a:defRPr sz="2400">
                <a:solidFill>
                  <a:schemeClr val="tx1"/>
                </a:solidFill>
                <a:latin typeface="Tahoma" pitchFamily="34" charset="0"/>
                <a:ea typeface="宋体" pitchFamily="2" charset="-122"/>
              </a:defRPr>
            </a:lvl2pPr>
            <a:lvl3pPr marL="1143000" indent="-228600" eaLnBrk="0" hangingPunct="0">
              <a:defRPr sz="2400">
                <a:solidFill>
                  <a:schemeClr val="tx1"/>
                </a:solidFill>
                <a:latin typeface="Tahoma" pitchFamily="34" charset="0"/>
                <a:ea typeface="宋体" pitchFamily="2" charset="-122"/>
              </a:defRPr>
            </a:lvl3pPr>
            <a:lvl4pPr marL="1600200" indent="-228600" eaLnBrk="0" hangingPunct="0">
              <a:defRPr sz="2400">
                <a:solidFill>
                  <a:schemeClr val="tx1"/>
                </a:solidFill>
                <a:latin typeface="Tahoma" pitchFamily="34" charset="0"/>
                <a:ea typeface="宋体" pitchFamily="2" charset="-122"/>
              </a:defRPr>
            </a:lvl4pPr>
            <a:lvl5pPr marL="2057400" indent="-228600" eaLnBrk="0" hangingPunct="0">
              <a:defRPr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Tahoma" pitchFamily="34" charset="0"/>
                <a:ea typeface="宋体" pitchFamily="2" charset="-122"/>
              </a:defRPr>
            </a:lvl9pPr>
          </a:lstStyle>
          <a:p>
            <a:pPr eaLnBrk="1" hangingPunct="1">
              <a:defRPr/>
            </a:pPr>
            <a:r>
              <a:rPr lang="zh-CN" altLang="en-US" dirty="0" smtClean="0">
                <a:solidFill>
                  <a:srgbClr val="0000FF"/>
                </a:solidFill>
                <a:latin typeface="华文行楷" pitchFamily="2" charset="-122"/>
                <a:ea typeface="华文行楷" pitchFamily="2" charset="-122"/>
              </a:rPr>
              <a:t>西南交通大学地球科学与环境工程学院</a:t>
            </a:r>
          </a:p>
        </p:txBody>
      </p:sp>
    </p:spTree>
    <p:extLst>
      <p:ext uri="{BB962C8B-B14F-4D97-AF65-F5344CB8AC3E}">
        <p14:creationId xmlns:p14="http://schemas.microsoft.com/office/powerpoint/2010/main" val="10861060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F23EE22F-65A0-41FA-88CA-50749A569384}" type="slidenum">
              <a:rPr lang="zh-CN" altLang="en-US"/>
              <a:pPr>
                <a:defRPr/>
              </a:pPr>
              <a:t>‹#›</a:t>
            </a:fld>
            <a:endParaRPr lang="en-US"/>
          </a:p>
        </p:txBody>
      </p:sp>
      <p:sp>
        <p:nvSpPr>
          <p:cNvPr id="7" name="TextBox 6"/>
          <p:cNvSpPr txBox="1">
            <a:spLocks noChangeArrowheads="1"/>
          </p:cNvSpPr>
          <p:nvPr userDrawn="1"/>
        </p:nvSpPr>
        <p:spPr bwMode="auto">
          <a:xfrm>
            <a:off x="2987675" y="6189663"/>
            <a:ext cx="54006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ea typeface="宋体" pitchFamily="2" charset="-122"/>
              </a:defRPr>
            </a:lvl1pPr>
            <a:lvl2pPr marL="742950" indent="-285750" eaLnBrk="0" hangingPunct="0">
              <a:defRPr sz="2400">
                <a:solidFill>
                  <a:schemeClr val="tx1"/>
                </a:solidFill>
                <a:latin typeface="Tahoma" pitchFamily="34" charset="0"/>
                <a:ea typeface="宋体" pitchFamily="2" charset="-122"/>
              </a:defRPr>
            </a:lvl2pPr>
            <a:lvl3pPr marL="1143000" indent="-228600" eaLnBrk="0" hangingPunct="0">
              <a:defRPr sz="2400">
                <a:solidFill>
                  <a:schemeClr val="tx1"/>
                </a:solidFill>
                <a:latin typeface="Tahoma" pitchFamily="34" charset="0"/>
                <a:ea typeface="宋体" pitchFamily="2" charset="-122"/>
              </a:defRPr>
            </a:lvl3pPr>
            <a:lvl4pPr marL="1600200" indent="-228600" eaLnBrk="0" hangingPunct="0">
              <a:defRPr sz="2400">
                <a:solidFill>
                  <a:schemeClr val="tx1"/>
                </a:solidFill>
                <a:latin typeface="Tahoma" pitchFamily="34" charset="0"/>
                <a:ea typeface="宋体" pitchFamily="2" charset="-122"/>
              </a:defRPr>
            </a:lvl4pPr>
            <a:lvl5pPr marL="2057400" indent="-228600" eaLnBrk="0" hangingPunct="0">
              <a:defRPr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Tahoma" pitchFamily="34" charset="0"/>
                <a:ea typeface="宋体" pitchFamily="2" charset="-122"/>
              </a:defRPr>
            </a:lvl9pPr>
          </a:lstStyle>
          <a:p>
            <a:pPr eaLnBrk="1" hangingPunct="1">
              <a:defRPr/>
            </a:pPr>
            <a:r>
              <a:rPr lang="zh-CN" altLang="en-US" dirty="0" smtClean="0">
                <a:solidFill>
                  <a:srgbClr val="0000FF"/>
                </a:solidFill>
                <a:latin typeface="华文行楷" pitchFamily="2" charset="-122"/>
                <a:ea typeface="华文行楷" pitchFamily="2" charset="-122"/>
              </a:rPr>
              <a:t>西南交通大学地球科学与环境工程学院</a:t>
            </a:r>
          </a:p>
        </p:txBody>
      </p:sp>
    </p:spTree>
    <p:extLst>
      <p:ext uri="{BB962C8B-B14F-4D97-AF65-F5344CB8AC3E}">
        <p14:creationId xmlns:p14="http://schemas.microsoft.com/office/powerpoint/2010/main" val="310010283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4213" y="1557338"/>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6613" y="1557338"/>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159DC1B0-CD4D-46A6-9B09-D2DEB0F84A6A}" type="slidenum">
              <a:rPr lang="zh-CN" altLang="en-US"/>
              <a:pPr>
                <a:defRPr/>
              </a:pPr>
              <a:t>‹#›</a:t>
            </a:fld>
            <a:endParaRPr lang="en-US"/>
          </a:p>
        </p:txBody>
      </p:sp>
      <p:sp>
        <p:nvSpPr>
          <p:cNvPr id="8" name="TextBox 7"/>
          <p:cNvSpPr txBox="1">
            <a:spLocks noChangeArrowheads="1"/>
          </p:cNvSpPr>
          <p:nvPr userDrawn="1"/>
        </p:nvSpPr>
        <p:spPr bwMode="auto">
          <a:xfrm>
            <a:off x="2987675" y="6189663"/>
            <a:ext cx="54006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ea typeface="宋体" pitchFamily="2" charset="-122"/>
              </a:defRPr>
            </a:lvl1pPr>
            <a:lvl2pPr marL="742950" indent="-285750" eaLnBrk="0" hangingPunct="0">
              <a:defRPr sz="2400">
                <a:solidFill>
                  <a:schemeClr val="tx1"/>
                </a:solidFill>
                <a:latin typeface="Tahoma" pitchFamily="34" charset="0"/>
                <a:ea typeface="宋体" pitchFamily="2" charset="-122"/>
              </a:defRPr>
            </a:lvl2pPr>
            <a:lvl3pPr marL="1143000" indent="-228600" eaLnBrk="0" hangingPunct="0">
              <a:defRPr sz="2400">
                <a:solidFill>
                  <a:schemeClr val="tx1"/>
                </a:solidFill>
                <a:latin typeface="Tahoma" pitchFamily="34" charset="0"/>
                <a:ea typeface="宋体" pitchFamily="2" charset="-122"/>
              </a:defRPr>
            </a:lvl3pPr>
            <a:lvl4pPr marL="1600200" indent="-228600" eaLnBrk="0" hangingPunct="0">
              <a:defRPr sz="2400">
                <a:solidFill>
                  <a:schemeClr val="tx1"/>
                </a:solidFill>
                <a:latin typeface="Tahoma" pitchFamily="34" charset="0"/>
                <a:ea typeface="宋体" pitchFamily="2" charset="-122"/>
              </a:defRPr>
            </a:lvl4pPr>
            <a:lvl5pPr marL="2057400" indent="-228600" eaLnBrk="0" hangingPunct="0">
              <a:defRPr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Tahoma" pitchFamily="34" charset="0"/>
                <a:ea typeface="宋体" pitchFamily="2" charset="-122"/>
              </a:defRPr>
            </a:lvl9pPr>
          </a:lstStyle>
          <a:p>
            <a:pPr eaLnBrk="1" hangingPunct="1">
              <a:defRPr/>
            </a:pPr>
            <a:r>
              <a:rPr lang="zh-CN" altLang="en-US" dirty="0" smtClean="0">
                <a:solidFill>
                  <a:srgbClr val="0000FF"/>
                </a:solidFill>
                <a:latin typeface="华文行楷" pitchFamily="2" charset="-122"/>
                <a:ea typeface="华文行楷" pitchFamily="2" charset="-122"/>
              </a:rPr>
              <a:t>西南交通大学地球科学与环境工程学院</a:t>
            </a:r>
          </a:p>
        </p:txBody>
      </p:sp>
    </p:spTree>
    <p:extLst>
      <p:ext uri="{BB962C8B-B14F-4D97-AF65-F5344CB8AC3E}">
        <p14:creationId xmlns:p14="http://schemas.microsoft.com/office/powerpoint/2010/main" val="286302011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endParaRPr lang="en-US"/>
          </a:p>
        </p:txBody>
      </p:sp>
      <p:sp>
        <p:nvSpPr>
          <p:cNvPr id="8" name="Rectangle 12"/>
          <p:cNvSpPr>
            <a:spLocks noGrp="1" noChangeArrowheads="1"/>
          </p:cNvSpPr>
          <p:nvPr>
            <p:ph type="ftr" sz="quarter" idx="11"/>
          </p:nvPr>
        </p:nvSpPr>
        <p:spPr>
          <a:ln/>
        </p:spPr>
        <p:txBody>
          <a:bodyPr/>
          <a:lstStyle>
            <a:lvl1pPr>
              <a:defRPr/>
            </a:lvl1pPr>
          </a:lstStyle>
          <a:p>
            <a:pPr>
              <a:defRPr/>
            </a:pPr>
            <a:endParaRPr lang="en-US"/>
          </a:p>
        </p:txBody>
      </p:sp>
      <p:sp>
        <p:nvSpPr>
          <p:cNvPr id="9" name="Rectangle 13"/>
          <p:cNvSpPr>
            <a:spLocks noGrp="1" noChangeArrowheads="1"/>
          </p:cNvSpPr>
          <p:nvPr>
            <p:ph type="sldNum" sz="quarter" idx="12"/>
          </p:nvPr>
        </p:nvSpPr>
        <p:spPr>
          <a:ln/>
        </p:spPr>
        <p:txBody>
          <a:bodyPr/>
          <a:lstStyle>
            <a:lvl1pPr>
              <a:defRPr/>
            </a:lvl1pPr>
          </a:lstStyle>
          <a:p>
            <a:pPr>
              <a:defRPr/>
            </a:pPr>
            <a:fld id="{36855460-D972-46FB-9829-C9ABE31DC766}" type="slidenum">
              <a:rPr lang="zh-CN" altLang="en-US"/>
              <a:pPr>
                <a:defRPr/>
              </a:pPr>
              <a:t>‹#›</a:t>
            </a:fld>
            <a:endParaRPr lang="en-US"/>
          </a:p>
        </p:txBody>
      </p:sp>
      <p:sp>
        <p:nvSpPr>
          <p:cNvPr id="10" name="TextBox 9"/>
          <p:cNvSpPr txBox="1">
            <a:spLocks noChangeArrowheads="1"/>
          </p:cNvSpPr>
          <p:nvPr userDrawn="1"/>
        </p:nvSpPr>
        <p:spPr bwMode="auto">
          <a:xfrm>
            <a:off x="2987675" y="6189663"/>
            <a:ext cx="54006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ea typeface="宋体" pitchFamily="2" charset="-122"/>
              </a:defRPr>
            </a:lvl1pPr>
            <a:lvl2pPr marL="742950" indent="-285750" eaLnBrk="0" hangingPunct="0">
              <a:defRPr sz="2400">
                <a:solidFill>
                  <a:schemeClr val="tx1"/>
                </a:solidFill>
                <a:latin typeface="Tahoma" pitchFamily="34" charset="0"/>
                <a:ea typeface="宋体" pitchFamily="2" charset="-122"/>
              </a:defRPr>
            </a:lvl2pPr>
            <a:lvl3pPr marL="1143000" indent="-228600" eaLnBrk="0" hangingPunct="0">
              <a:defRPr sz="2400">
                <a:solidFill>
                  <a:schemeClr val="tx1"/>
                </a:solidFill>
                <a:latin typeface="Tahoma" pitchFamily="34" charset="0"/>
                <a:ea typeface="宋体" pitchFamily="2" charset="-122"/>
              </a:defRPr>
            </a:lvl3pPr>
            <a:lvl4pPr marL="1600200" indent="-228600" eaLnBrk="0" hangingPunct="0">
              <a:defRPr sz="2400">
                <a:solidFill>
                  <a:schemeClr val="tx1"/>
                </a:solidFill>
                <a:latin typeface="Tahoma" pitchFamily="34" charset="0"/>
                <a:ea typeface="宋体" pitchFamily="2" charset="-122"/>
              </a:defRPr>
            </a:lvl4pPr>
            <a:lvl5pPr marL="2057400" indent="-228600" eaLnBrk="0" hangingPunct="0">
              <a:defRPr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Tahoma" pitchFamily="34" charset="0"/>
                <a:ea typeface="宋体" pitchFamily="2" charset="-122"/>
              </a:defRPr>
            </a:lvl9pPr>
          </a:lstStyle>
          <a:p>
            <a:pPr eaLnBrk="1" hangingPunct="1">
              <a:defRPr/>
            </a:pPr>
            <a:r>
              <a:rPr lang="zh-CN" altLang="en-US" dirty="0" smtClean="0">
                <a:solidFill>
                  <a:srgbClr val="0000FF"/>
                </a:solidFill>
                <a:latin typeface="华文行楷" pitchFamily="2" charset="-122"/>
                <a:ea typeface="华文行楷" pitchFamily="2" charset="-122"/>
              </a:rPr>
              <a:t>西南交通大学地球科学与环境工程学院</a:t>
            </a:r>
          </a:p>
        </p:txBody>
      </p:sp>
    </p:spTree>
    <p:extLst>
      <p:ext uri="{BB962C8B-B14F-4D97-AF65-F5344CB8AC3E}">
        <p14:creationId xmlns:p14="http://schemas.microsoft.com/office/powerpoint/2010/main" val="154892171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a:ln/>
        </p:spPr>
        <p:txBody>
          <a:bodyPr/>
          <a:lstStyle>
            <a:lvl1pPr>
              <a:defRPr/>
            </a:lvl1pPr>
          </a:lstStyle>
          <a:p>
            <a:pPr>
              <a:defRPr/>
            </a:pPr>
            <a:endParaRPr lang="en-US"/>
          </a:p>
        </p:txBody>
      </p:sp>
      <p:sp>
        <p:nvSpPr>
          <p:cNvPr id="4" name="Rectangle 12"/>
          <p:cNvSpPr>
            <a:spLocks noGrp="1" noChangeArrowheads="1"/>
          </p:cNvSpPr>
          <p:nvPr>
            <p:ph type="ftr" sz="quarter" idx="11"/>
          </p:nvPr>
        </p:nvSpPr>
        <p:spPr>
          <a:ln/>
        </p:spPr>
        <p:txBody>
          <a:bodyPr/>
          <a:lstStyle>
            <a:lvl1pPr>
              <a:defRPr/>
            </a:lvl1pPr>
          </a:lstStyle>
          <a:p>
            <a:pPr>
              <a:defRPr/>
            </a:pPr>
            <a:endParaRPr lang="en-US"/>
          </a:p>
        </p:txBody>
      </p:sp>
      <p:sp>
        <p:nvSpPr>
          <p:cNvPr id="5" name="Rectangle 13"/>
          <p:cNvSpPr>
            <a:spLocks noGrp="1" noChangeArrowheads="1"/>
          </p:cNvSpPr>
          <p:nvPr>
            <p:ph type="sldNum" sz="quarter" idx="12"/>
          </p:nvPr>
        </p:nvSpPr>
        <p:spPr>
          <a:ln/>
        </p:spPr>
        <p:txBody>
          <a:bodyPr/>
          <a:lstStyle>
            <a:lvl1pPr>
              <a:defRPr/>
            </a:lvl1pPr>
          </a:lstStyle>
          <a:p>
            <a:pPr>
              <a:defRPr/>
            </a:pPr>
            <a:fld id="{1584F212-3521-46BA-ADB0-E74BB41D0F23}" type="slidenum">
              <a:rPr lang="zh-CN" altLang="en-US"/>
              <a:pPr>
                <a:defRPr/>
              </a:pPr>
              <a:t>‹#›</a:t>
            </a:fld>
            <a:endParaRPr lang="en-US"/>
          </a:p>
        </p:txBody>
      </p:sp>
      <p:sp>
        <p:nvSpPr>
          <p:cNvPr id="6" name="TextBox 5"/>
          <p:cNvSpPr txBox="1">
            <a:spLocks noChangeArrowheads="1"/>
          </p:cNvSpPr>
          <p:nvPr userDrawn="1"/>
        </p:nvSpPr>
        <p:spPr bwMode="auto">
          <a:xfrm>
            <a:off x="2987675" y="6189663"/>
            <a:ext cx="54006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ea typeface="宋体" pitchFamily="2" charset="-122"/>
              </a:defRPr>
            </a:lvl1pPr>
            <a:lvl2pPr marL="742950" indent="-285750" eaLnBrk="0" hangingPunct="0">
              <a:defRPr sz="2400">
                <a:solidFill>
                  <a:schemeClr val="tx1"/>
                </a:solidFill>
                <a:latin typeface="Tahoma" pitchFamily="34" charset="0"/>
                <a:ea typeface="宋体" pitchFamily="2" charset="-122"/>
              </a:defRPr>
            </a:lvl2pPr>
            <a:lvl3pPr marL="1143000" indent="-228600" eaLnBrk="0" hangingPunct="0">
              <a:defRPr sz="2400">
                <a:solidFill>
                  <a:schemeClr val="tx1"/>
                </a:solidFill>
                <a:latin typeface="Tahoma" pitchFamily="34" charset="0"/>
                <a:ea typeface="宋体" pitchFamily="2" charset="-122"/>
              </a:defRPr>
            </a:lvl3pPr>
            <a:lvl4pPr marL="1600200" indent="-228600" eaLnBrk="0" hangingPunct="0">
              <a:defRPr sz="2400">
                <a:solidFill>
                  <a:schemeClr val="tx1"/>
                </a:solidFill>
                <a:latin typeface="Tahoma" pitchFamily="34" charset="0"/>
                <a:ea typeface="宋体" pitchFamily="2" charset="-122"/>
              </a:defRPr>
            </a:lvl4pPr>
            <a:lvl5pPr marL="2057400" indent="-228600" eaLnBrk="0" hangingPunct="0">
              <a:defRPr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Tahoma" pitchFamily="34" charset="0"/>
                <a:ea typeface="宋体" pitchFamily="2" charset="-122"/>
              </a:defRPr>
            </a:lvl9pPr>
          </a:lstStyle>
          <a:p>
            <a:pPr eaLnBrk="1" hangingPunct="1">
              <a:defRPr/>
            </a:pPr>
            <a:r>
              <a:rPr lang="zh-CN" altLang="en-US" dirty="0" smtClean="0">
                <a:solidFill>
                  <a:srgbClr val="0000FF"/>
                </a:solidFill>
                <a:latin typeface="华文行楷" pitchFamily="2" charset="-122"/>
                <a:ea typeface="华文行楷" pitchFamily="2" charset="-122"/>
              </a:rPr>
              <a:t>西南交通大学地球科学与环境工程学院</a:t>
            </a:r>
          </a:p>
        </p:txBody>
      </p:sp>
    </p:spTree>
    <p:extLst>
      <p:ext uri="{BB962C8B-B14F-4D97-AF65-F5344CB8AC3E}">
        <p14:creationId xmlns:p14="http://schemas.microsoft.com/office/powerpoint/2010/main" val="179624336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2987675" y="6189663"/>
            <a:ext cx="54006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ea typeface="宋体" pitchFamily="2" charset="-122"/>
              </a:defRPr>
            </a:lvl1pPr>
            <a:lvl2pPr marL="742950" indent="-285750" eaLnBrk="0" hangingPunct="0">
              <a:defRPr sz="2400">
                <a:solidFill>
                  <a:schemeClr val="tx1"/>
                </a:solidFill>
                <a:latin typeface="Tahoma" pitchFamily="34" charset="0"/>
                <a:ea typeface="宋体" pitchFamily="2" charset="-122"/>
              </a:defRPr>
            </a:lvl2pPr>
            <a:lvl3pPr marL="1143000" indent="-228600" eaLnBrk="0" hangingPunct="0">
              <a:defRPr sz="2400">
                <a:solidFill>
                  <a:schemeClr val="tx1"/>
                </a:solidFill>
                <a:latin typeface="Tahoma" pitchFamily="34" charset="0"/>
                <a:ea typeface="宋体" pitchFamily="2" charset="-122"/>
              </a:defRPr>
            </a:lvl3pPr>
            <a:lvl4pPr marL="1600200" indent="-228600" eaLnBrk="0" hangingPunct="0">
              <a:defRPr sz="2400">
                <a:solidFill>
                  <a:schemeClr val="tx1"/>
                </a:solidFill>
                <a:latin typeface="Tahoma" pitchFamily="34" charset="0"/>
                <a:ea typeface="宋体" pitchFamily="2" charset="-122"/>
              </a:defRPr>
            </a:lvl4pPr>
            <a:lvl5pPr marL="2057400" indent="-228600" eaLnBrk="0" hangingPunct="0">
              <a:defRPr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Tahoma" pitchFamily="34" charset="0"/>
                <a:ea typeface="宋体" pitchFamily="2" charset="-122"/>
              </a:defRPr>
            </a:lvl9pPr>
          </a:lstStyle>
          <a:p>
            <a:pPr eaLnBrk="1" hangingPunct="1">
              <a:defRPr/>
            </a:pPr>
            <a:r>
              <a:rPr lang="zh-CN" altLang="en-US" dirty="0" smtClean="0">
                <a:solidFill>
                  <a:srgbClr val="0000FF"/>
                </a:solidFill>
                <a:latin typeface="华文行楷" pitchFamily="2" charset="-122"/>
                <a:ea typeface="华文行楷" pitchFamily="2" charset="-122"/>
              </a:rPr>
              <a:t>西南交通大学地球科学与环境工程学院</a:t>
            </a:r>
          </a:p>
        </p:txBody>
      </p:sp>
      <p:sp>
        <p:nvSpPr>
          <p:cNvPr id="3" name="Rectangle 11"/>
          <p:cNvSpPr>
            <a:spLocks noGrp="1" noChangeArrowheads="1"/>
          </p:cNvSpPr>
          <p:nvPr>
            <p:ph type="dt" sz="half" idx="10"/>
          </p:nvPr>
        </p:nvSpPr>
        <p:spPr/>
        <p:txBody>
          <a:bodyPr/>
          <a:lstStyle>
            <a:lvl1pPr>
              <a:defRPr/>
            </a:lvl1pPr>
          </a:lstStyle>
          <a:p>
            <a:pPr>
              <a:defRPr/>
            </a:pPr>
            <a:endParaRPr lang="en-US"/>
          </a:p>
        </p:txBody>
      </p:sp>
      <p:sp>
        <p:nvSpPr>
          <p:cNvPr id="4" name="Rectangle 12"/>
          <p:cNvSpPr>
            <a:spLocks noGrp="1" noChangeArrowheads="1"/>
          </p:cNvSpPr>
          <p:nvPr>
            <p:ph type="ftr" sz="quarter" idx="11"/>
          </p:nvPr>
        </p:nvSpPr>
        <p:spPr/>
        <p:txBody>
          <a:bodyPr/>
          <a:lstStyle>
            <a:lvl1pPr>
              <a:defRPr/>
            </a:lvl1pPr>
          </a:lstStyle>
          <a:p>
            <a:pPr>
              <a:defRPr/>
            </a:pPr>
            <a:endParaRPr lang="en-US"/>
          </a:p>
        </p:txBody>
      </p:sp>
      <p:sp>
        <p:nvSpPr>
          <p:cNvPr id="5" name="Rectangle 13"/>
          <p:cNvSpPr>
            <a:spLocks noGrp="1" noChangeArrowheads="1"/>
          </p:cNvSpPr>
          <p:nvPr>
            <p:ph type="sldNum" sz="quarter" idx="12"/>
          </p:nvPr>
        </p:nvSpPr>
        <p:spPr/>
        <p:txBody>
          <a:bodyPr/>
          <a:lstStyle>
            <a:lvl1pPr>
              <a:defRPr/>
            </a:lvl1pPr>
          </a:lstStyle>
          <a:p>
            <a:pPr>
              <a:defRPr/>
            </a:pPr>
            <a:fld id="{12D2012D-DED3-4279-BD77-99E86150CAE0}" type="slidenum">
              <a:rPr lang="zh-CN" altLang="en-US"/>
              <a:pPr>
                <a:defRPr/>
              </a:pPr>
              <a:t>‹#›</a:t>
            </a:fld>
            <a:endParaRPr lang="en-US"/>
          </a:p>
        </p:txBody>
      </p:sp>
    </p:spTree>
    <p:extLst>
      <p:ext uri="{BB962C8B-B14F-4D97-AF65-F5344CB8AC3E}">
        <p14:creationId xmlns:p14="http://schemas.microsoft.com/office/powerpoint/2010/main" val="193220587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AAA178D6-2E00-495D-980E-77FA5CEFD7FC}" type="slidenum">
              <a:rPr lang="zh-CN" altLang="en-US"/>
              <a:pPr>
                <a:defRPr/>
              </a:pPr>
              <a:t>‹#›</a:t>
            </a:fld>
            <a:endParaRPr lang="en-US"/>
          </a:p>
        </p:txBody>
      </p:sp>
      <p:sp>
        <p:nvSpPr>
          <p:cNvPr id="8" name="TextBox 7"/>
          <p:cNvSpPr txBox="1">
            <a:spLocks noChangeArrowheads="1"/>
          </p:cNvSpPr>
          <p:nvPr userDrawn="1"/>
        </p:nvSpPr>
        <p:spPr bwMode="auto">
          <a:xfrm>
            <a:off x="2987675" y="6189663"/>
            <a:ext cx="54006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ea typeface="宋体" pitchFamily="2" charset="-122"/>
              </a:defRPr>
            </a:lvl1pPr>
            <a:lvl2pPr marL="742950" indent="-285750" eaLnBrk="0" hangingPunct="0">
              <a:defRPr sz="2400">
                <a:solidFill>
                  <a:schemeClr val="tx1"/>
                </a:solidFill>
                <a:latin typeface="Tahoma" pitchFamily="34" charset="0"/>
                <a:ea typeface="宋体" pitchFamily="2" charset="-122"/>
              </a:defRPr>
            </a:lvl2pPr>
            <a:lvl3pPr marL="1143000" indent="-228600" eaLnBrk="0" hangingPunct="0">
              <a:defRPr sz="2400">
                <a:solidFill>
                  <a:schemeClr val="tx1"/>
                </a:solidFill>
                <a:latin typeface="Tahoma" pitchFamily="34" charset="0"/>
                <a:ea typeface="宋体" pitchFamily="2" charset="-122"/>
              </a:defRPr>
            </a:lvl3pPr>
            <a:lvl4pPr marL="1600200" indent="-228600" eaLnBrk="0" hangingPunct="0">
              <a:defRPr sz="2400">
                <a:solidFill>
                  <a:schemeClr val="tx1"/>
                </a:solidFill>
                <a:latin typeface="Tahoma" pitchFamily="34" charset="0"/>
                <a:ea typeface="宋体" pitchFamily="2" charset="-122"/>
              </a:defRPr>
            </a:lvl4pPr>
            <a:lvl5pPr marL="2057400" indent="-228600" eaLnBrk="0" hangingPunct="0">
              <a:defRPr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Tahoma" pitchFamily="34" charset="0"/>
                <a:ea typeface="宋体" pitchFamily="2" charset="-122"/>
              </a:defRPr>
            </a:lvl9pPr>
          </a:lstStyle>
          <a:p>
            <a:pPr eaLnBrk="1" hangingPunct="1">
              <a:defRPr/>
            </a:pPr>
            <a:r>
              <a:rPr lang="zh-CN" altLang="en-US" dirty="0" smtClean="0">
                <a:solidFill>
                  <a:srgbClr val="0000FF"/>
                </a:solidFill>
                <a:latin typeface="华文行楷" pitchFamily="2" charset="-122"/>
                <a:ea typeface="华文行楷" pitchFamily="2" charset="-122"/>
              </a:rPr>
              <a:t>西南交通大学地球科学与环境工程学院</a:t>
            </a:r>
          </a:p>
        </p:txBody>
      </p:sp>
    </p:spTree>
    <p:extLst>
      <p:ext uri="{BB962C8B-B14F-4D97-AF65-F5344CB8AC3E}">
        <p14:creationId xmlns:p14="http://schemas.microsoft.com/office/powerpoint/2010/main" val="220320138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77FB4389-2CA0-43F9-9BA9-5C600F910C93}" type="slidenum">
              <a:rPr lang="zh-CN" altLang="en-US"/>
              <a:pPr>
                <a:defRPr/>
              </a:pPr>
              <a:t>‹#›</a:t>
            </a:fld>
            <a:endParaRPr lang="en-US"/>
          </a:p>
        </p:txBody>
      </p:sp>
      <p:sp>
        <p:nvSpPr>
          <p:cNvPr id="8" name="TextBox 7"/>
          <p:cNvSpPr txBox="1">
            <a:spLocks noChangeArrowheads="1"/>
          </p:cNvSpPr>
          <p:nvPr userDrawn="1"/>
        </p:nvSpPr>
        <p:spPr bwMode="auto">
          <a:xfrm>
            <a:off x="2987675" y="6189663"/>
            <a:ext cx="54006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ea typeface="宋体" pitchFamily="2" charset="-122"/>
              </a:defRPr>
            </a:lvl1pPr>
            <a:lvl2pPr marL="742950" indent="-285750" eaLnBrk="0" hangingPunct="0">
              <a:defRPr sz="2400">
                <a:solidFill>
                  <a:schemeClr val="tx1"/>
                </a:solidFill>
                <a:latin typeface="Tahoma" pitchFamily="34" charset="0"/>
                <a:ea typeface="宋体" pitchFamily="2" charset="-122"/>
              </a:defRPr>
            </a:lvl2pPr>
            <a:lvl3pPr marL="1143000" indent="-228600" eaLnBrk="0" hangingPunct="0">
              <a:defRPr sz="2400">
                <a:solidFill>
                  <a:schemeClr val="tx1"/>
                </a:solidFill>
                <a:latin typeface="Tahoma" pitchFamily="34" charset="0"/>
                <a:ea typeface="宋体" pitchFamily="2" charset="-122"/>
              </a:defRPr>
            </a:lvl3pPr>
            <a:lvl4pPr marL="1600200" indent="-228600" eaLnBrk="0" hangingPunct="0">
              <a:defRPr sz="2400">
                <a:solidFill>
                  <a:schemeClr val="tx1"/>
                </a:solidFill>
                <a:latin typeface="Tahoma" pitchFamily="34" charset="0"/>
                <a:ea typeface="宋体" pitchFamily="2" charset="-122"/>
              </a:defRPr>
            </a:lvl4pPr>
            <a:lvl5pPr marL="2057400" indent="-228600" eaLnBrk="0" hangingPunct="0">
              <a:defRPr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Tahoma" pitchFamily="34" charset="0"/>
                <a:ea typeface="宋体" pitchFamily="2" charset="-122"/>
              </a:defRPr>
            </a:lvl9pPr>
          </a:lstStyle>
          <a:p>
            <a:pPr eaLnBrk="1" hangingPunct="1">
              <a:defRPr/>
            </a:pPr>
            <a:r>
              <a:rPr lang="zh-CN" altLang="en-US" dirty="0" smtClean="0">
                <a:solidFill>
                  <a:srgbClr val="0000FF"/>
                </a:solidFill>
                <a:latin typeface="华文行楷" pitchFamily="2" charset="-122"/>
                <a:ea typeface="华文行楷" pitchFamily="2" charset="-122"/>
              </a:rPr>
              <a:t>西南交通大学地球科学与环境工程学院</a:t>
            </a:r>
          </a:p>
        </p:txBody>
      </p:sp>
    </p:spTree>
    <p:extLst>
      <p:ext uri="{BB962C8B-B14F-4D97-AF65-F5344CB8AC3E}">
        <p14:creationId xmlns:p14="http://schemas.microsoft.com/office/powerpoint/2010/main" val="315276949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5"/>
          <p:cNvSpPr>
            <a:spLocks noChangeArrowheads="1"/>
          </p:cNvSpPr>
          <p:nvPr/>
        </p:nvSpPr>
        <p:spPr bwMode="auto">
          <a:xfrm>
            <a:off x="684213" y="692150"/>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p>
        </p:txBody>
      </p:sp>
      <p:sp>
        <p:nvSpPr>
          <p:cNvPr id="1027" name="Rectangle 3"/>
          <p:cNvSpPr>
            <a:spLocks noChangeArrowheads="1"/>
          </p:cNvSpPr>
          <p:nvPr/>
        </p:nvSpPr>
        <p:spPr bwMode="auto">
          <a:xfrm>
            <a:off x="755650" y="2603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p>
        </p:txBody>
      </p:sp>
      <p:sp>
        <p:nvSpPr>
          <p:cNvPr id="1028" name="Rectangle 4"/>
          <p:cNvSpPr>
            <a:spLocks noChangeArrowheads="1"/>
          </p:cNvSpPr>
          <p:nvPr/>
        </p:nvSpPr>
        <p:spPr bwMode="auto">
          <a:xfrm>
            <a:off x="755650" y="476250"/>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p>
        </p:txBody>
      </p:sp>
      <p:sp>
        <p:nvSpPr>
          <p:cNvPr id="1029" name="Rectangle 6"/>
          <p:cNvSpPr>
            <a:spLocks noChangeArrowheads="1"/>
          </p:cNvSpPr>
          <p:nvPr/>
        </p:nvSpPr>
        <p:spPr bwMode="auto">
          <a:xfrm>
            <a:off x="288925" y="612775"/>
            <a:ext cx="560388" cy="422275"/>
          </a:xfrm>
          <a:prstGeom prst="rect">
            <a:avLst/>
          </a:prstGeom>
          <a:gradFill rotWithShape="0">
            <a:gsLst>
              <a:gs pos="0">
                <a:schemeClr val="bg1"/>
              </a:gs>
              <a:gs pos="100000">
                <a:schemeClr val="hlink"/>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p>
        </p:txBody>
      </p:sp>
      <p:sp>
        <p:nvSpPr>
          <p:cNvPr id="1030" name="Rectangle 8"/>
          <p:cNvSpPr>
            <a:spLocks noChangeArrowheads="1"/>
          </p:cNvSpPr>
          <p:nvPr/>
        </p:nvSpPr>
        <p:spPr bwMode="auto">
          <a:xfrm>
            <a:off x="474663" y="11430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p>
        </p:txBody>
      </p:sp>
      <p:sp>
        <p:nvSpPr>
          <p:cNvPr id="1031" name="Rectangle 9"/>
          <p:cNvSpPr>
            <a:spLocks noGrp="1" noChangeArrowheads="1"/>
          </p:cNvSpPr>
          <p:nvPr>
            <p:ph type="title"/>
          </p:nvPr>
        </p:nvSpPr>
        <p:spPr bwMode="auto">
          <a:xfrm>
            <a:off x="1116013" y="2209800"/>
            <a:ext cx="70564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endParaRPr lang="zh-CN" altLang="zh-CN" smtClean="0"/>
          </a:p>
        </p:txBody>
      </p:sp>
      <p:sp>
        <p:nvSpPr>
          <p:cNvPr id="1032" name="Rectangle 10"/>
          <p:cNvSpPr>
            <a:spLocks noGrp="1" noChangeArrowheads="1"/>
          </p:cNvSpPr>
          <p:nvPr>
            <p:ph type="body" idx="1"/>
          </p:nvPr>
        </p:nvSpPr>
        <p:spPr bwMode="auto">
          <a:xfrm>
            <a:off x="684213" y="1557338"/>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33" name="Rectangle 11"/>
          <p:cNvSpPr>
            <a:spLocks noGrp="1" noChangeArrowheads="1"/>
          </p:cNvSpPr>
          <p:nvPr>
            <p:ph type="dt" sz="half" idx="2"/>
          </p:nvPr>
        </p:nvSpPr>
        <p:spPr bwMode="auto">
          <a:xfrm>
            <a:off x="914400" y="6324600"/>
            <a:ext cx="19050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400"/>
            </a:lvl1pPr>
          </a:lstStyle>
          <a:p>
            <a:pPr>
              <a:defRPr/>
            </a:pPr>
            <a:endParaRPr lang="en-US"/>
          </a:p>
        </p:txBody>
      </p:sp>
      <p:sp>
        <p:nvSpPr>
          <p:cNvPr id="1034" name="Rectangle 12"/>
          <p:cNvSpPr>
            <a:spLocks noGrp="1" noChangeArrowheads="1"/>
          </p:cNvSpPr>
          <p:nvPr>
            <p:ph type="ftr" sz="quarter" idx="3"/>
          </p:nvPr>
        </p:nvSpPr>
        <p:spPr bwMode="auto">
          <a:xfrm>
            <a:off x="3352800" y="6324600"/>
            <a:ext cx="28956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ctr">
              <a:defRPr sz="1400"/>
            </a:lvl1pPr>
          </a:lstStyle>
          <a:p>
            <a:pPr>
              <a:defRPr/>
            </a:pPr>
            <a:endParaRPr lang="en-US"/>
          </a:p>
        </p:txBody>
      </p:sp>
      <p:sp>
        <p:nvSpPr>
          <p:cNvPr id="1035" name="Rectangle 13"/>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400"/>
            </a:lvl1pPr>
          </a:lstStyle>
          <a:p>
            <a:pPr>
              <a:defRPr/>
            </a:pPr>
            <a:fld id="{D194D184-FA5D-4F98-A276-B7137A726151}" type="slidenum">
              <a:rPr lang="zh-CN" altLang="en-US"/>
              <a:pPr>
                <a:defRPr/>
              </a:pPr>
              <a:t>‹#›</a:t>
            </a:fld>
            <a:endParaRPr lang="en-US"/>
          </a:p>
        </p:txBody>
      </p:sp>
      <p:sp>
        <p:nvSpPr>
          <p:cNvPr id="1036" name="Rectangle 15"/>
          <p:cNvSpPr>
            <a:spLocks noChangeArrowheads="1"/>
          </p:cNvSpPr>
          <p:nvPr/>
        </p:nvSpPr>
        <p:spPr bwMode="auto">
          <a:xfrm rot="10800000" flipV="1">
            <a:off x="611188" y="6053138"/>
            <a:ext cx="7994650" cy="57150"/>
          </a:xfrm>
          <a:prstGeom prst="rect">
            <a:avLst/>
          </a:prstGeom>
          <a:gradFill rotWithShape="1">
            <a:gsLst>
              <a:gs pos="0">
                <a:schemeClr val="tx1"/>
              </a:gs>
              <a:gs pos="100000">
                <a:schemeClr val="bg1"/>
              </a:gs>
            </a:gsLst>
            <a:lin ang="0" scaled="1"/>
          </a:gradFill>
          <a:ln w="12700">
            <a:solidFill>
              <a:schemeClr val="bg1"/>
            </a:solidFill>
            <a:miter lim="800000"/>
            <a:headEnd/>
            <a:tailEnd/>
          </a:ln>
        </p:spPr>
        <p:txBody>
          <a:bodyPr wrap="none" anchor="ctr"/>
          <a:lstStyle/>
          <a:p>
            <a:pPr algn="ctr"/>
            <a:endParaRPr lang="zh-CN" altLang="en-US">
              <a:solidFill>
                <a:srgbClr val="D54BD5"/>
              </a:solidFill>
            </a:endParaRPr>
          </a:p>
        </p:txBody>
      </p:sp>
      <p:pic>
        <p:nvPicPr>
          <p:cNvPr id="1037" name="Picture 16" descr="swjtubade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316913" y="6132513"/>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8" name="Rectangle 2"/>
          <p:cNvSpPr>
            <a:spLocks noChangeArrowheads="1"/>
          </p:cNvSpPr>
          <p:nvPr/>
        </p:nvSpPr>
        <p:spPr bwMode="auto">
          <a:xfrm>
            <a:off x="611188" y="2603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p>
        </p:txBody>
      </p:sp>
      <p:sp>
        <p:nvSpPr>
          <p:cNvPr id="1039" name="Rectangle 7"/>
          <p:cNvSpPr>
            <a:spLocks noChangeArrowheads="1"/>
          </p:cNvSpPr>
          <p:nvPr/>
        </p:nvSpPr>
        <p:spPr bwMode="auto">
          <a:xfrm>
            <a:off x="755650" y="26035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61" r:id="rId7"/>
    <p:sldLayoutId id="2147483857" r:id="rId8"/>
    <p:sldLayoutId id="2147483858" r:id="rId9"/>
    <p:sldLayoutId id="2147483859" r:id="rId10"/>
    <p:sldLayoutId id="2147483860" r:id="rId11"/>
    <p:sldLayoutId id="2147483862" r:id="rId12"/>
    <p:sldLayoutId id="2147483863" r:id="rId13"/>
  </p:sldLayoutIdLst>
  <p:timing>
    <p:tnLst>
      <p:par>
        <p:cTn id="1" dur="indefinite" restart="never" nodeType="tmRoot"/>
      </p:par>
    </p:tnLst>
  </p:timing>
  <p:txStyles>
    <p:titleStyle>
      <a:lvl1pPr algn="ctr" rtl="0" eaLnBrk="1" fontAlgn="base" hangingPunct="1">
        <a:spcBef>
          <a:spcPct val="0"/>
        </a:spcBef>
        <a:spcAft>
          <a:spcPct val="0"/>
        </a:spcAft>
        <a:defRPr sz="4000">
          <a:solidFill>
            <a:schemeClr val="tx2"/>
          </a:solidFill>
          <a:latin typeface="+mj-lt"/>
          <a:ea typeface="+mj-ea"/>
          <a:cs typeface="+mj-cs"/>
        </a:defRPr>
      </a:lvl1pPr>
      <a:lvl2pPr algn="ctr" rtl="0" eaLnBrk="1" fontAlgn="base" hangingPunct="1">
        <a:spcBef>
          <a:spcPct val="0"/>
        </a:spcBef>
        <a:spcAft>
          <a:spcPct val="0"/>
        </a:spcAft>
        <a:defRPr sz="4000">
          <a:solidFill>
            <a:schemeClr val="tx2"/>
          </a:solidFill>
          <a:latin typeface="Tahoma" pitchFamily="34" charset="0"/>
          <a:ea typeface="宋体" pitchFamily="2" charset="-122"/>
        </a:defRPr>
      </a:lvl2pPr>
      <a:lvl3pPr algn="ctr" rtl="0" eaLnBrk="1" fontAlgn="base" hangingPunct="1">
        <a:spcBef>
          <a:spcPct val="0"/>
        </a:spcBef>
        <a:spcAft>
          <a:spcPct val="0"/>
        </a:spcAft>
        <a:defRPr sz="4000">
          <a:solidFill>
            <a:schemeClr val="tx2"/>
          </a:solidFill>
          <a:latin typeface="Tahoma" pitchFamily="34" charset="0"/>
          <a:ea typeface="宋体" pitchFamily="2" charset="-122"/>
        </a:defRPr>
      </a:lvl3pPr>
      <a:lvl4pPr algn="ctr" rtl="0" eaLnBrk="1" fontAlgn="base" hangingPunct="1">
        <a:spcBef>
          <a:spcPct val="0"/>
        </a:spcBef>
        <a:spcAft>
          <a:spcPct val="0"/>
        </a:spcAft>
        <a:defRPr sz="4000">
          <a:solidFill>
            <a:schemeClr val="tx2"/>
          </a:solidFill>
          <a:latin typeface="Tahoma" pitchFamily="34" charset="0"/>
          <a:ea typeface="宋体" pitchFamily="2" charset="-122"/>
        </a:defRPr>
      </a:lvl4pPr>
      <a:lvl5pPr algn="ctr" rtl="0" eaLnBrk="1" fontAlgn="base" hangingPunct="1">
        <a:spcBef>
          <a:spcPct val="0"/>
        </a:spcBef>
        <a:spcAft>
          <a:spcPct val="0"/>
        </a:spcAft>
        <a:defRPr sz="4000">
          <a:solidFill>
            <a:schemeClr val="tx2"/>
          </a:solidFill>
          <a:latin typeface="Tahoma" pitchFamily="34" charset="0"/>
          <a:ea typeface="宋体" pitchFamily="2" charset="-122"/>
        </a:defRPr>
      </a:lvl5pPr>
      <a:lvl6pPr marL="457200" algn="ctr" rtl="0" eaLnBrk="1" fontAlgn="base" hangingPunct="1">
        <a:spcBef>
          <a:spcPct val="0"/>
        </a:spcBef>
        <a:spcAft>
          <a:spcPct val="0"/>
        </a:spcAft>
        <a:defRPr sz="4000">
          <a:solidFill>
            <a:schemeClr val="tx2"/>
          </a:solidFill>
          <a:latin typeface="Tahoma" pitchFamily="34" charset="0"/>
          <a:ea typeface="宋体" pitchFamily="2" charset="-122"/>
        </a:defRPr>
      </a:lvl6pPr>
      <a:lvl7pPr marL="914400" algn="ctr" rtl="0" eaLnBrk="1" fontAlgn="base" hangingPunct="1">
        <a:spcBef>
          <a:spcPct val="0"/>
        </a:spcBef>
        <a:spcAft>
          <a:spcPct val="0"/>
        </a:spcAft>
        <a:defRPr sz="4000">
          <a:solidFill>
            <a:schemeClr val="tx2"/>
          </a:solidFill>
          <a:latin typeface="Tahoma" pitchFamily="34" charset="0"/>
          <a:ea typeface="宋体" pitchFamily="2" charset="-122"/>
        </a:defRPr>
      </a:lvl7pPr>
      <a:lvl8pPr marL="1371600" algn="ctr" rtl="0" eaLnBrk="1" fontAlgn="base" hangingPunct="1">
        <a:spcBef>
          <a:spcPct val="0"/>
        </a:spcBef>
        <a:spcAft>
          <a:spcPct val="0"/>
        </a:spcAft>
        <a:defRPr sz="4000">
          <a:solidFill>
            <a:schemeClr val="tx2"/>
          </a:solidFill>
          <a:latin typeface="Tahoma" pitchFamily="34" charset="0"/>
          <a:ea typeface="宋体" pitchFamily="2" charset="-122"/>
        </a:defRPr>
      </a:lvl8pPr>
      <a:lvl9pPr marL="1828800" algn="ctr" rtl="0" eaLnBrk="1" fontAlgn="base" hangingPunct="1">
        <a:spcBef>
          <a:spcPct val="0"/>
        </a:spcBef>
        <a:spcAft>
          <a:spcPct val="0"/>
        </a:spcAft>
        <a:defRPr sz="4000">
          <a:solidFill>
            <a:schemeClr val="tx2"/>
          </a:solidFill>
          <a:latin typeface="Tahoma" pitchFamily="34" charset="0"/>
          <a:ea typeface="宋体" pitchFamily="2" charset="-122"/>
        </a:defRPr>
      </a:lvl9pPr>
    </p:titleStyle>
    <p:bodyStyle>
      <a:lvl1pPr marL="342900" indent="-342900" algn="l" rtl="0" eaLnBrk="1" fontAlgn="base" hangingPunct="1">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hlink"/>
        </a:buClr>
        <a:buSzPct val="55000"/>
        <a:buFont typeface="Wingdings" pitchFamily="2" charset="2"/>
        <a:buChar char="n"/>
        <a:defRPr sz="2800">
          <a:solidFill>
            <a:schemeClr val="tx1"/>
          </a:solidFill>
          <a:latin typeface="+mn-lt"/>
          <a:ea typeface="+mn-ea"/>
        </a:defRPr>
      </a:lvl2pPr>
      <a:lvl3pPr marL="1143000" indent="-228600" algn="l" rtl="0" eaLnBrk="1" fontAlgn="base" hangingPunct="1">
        <a:spcBef>
          <a:spcPct val="20000"/>
        </a:spcBef>
        <a:spcAft>
          <a:spcPct val="0"/>
        </a:spcAft>
        <a:buClr>
          <a:schemeClr val="folHlink"/>
        </a:buClr>
        <a:buSzPct val="50000"/>
        <a:buFont typeface="Wingdings" pitchFamily="2" charset="2"/>
        <a:buChar char="n"/>
        <a:defRPr sz="2400">
          <a:solidFill>
            <a:schemeClr val="tx1"/>
          </a:solidFill>
          <a:latin typeface="+mn-lt"/>
          <a:ea typeface="+mn-ea"/>
        </a:defRPr>
      </a:lvl3pPr>
      <a:lvl4pPr marL="1600200" indent="-228600" algn="l" rtl="0" eaLnBrk="1" fontAlgn="base" hangingPunct="1">
        <a:spcBef>
          <a:spcPct val="20000"/>
        </a:spcBef>
        <a:spcAft>
          <a:spcPct val="0"/>
        </a:spcAft>
        <a:buClr>
          <a:schemeClr val="accent2"/>
        </a:buClr>
        <a:buSzPct val="55000"/>
        <a:buFont typeface="Wingdings" pitchFamily="2" charset="2"/>
        <a:buChar char="n"/>
        <a:defRPr sz="2000">
          <a:solidFill>
            <a:schemeClr val="tx1"/>
          </a:solidFill>
          <a:latin typeface="+mn-lt"/>
          <a:ea typeface="+mn-ea"/>
        </a:defRPr>
      </a:lvl4pPr>
      <a:lvl5pPr marL="20574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5pPr>
      <a:lvl6pPr marL="25146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1.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6.bin"/><Relationship Id="rId5" Type="http://schemas.openxmlformats.org/officeDocument/2006/relationships/image" Target="../media/image10.emf"/><Relationship Id="rId4" Type="http://schemas.openxmlformats.org/officeDocument/2006/relationships/oleObject" Target="../embeddings/oleObject5.bin"/></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2.xml"/><Relationship Id="rId1" Type="http://schemas.openxmlformats.org/officeDocument/2006/relationships/vmlDrawing" Target="../drawings/vmlDrawing6.v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2.xml"/><Relationship Id="rId1" Type="http://schemas.openxmlformats.org/officeDocument/2006/relationships/vmlDrawing" Target="../drawings/vmlDrawing7.vml"/><Relationship Id="rId6" Type="http://schemas.openxmlformats.org/officeDocument/2006/relationships/image" Target="../media/image15.png"/><Relationship Id="rId5" Type="http://schemas.openxmlformats.org/officeDocument/2006/relationships/oleObject" Target="../embeddings/oleObject9.bin"/><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7.jpeg"/></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1.jpeg"/></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12.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oleObject" Target="../embeddings/oleObject11.bin"/><Relationship Id="rId10" Type="http://schemas.openxmlformats.org/officeDocument/2006/relationships/image" Target="../media/image26.wmf"/><Relationship Id="rId4" Type="http://schemas.openxmlformats.org/officeDocument/2006/relationships/image" Target="../media/image23.png"/><Relationship Id="rId9" Type="http://schemas.openxmlformats.org/officeDocument/2006/relationships/oleObject" Target="../embeddings/oleObject13.bin"/></Relationships>
</file>

<file path=ppt/slides/_rels/slide3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slideLayout" Target="../slideLayouts/slideLayout12.xml"/><Relationship Id="rId1" Type="http://schemas.openxmlformats.org/officeDocument/2006/relationships/vmlDrawing" Target="../drawings/vmlDrawing9.vml"/><Relationship Id="rId6" Type="http://schemas.openxmlformats.org/officeDocument/2006/relationships/image" Target="../media/image28.png"/><Relationship Id="rId5" Type="http://schemas.openxmlformats.org/officeDocument/2006/relationships/oleObject" Target="../embeddings/oleObject15.bin"/><Relationship Id="rId10" Type="http://schemas.openxmlformats.org/officeDocument/2006/relationships/image" Target="../media/image30.wmf"/><Relationship Id="rId4" Type="http://schemas.openxmlformats.org/officeDocument/2006/relationships/image" Target="../media/image27.png"/><Relationship Id="rId9" Type="http://schemas.openxmlformats.org/officeDocument/2006/relationships/oleObject" Target="../embeddings/oleObject17.bin"/></Relationships>
</file>

<file path=ppt/slides/_rels/slide32.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oleObject" Target="../embeddings/oleObject18.bin"/><Relationship Id="rId7" Type="http://schemas.openxmlformats.org/officeDocument/2006/relationships/oleObject" Target="../embeddings/oleObject20.bin"/><Relationship Id="rId2" Type="http://schemas.openxmlformats.org/officeDocument/2006/relationships/slideLayout" Target="../slideLayouts/slideLayout12.xml"/><Relationship Id="rId1" Type="http://schemas.openxmlformats.org/officeDocument/2006/relationships/vmlDrawing" Target="../drawings/vmlDrawing10.vml"/><Relationship Id="rId6" Type="http://schemas.openxmlformats.org/officeDocument/2006/relationships/image" Target="../media/image32.wmf"/><Relationship Id="rId5" Type="http://schemas.openxmlformats.org/officeDocument/2006/relationships/oleObject" Target="../embeddings/oleObject19.bin"/><Relationship Id="rId10" Type="http://schemas.openxmlformats.org/officeDocument/2006/relationships/image" Target="../media/image33.wmf"/><Relationship Id="rId4" Type="http://schemas.openxmlformats.org/officeDocument/2006/relationships/image" Target="../media/image31.wmf"/><Relationship Id="rId9" Type="http://schemas.openxmlformats.org/officeDocument/2006/relationships/oleObject" Target="../embeddings/oleObject21.bin"/></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38.wmf"/><Relationship Id="rId5" Type="http://schemas.openxmlformats.org/officeDocument/2006/relationships/oleObject" Target="../embeddings/oleObject23.bin"/><Relationship Id="rId4" Type="http://schemas.openxmlformats.org/officeDocument/2006/relationships/image" Target="../media/image37.w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12.xml"/><Relationship Id="rId1" Type="http://schemas.openxmlformats.org/officeDocument/2006/relationships/vmlDrawing" Target="../drawings/vmlDrawing12.vml"/><Relationship Id="rId6" Type="http://schemas.openxmlformats.org/officeDocument/2006/relationships/image" Target="../media/image24.png"/><Relationship Id="rId5" Type="http://schemas.openxmlformats.org/officeDocument/2006/relationships/oleObject" Target="../embeddings/oleObject25.bin"/><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oleObject" Target="../embeddings/oleObject31.bin"/><Relationship Id="rId3" Type="http://schemas.openxmlformats.org/officeDocument/2006/relationships/oleObject" Target="../embeddings/oleObject26.bin"/><Relationship Id="rId7" Type="http://schemas.openxmlformats.org/officeDocument/2006/relationships/oleObject" Target="../embeddings/oleObject28.bin"/><Relationship Id="rId12" Type="http://schemas.openxmlformats.org/officeDocument/2006/relationships/image" Target="../media/image41.wmf"/><Relationship Id="rId2" Type="http://schemas.openxmlformats.org/officeDocument/2006/relationships/slideLayout" Target="../slideLayouts/slideLayout12.xml"/><Relationship Id="rId16" Type="http://schemas.openxmlformats.org/officeDocument/2006/relationships/image" Target="../media/image43.wmf"/><Relationship Id="rId1" Type="http://schemas.openxmlformats.org/officeDocument/2006/relationships/vmlDrawing" Target="../drawings/vmlDrawing13.vml"/><Relationship Id="rId6" Type="http://schemas.openxmlformats.org/officeDocument/2006/relationships/image" Target="../media/image24.png"/><Relationship Id="rId11" Type="http://schemas.openxmlformats.org/officeDocument/2006/relationships/oleObject" Target="../embeddings/oleObject30.bin"/><Relationship Id="rId5" Type="http://schemas.openxmlformats.org/officeDocument/2006/relationships/oleObject" Target="../embeddings/oleObject27.bin"/><Relationship Id="rId15" Type="http://schemas.openxmlformats.org/officeDocument/2006/relationships/oleObject" Target="../embeddings/oleObject32.bin"/><Relationship Id="rId10" Type="http://schemas.openxmlformats.org/officeDocument/2006/relationships/image" Target="../media/image40.wmf"/><Relationship Id="rId4" Type="http://schemas.openxmlformats.org/officeDocument/2006/relationships/image" Target="../media/image23.png"/><Relationship Id="rId9" Type="http://schemas.openxmlformats.org/officeDocument/2006/relationships/oleObject" Target="../embeddings/oleObject29.bin"/><Relationship Id="rId14" Type="http://schemas.openxmlformats.org/officeDocument/2006/relationships/image" Target="../media/image42.wmf"/></Relationships>
</file>

<file path=ppt/slides/_rels/slide3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oleObject" Target="../embeddings/oleObject38.bin"/><Relationship Id="rId3" Type="http://schemas.openxmlformats.org/officeDocument/2006/relationships/oleObject" Target="../embeddings/oleObject33.bin"/><Relationship Id="rId7" Type="http://schemas.openxmlformats.org/officeDocument/2006/relationships/oleObject" Target="../embeddings/oleObject35.bin"/><Relationship Id="rId12" Type="http://schemas.openxmlformats.org/officeDocument/2006/relationships/image" Target="../media/image47.wmf"/><Relationship Id="rId2" Type="http://schemas.openxmlformats.org/officeDocument/2006/relationships/slideLayout" Target="../slideLayouts/slideLayout12.xml"/><Relationship Id="rId16" Type="http://schemas.openxmlformats.org/officeDocument/2006/relationships/image" Target="../media/image28.png"/><Relationship Id="rId1" Type="http://schemas.openxmlformats.org/officeDocument/2006/relationships/vmlDrawing" Target="../drawings/vmlDrawing14.vml"/><Relationship Id="rId6" Type="http://schemas.openxmlformats.org/officeDocument/2006/relationships/image" Target="../media/image41.wmf"/><Relationship Id="rId11" Type="http://schemas.openxmlformats.org/officeDocument/2006/relationships/oleObject" Target="../embeddings/oleObject37.bin"/><Relationship Id="rId5" Type="http://schemas.openxmlformats.org/officeDocument/2006/relationships/oleObject" Target="../embeddings/oleObject34.bin"/><Relationship Id="rId15" Type="http://schemas.openxmlformats.org/officeDocument/2006/relationships/oleObject" Target="../embeddings/oleObject39.bin"/><Relationship Id="rId10" Type="http://schemas.openxmlformats.org/officeDocument/2006/relationships/image" Target="../media/image46.wmf"/><Relationship Id="rId4" Type="http://schemas.openxmlformats.org/officeDocument/2006/relationships/image" Target="../media/image44.wmf"/><Relationship Id="rId9" Type="http://schemas.openxmlformats.org/officeDocument/2006/relationships/oleObject" Target="../embeddings/oleObject36.bin"/><Relationship Id="rId1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8" Type="http://schemas.openxmlformats.org/officeDocument/2006/relationships/image" Target="../media/image50.wmf"/><Relationship Id="rId3" Type="http://schemas.openxmlformats.org/officeDocument/2006/relationships/oleObject" Target="../embeddings/oleObject40.bin"/><Relationship Id="rId7" Type="http://schemas.openxmlformats.org/officeDocument/2006/relationships/oleObject" Target="../embeddings/oleObject42.bin"/><Relationship Id="rId2" Type="http://schemas.openxmlformats.org/officeDocument/2006/relationships/slideLayout" Target="../slideLayouts/slideLayout12.xml"/><Relationship Id="rId1" Type="http://schemas.openxmlformats.org/officeDocument/2006/relationships/vmlDrawing" Target="../drawings/vmlDrawing15.vml"/><Relationship Id="rId6" Type="http://schemas.openxmlformats.org/officeDocument/2006/relationships/image" Target="../media/image49.wmf"/><Relationship Id="rId5" Type="http://schemas.openxmlformats.org/officeDocument/2006/relationships/oleObject" Target="../embeddings/oleObject41.bin"/><Relationship Id="rId10" Type="http://schemas.openxmlformats.org/officeDocument/2006/relationships/image" Target="../media/image51.wmf"/><Relationship Id="rId4" Type="http://schemas.openxmlformats.org/officeDocument/2006/relationships/image" Target="../media/image48.wmf"/><Relationship Id="rId9" Type="http://schemas.openxmlformats.org/officeDocument/2006/relationships/oleObject" Target="../embeddings/oleObject43.bin"/></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24.png"/><Relationship Id="rId5" Type="http://schemas.openxmlformats.org/officeDocument/2006/relationships/oleObject" Target="../embeddings/oleObject45.bin"/><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7.xml"/><Relationship Id="rId1" Type="http://schemas.openxmlformats.org/officeDocument/2006/relationships/vmlDrawing" Target="../drawings/vmlDrawing17.vml"/><Relationship Id="rId4" Type="http://schemas.openxmlformats.org/officeDocument/2006/relationships/image" Target="../media/image52.wmf"/></Relationships>
</file>

<file path=ppt/slides/_rels/slide4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slideLayout" Target="../slideLayouts/slideLayout12.xml"/><Relationship Id="rId1" Type="http://schemas.openxmlformats.org/officeDocument/2006/relationships/vmlDrawing" Target="../drawings/vmlDrawing18.vml"/><Relationship Id="rId6" Type="http://schemas.openxmlformats.org/officeDocument/2006/relationships/image" Target="../media/image64.png"/><Relationship Id="rId5" Type="http://schemas.openxmlformats.org/officeDocument/2006/relationships/image" Target="../media/image62.wmf"/><Relationship Id="rId4" Type="http://schemas.openxmlformats.org/officeDocument/2006/relationships/oleObject" Target="../embeddings/oleObject47.bin"/></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5.jpe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12.xml"/><Relationship Id="rId1" Type="http://schemas.openxmlformats.org/officeDocument/2006/relationships/vmlDrawing" Target="../drawings/vmlDrawing19.vml"/><Relationship Id="rId5" Type="http://schemas.openxmlformats.org/officeDocument/2006/relationships/image" Target="../media/image66.wmf"/><Relationship Id="rId4" Type="http://schemas.openxmlformats.org/officeDocument/2006/relationships/oleObject" Target="../embeddings/oleObject48.bin"/></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2.v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51.bin"/><Relationship Id="rId3" Type="http://schemas.openxmlformats.org/officeDocument/2006/relationships/image" Target="../media/image75.jpeg"/><Relationship Id="rId7" Type="http://schemas.openxmlformats.org/officeDocument/2006/relationships/image" Target="../media/image72.wmf"/><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oleObject" Target="../embeddings/oleObject50.bin"/><Relationship Id="rId11" Type="http://schemas.openxmlformats.org/officeDocument/2006/relationships/image" Target="../media/image74.wmf"/><Relationship Id="rId5" Type="http://schemas.openxmlformats.org/officeDocument/2006/relationships/image" Target="../media/image71.wmf"/><Relationship Id="rId10" Type="http://schemas.openxmlformats.org/officeDocument/2006/relationships/oleObject" Target="../embeddings/oleObject52.bin"/><Relationship Id="rId4" Type="http://schemas.openxmlformats.org/officeDocument/2006/relationships/oleObject" Target="../embeddings/oleObject49.bin"/><Relationship Id="rId9" Type="http://schemas.openxmlformats.org/officeDocument/2006/relationships/image" Target="../media/image73.w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21.vml"/><Relationship Id="rId5" Type="http://schemas.openxmlformats.org/officeDocument/2006/relationships/image" Target="../media/image77.jpeg"/><Relationship Id="rId4" Type="http://schemas.openxmlformats.org/officeDocument/2006/relationships/image" Target="../media/image76.w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2.xml"/><Relationship Id="rId1" Type="http://schemas.openxmlformats.org/officeDocument/2006/relationships/vmlDrawing" Target="../drawings/vmlDrawing22.vml"/><Relationship Id="rId5" Type="http://schemas.openxmlformats.org/officeDocument/2006/relationships/image" Target="../media/image79.jpeg"/><Relationship Id="rId4" Type="http://schemas.openxmlformats.org/officeDocument/2006/relationships/image" Target="../media/image78.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55.bin"/><Relationship Id="rId7" Type="http://schemas.openxmlformats.org/officeDocument/2006/relationships/image" Target="../media/image82.jpeg"/><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81.wmf"/><Relationship Id="rId5" Type="http://schemas.openxmlformats.org/officeDocument/2006/relationships/oleObject" Target="../embeddings/oleObject56.bin"/><Relationship Id="rId4" Type="http://schemas.openxmlformats.org/officeDocument/2006/relationships/image" Target="../media/image80.w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57.bin"/><Relationship Id="rId7" Type="http://schemas.openxmlformats.org/officeDocument/2006/relationships/image" Target="../media/image85.jpeg"/><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84.wmf"/><Relationship Id="rId5" Type="http://schemas.openxmlformats.org/officeDocument/2006/relationships/oleObject" Target="../embeddings/oleObject58.bin"/><Relationship Id="rId4" Type="http://schemas.openxmlformats.org/officeDocument/2006/relationships/image" Target="../media/image83.w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116013" y="333375"/>
            <a:ext cx="7056437" cy="693738"/>
          </a:xfrm>
        </p:spPr>
        <p:txBody>
          <a:bodyPr/>
          <a:lstStyle/>
          <a:p>
            <a:pPr eaLnBrk="1" hangingPunct="1"/>
            <a:r>
              <a:rPr lang="zh-CN" altLang="en-US" sz="3600" b="1" smtClean="0">
                <a:solidFill>
                  <a:srgbClr val="0000FF"/>
                </a:solidFill>
              </a:rPr>
              <a:t>上讲课内容回顾</a:t>
            </a:r>
          </a:p>
        </p:txBody>
      </p:sp>
      <p:sp>
        <p:nvSpPr>
          <p:cNvPr id="328707" name="Text Box 3"/>
          <p:cNvSpPr txBox="1">
            <a:spLocks noChangeArrowheads="1"/>
          </p:cNvSpPr>
          <p:nvPr/>
        </p:nvSpPr>
        <p:spPr bwMode="auto">
          <a:xfrm>
            <a:off x="973138" y="1268413"/>
            <a:ext cx="1582737" cy="847725"/>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ctr" eaLnBrk="1" hangingPunct="1"/>
            <a:r>
              <a:rPr lang="zh-CN" altLang="en-US" b="1"/>
              <a:t>水平角</a:t>
            </a:r>
          </a:p>
          <a:p>
            <a:pPr algn="ctr" eaLnBrk="1" hangingPunct="1"/>
            <a:r>
              <a:rPr lang="zh-CN" altLang="en-US" b="1"/>
              <a:t>测量原理</a:t>
            </a:r>
          </a:p>
        </p:txBody>
      </p:sp>
      <p:sp>
        <p:nvSpPr>
          <p:cNvPr id="328708" name="Text Box 4"/>
          <p:cNvSpPr txBox="1">
            <a:spLocks noChangeArrowheads="1"/>
          </p:cNvSpPr>
          <p:nvPr/>
        </p:nvSpPr>
        <p:spPr bwMode="auto">
          <a:xfrm>
            <a:off x="3276600" y="1938338"/>
            <a:ext cx="1871663" cy="461962"/>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ctr" eaLnBrk="1" hangingPunct="1"/>
            <a:r>
              <a:rPr lang="zh-CN" altLang="en-US" b="1"/>
              <a:t>经纬仪构造</a:t>
            </a:r>
          </a:p>
        </p:txBody>
      </p:sp>
      <p:sp>
        <p:nvSpPr>
          <p:cNvPr id="328720" name="Text Box 16"/>
          <p:cNvSpPr txBox="1">
            <a:spLocks noChangeArrowheads="1"/>
          </p:cNvSpPr>
          <p:nvPr/>
        </p:nvSpPr>
        <p:spPr bwMode="auto">
          <a:xfrm>
            <a:off x="6013450" y="1316038"/>
            <a:ext cx="2087563" cy="461962"/>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ctr" eaLnBrk="1" hangingPunct="1"/>
            <a:r>
              <a:rPr lang="zh-CN" altLang="en-US" b="1"/>
              <a:t>对中整平装置</a:t>
            </a:r>
          </a:p>
        </p:txBody>
      </p:sp>
      <p:sp>
        <p:nvSpPr>
          <p:cNvPr id="328721" name="Text Box 17"/>
          <p:cNvSpPr txBox="1">
            <a:spLocks noChangeArrowheads="1"/>
          </p:cNvSpPr>
          <p:nvPr/>
        </p:nvSpPr>
        <p:spPr bwMode="auto">
          <a:xfrm>
            <a:off x="6013450" y="1938338"/>
            <a:ext cx="2087563" cy="461962"/>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ctr" eaLnBrk="1" hangingPunct="1"/>
            <a:r>
              <a:rPr lang="zh-CN" altLang="en-US" b="1"/>
              <a:t>照准装置</a:t>
            </a:r>
          </a:p>
        </p:txBody>
      </p:sp>
      <p:sp>
        <p:nvSpPr>
          <p:cNvPr id="328722" name="Text Box 18"/>
          <p:cNvSpPr txBox="1">
            <a:spLocks noChangeArrowheads="1"/>
          </p:cNvSpPr>
          <p:nvPr/>
        </p:nvSpPr>
        <p:spPr bwMode="auto">
          <a:xfrm>
            <a:off x="6013450" y="2586038"/>
            <a:ext cx="2087563" cy="461962"/>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ctr" eaLnBrk="1" hangingPunct="1">
              <a:spcBef>
                <a:spcPct val="50000"/>
              </a:spcBef>
            </a:pPr>
            <a:r>
              <a:rPr lang="zh-CN" altLang="en-US" b="1"/>
              <a:t>读数装置</a:t>
            </a:r>
          </a:p>
        </p:txBody>
      </p:sp>
      <p:cxnSp>
        <p:nvCxnSpPr>
          <p:cNvPr id="328723" name="AutoShape 19"/>
          <p:cNvCxnSpPr>
            <a:cxnSpLocks noChangeShapeType="1"/>
            <a:stCxn id="328708" idx="3"/>
            <a:endCxn id="328720" idx="1"/>
          </p:cNvCxnSpPr>
          <p:nvPr/>
        </p:nvCxnSpPr>
        <p:spPr bwMode="auto">
          <a:xfrm flipV="1">
            <a:off x="5148263" y="1546225"/>
            <a:ext cx="865187" cy="622300"/>
          </a:xfrm>
          <a:prstGeom prst="bentConnector3">
            <a:avLst>
              <a:gd name="adj1" fmla="val 50000"/>
            </a:avLst>
          </a:prstGeom>
          <a:noFill/>
          <a:ln w="28575">
            <a:solidFill>
              <a:schemeClr val="folHlink"/>
            </a:solidFill>
            <a:miter lim="800000"/>
            <a:headEnd/>
            <a:tailEnd type="triangle" w="med" len="med"/>
          </a:ln>
          <a:extLst>
            <a:ext uri="{909E8E84-426E-40DD-AFC4-6F175D3DCCD1}">
              <a14:hiddenFill xmlns:a14="http://schemas.microsoft.com/office/drawing/2010/main">
                <a:noFill/>
              </a14:hiddenFill>
            </a:ext>
          </a:extLst>
        </p:spPr>
      </p:cxnSp>
      <p:cxnSp>
        <p:nvCxnSpPr>
          <p:cNvPr id="328724" name="AutoShape 20"/>
          <p:cNvCxnSpPr>
            <a:cxnSpLocks noChangeShapeType="1"/>
            <a:stCxn id="328708" idx="3"/>
            <a:endCxn id="328721" idx="1"/>
          </p:cNvCxnSpPr>
          <p:nvPr/>
        </p:nvCxnSpPr>
        <p:spPr bwMode="auto">
          <a:xfrm>
            <a:off x="5148263" y="2168525"/>
            <a:ext cx="865187" cy="1588"/>
          </a:xfrm>
          <a:prstGeom prst="straightConnector1">
            <a:avLst/>
          </a:prstGeom>
          <a:noFill/>
          <a:ln w="28575">
            <a:solidFill>
              <a:schemeClr val="folHlink"/>
            </a:solidFill>
            <a:miter lim="800000"/>
            <a:headEnd/>
            <a:tailEnd type="triangle" w="med" len="med"/>
          </a:ln>
          <a:extLst>
            <a:ext uri="{909E8E84-426E-40DD-AFC4-6F175D3DCCD1}">
              <a14:hiddenFill xmlns:a14="http://schemas.microsoft.com/office/drawing/2010/main">
                <a:noFill/>
              </a14:hiddenFill>
            </a:ext>
          </a:extLst>
        </p:spPr>
      </p:cxnSp>
      <p:cxnSp>
        <p:nvCxnSpPr>
          <p:cNvPr id="328725" name="AutoShape 21"/>
          <p:cNvCxnSpPr>
            <a:cxnSpLocks noChangeShapeType="1"/>
            <a:stCxn id="328708" idx="3"/>
            <a:endCxn id="328722" idx="1"/>
          </p:cNvCxnSpPr>
          <p:nvPr/>
        </p:nvCxnSpPr>
        <p:spPr bwMode="auto">
          <a:xfrm>
            <a:off x="5148263" y="2168525"/>
            <a:ext cx="865187" cy="647700"/>
          </a:xfrm>
          <a:prstGeom prst="bentConnector3">
            <a:avLst>
              <a:gd name="adj1" fmla="val 50000"/>
            </a:avLst>
          </a:prstGeom>
          <a:noFill/>
          <a:ln w="28575">
            <a:solidFill>
              <a:schemeClr val="folHlink"/>
            </a:solidFill>
            <a:miter lim="800000"/>
            <a:headEnd/>
            <a:tailEnd type="triangle" w="med" len="med"/>
          </a:ln>
          <a:extLst>
            <a:ext uri="{909E8E84-426E-40DD-AFC4-6F175D3DCCD1}">
              <a14:hiddenFill xmlns:a14="http://schemas.microsoft.com/office/drawing/2010/main">
                <a:noFill/>
              </a14:hiddenFill>
            </a:ext>
          </a:extLst>
        </p:spPr>
      </p:cxnSp>
      <p:sp>
        <p:nvSpPr>
          <p:cNvPr id="328726" name="Text Box 22"/>
          <p:cNvSpPr txBox="1">
            <a:spLocks noChangeArrowheads="1"/>
          </p:cNvSpPr>
          <p:nvPr/>
        </p:nvSpPr>
        <p:spPr bwMode="auto">
          <a:xfrm>
            <a:off x="973138" y="2276475"/>
            <a:ext cx="1582737" cy="847725"/>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ctr" eaLnBrk="1" hangingPunct="1"/>
            <a:r>
              <a:rPr lang="zh-CN" altLang="en-US" b="1"/>
              <a:t>竖直角</a:t>
            </a:r>
          </a:p>
          <a:p>
            <a:pPr algn="ctr" eaLnBrk="1" hangingPunct="1"/>
            <a:r>
              <a:rPr lang="zh-CN" altLang="en-US" b="1"/>
              <a:t>测量原理</a:t>
            </a:r>
          </a:p>
        </p:txBody>
      </p:sp>
      <p:cxnSp>
        <p:nvCxnSpPr>
          <p:cNvPr id="328727" name="AutoShape 23"/>
          <p:cNvCxnSpPr>
            <a:cxnSpLocks noChangeShapeType="1"/>
            <a:stCxn id="328707" idx="3"/>
            <a:endCxn id="328708" idx="1"/>
          </p:cNvCxnSpPr>
          <p:nvPr/>
        </p:nvCxnSpPr>
        <p:spPr bwMode="auto">
          <a:xfrm>
            <a:off x="2555875" y="1692275"/>
            <a:ext cx="720725" cy="476250"/>
          </a:xfrm>
          <a:prstGeom prst="bentConnector3">
            <a:avLst>
              <a:gd name="adj1" fmla="val 50000"/>
            </a:avLst>
          </a:prstGeom>
          <a:noFill/>
          <a:ln w="28575">
            <a:solidFill>
              <a:schemeClr val="folHlink"/>
            </a:solidFill>
            <a:miter lim="800000"/>
            <a:headEnd/>
            <a:tailEnd type="triangle" w="med" len="med"/>
          </a:ln>
          <a:extLst>
            <a:ext uri="{909E8E84-426E-40DD-AFC4-6F175D3DCCD1}">
              <a14:hiddenFill xmlns:a14="http://schemas.microsoft.com/office/drawing/2010/main">
                <a:noFill/>
              </a14:hiddenFill>
            </a:ext>
          </a:extLst>
        </p:spPr>
      </p:cxnSp>
      <p:cxnSp>
        <p:nvCxnSpPr>
          <p:cNvPr id="328728" name="AutoShape 24"/>
          <p:cNvCxnSpPr>
            <a:cxnSpLocks noChangeShapeType="1"/>
            <a:stCxn id="328726" idx="3"/>
            <a:endCxn id="328708" idx="1"/>
          </p:cNvCxnSpPr>
          <p:nvPr/>
        </p:nvCxnSpPr>
        <p:spPr bwMode="auto">
          <a:xfrm flipV="1">
            <a:off x="2555875" y="2168525"/>
            <a:ext cx="720725" cy="531813"/>
          </a:xfrm>
          <a:prstGeom prst="bentConnector3">
            <a:avLst>
              <a:gd name="adj1" fmla="val 50000"/>
            </a:avLst>
          </a:prstGeom>
          <a:noFill/>
          <a:ln w="28575">
            <a:solidFill>
              <a:schemeClr val="folHlink"/>
            </a:solidFill>
            <a:miter lim="800000"/>
            <a:headEnd/>
            <a:tailEnd type="triangle" w="med" len="med"/>
          </a:ln>
          <a:extLst>
            <a:ext uri="{909E8E84-426E-40DD-AFC4-6F175D3DCCD1}">
              <a14:hiddenFill xmlns:a14="http://schemas.microsoft.com/office/drawing/2010/main">
                <a:noFill/>
              </a14:hiddenFill>
            </a:ext>
          </a:extLst>
        </p:spPr>
      </p:cxnSp>
      <p:sp>
        <p:nvSpPr>
          <p:cNvPr id="328729" name="Text Box 25"/>
          <p:cNvSpPr txBox="1">
            <a:spLocks noChangeArrowheads="1"/>
          </p:cNvSpPr>
          <p:nvPr/>
        </p:nvSpPr>
        <p:spPr bwMode="auto">
          <a:xfrm>
            <a:off x="3276600" y="3068638"/>
            <a:ext cx="1871663" cy="461962"/>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ctr" eaLnBrk="1" hangingPunct="1"/>
            <a:r>
              <a:rPr lang="zh-CN" altLang="en-US" b="1"/>
              <a:t>经纬仪操作</a:t>
            </a:r>
          </a:p>
        </p:txBody>
      </p:sp>
      <p:cxnSp>
        <p:nvCxnSpPr>
          <p:cNvPr id="328730" name="AutoShape 26"/>
          <p:cNvCxnSpPr>
            <a:cxnSpLocks noChangeShapeType="1"/>
            <a:stCxn id="328708" idx="2"/>
          </p:cNvCxnSpPr>
          <p:nvPr/>
        </p:nvCxnSpPr>
        <p:spPr bwMode="auto">
          <a:xfrm flipH="1">
            <a:off x="4211638" y="2400300"/>
            <a:ext cx="1587" cy="596900"/>
          </a:xfrm>
          <a:prstGeom prst="straightConnector1">
            <a:avLst/>
          </a:prstGeom>
          <a:noFill/>
          <a:ln w="28575">
            <a:solidFill>
              <a:schemeClr val="folHlink"/>
            </a:solidFill>
            <a:miter lim="800000"/>
            <a:headEnd/>
            <a:tailEnd type="triangle" w="med" len="med"/>
          </a:ln>
          <a:extLst>
            <a:ext uri="{909E8E84-426E-40DD-AFC4-6F175D3DCCD1}">
              <a14:hiddenFill xmlns:a14="http://schemas.microsoft.com/office/drawing/2010/main">
                <a:noFill/>
              </a14:hiddenFill>
            </a:ext>
          </a:extLst>
        </p:spPr>
      </p:cxnSp>
      <p:sp>
        <p:nvSpPr>
          <p:cNvPr id="17" name="Text Box 25"/>
          <p:cNvSpPr txBox="1">
            <a:spLocks noChangeArrowheads="1"/>
          </p:cNvSpPr>
          <p:nvPr/>
        </p:nvSpPr>
        <p:spPr bwMode="auto">
          <a:xfrm>
            <a:off x="1058863" y="4365625"/>
            <a:ext cx="1871662" cy="830263"/>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ctr" eaLnBrk="1" hangingPunct="1"/>
            <a:r>
              <a:rPr lang="zh-CN" altLang="en-US" b="1"/>
              <a:t>水平角测量方法</a:t>
            </a:r>
          </a:p>
        </p:txBody>
      </p:sp>
      <p:cxnSp>
        <p:nvCxnSpPr>
          <p:cNvPr id="3089" name="肘形连接符 3"/>
          <p:cNvCxnSpPr>
            <a:cxnSpLocks noChangeShapeType="1"/>
            <a:stCxn id="328729" idx="2"/>
            <a:endCxn id="17" idx="0"/>
          </p:cNvCxnSpPr>
          <p:nvPr/>
        </p:nvCxnSpPr>
        <p:spPr bwMode="auto">
          <a:xfrm rot="5400000">
            <a:off x="2686844" y="2839244"/>
            <a:ext cx="835025" cy="2217737"/>
          </a:xfrm>
          <a:prstGeom prst="bentConnector3">
            <a:avLst>
              <a:gd name="adj1" fmla="val 50000"/>
            </a:avLst>
          </a:prstGeom>
          <a:noFill/>
          <a:ln w="28575" algn="ctr">
            <a:solidFill>
              <a:srgbClr val="0000FF"/>
            </a:solidFill>
            <a:miter lim="800000"/>
            <a:headEnd/>
            <a:tailEnd type="arrow" w="med" len="med"/>
          </a:ln>
          <a:extLst>
            <a:ext uri="{909E8E84-426E-40DD-AFC4-6F175D3DCCD1}">
              <a14:hiddenFill xmlns:a14="http://schemas.microsoft.com/office/drawing/2010/main">
                <a:noFill/>
              </a14:hiddenFill>
            </a:ext>
          </a:extLst>
        </p:spPr>
      </p:cxnSp>
      <p:sp>
        <p:nvSpPr>
          <p:cNvPr id="22" name="Text Box 25"/>
          <p:cNvSpPr txBox="1">
            <a:spLocks noChangeArrowheads="1"/>
          </p:cNvSpPr>
          <p:nvPr/>
        </p:nvSpPr>
        <p:spPr bwMode="auto">
          <a:xfrm>
            <a:off x="5580063" y="4538663"/>
            <a:ext cx="1871662" cy="461962"/>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ctr" eaLnBrk="1" hangingPunct="1"/>
            <a:r>
              <a:rPr lang="zh-CN" altLang="en-US" b="1"/>
              <a:t>测回法</a:t>
            </a:r>
          </a:p>
        </p:txBody>
      </p:sp>
      <p:cxnSp>
        <p:nvCxnSpPr>
          <p:cNvPr id="3091" name="直接箭头连接符 7"/>
          <p:cNvCxnSpPr>
            <a:cxnSpLocks noChangeShapeType="1"/>
            <a:stCxn id="17" idx="3"/>
          </p:cNvCxnSpPr>
          <p:nvPr/>
        </p:nvCxnSpPr>
        <p:spPr bwMode="auto">
          <a:xfrm flipV="1">
            <a:off x="2930525" y="4779963"/>
            <a:ext cx="2649538" cy="0"/>
          </a:xfrm>
          <a:prstGeom prst="straightConnector1">
            <a:avLst/>
          </a:prstGeom>
          <a:noFill/>
          <a:ln w="28575" algn="ctr">
            <a:solidFill>
              <a:srgbClr val="0000FF"/>
            </a:solidFill>
            <a:miter lim="800000"/>
            <a:headEnd/>
            <a:tailEnd type="arrow" w="med" len="med"/>
          </a:ln>
          <a:extLst>
            <a:ext uri="{909E8E84-426E-40DD-AFC4-6F175D3DCCD1}">
              <a14:hiddenFill xmlns:a14="http://schemas.microsoft.com/office/drawing/2010/main">
                <a:noFill/>
              </a14:hiddenFill>
            </a:ext>
          </a:extLst>
        </p:spPr>
      </p:cxnSp>
      <p:cxnSp>
        <p:nvCxnSpPr>
          <p:cNvPr id="3092" name="肘形连接符 9"/>
          <p:cNvCxnSpPr>
            <a:cxnSpLocks noChangeShapeType="1"/>
            <a:stCxn id="17" idx="3"/>
          </p:cNvCxnSpPr>
          <p:nvPr/>
        </p:nvCxnSpPr>
        <p:spPr bwMode="auto">
          <a:xfrm>
            <a:off x="2930525" y="4779963"/>
            <a:ext cx="2649538" cy="809625"/>
          </a:xfrm>
          <a:prstGeom prst="bentConnector3">
            <a:avLst>
              <a:gd name="adj1" fmla="val 50000"/>
            </a:avLst>
          </a:prstGeom>
          <a:noFill/>
          <a:ln w="28575" algn="ctr">
            <a:solidFill>
              <a:srgbClr val="0000FF"/>
            </a:solidFill>
            <a:miter lim="800000"/>
            <a:headEnd/>
            <a:tailEnd type="arrow" w="med" len="med"/>
          </a:ln>
          <a:extLst>
            <a:ext uri="{909E8E84-426E-40DD-AFC4-6F175D3DCCD1}">
              <a14:hiddenFill xmlns:a14="http://schemas.microsoft.com/office/drawing/2010/main">
                <a:noFill/>
              </a14:hiddenFill>
            </a:ext>
          </a:extLst>
        </p:spPr>
      </p:cxnSp>
      <p:sp>
        <p:nvSpPr>
          <p:cNvPr id="28" name="Text Box 25"/>
          <p:cNvSpPr txBox="1">
            <a:spLocks noChangeArrowheads="1"/>
          </p:cNvSpPr>
          <p:nvPr/>
        </p:nvSpPr>
        <p:spPr bwMode="auto">
          <a:xfrm>
            <a:off x="5580063" y="5357813"/>
            <a:ext cx="1871662" cy="461962"/>
          </a:xfrm>
          <a:prstGeom prst="rect">
            <a:avLst/>
          </a:prstGeom>
          <a:noFill/>
          <a:ln w="25400">
            <a:solidFill>
              <a:srgbClr val="FF0000"/>
            </a:solidFill>
            <a:prstDash val="lg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ctr" eaLnBrk="1" hangingPunct="1"/>
            <a:r>
              <a:rPr lang="zh-CN" altLang="en-US" b="1"/>
              <a:t>方向观测法</a:t>
            </a:r>
          </a:p>
        </p:txBody>
      </p:sp>
    </p:spTree>
    <p:extLst>
      <p:ext uri="{BB962C8B-B14F-4D97-AF65-F5344CB8AC3E}">
        <p14:creationId xmlns:p14="http://schemas.microsoft.com/office/powerpoint/2010/main" val="18310089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8707"/>
                                        </p:tgtEl>
                                        <p:attrNameLst>
                                          <p:attrName>style.visibility</p:attrName>
                                        </p:attrNameLst>
                                      </p:cBhvr>
                                      <p:to>
                                        <p:strVal val="visible"/>
                                      </p:to>
                                    </p:set>
                                    <p:anim calcmode="lin" valueType="num">
                                      <p:cBhvr additive="base">
                                        <p:cTn id="7" dur="500" fill="hold"/>
                                        <p:tgtEl>
                                          <p:spTgt spid="328707"/>
                                        </p:tgtEl>
                                        <p:attrNameLst>
                                          <p:attrName>ppt_x</p:attrName>
                                        </p:attrNameLst>
                                      </p:cBhvr>
                                      <p:tavLst>
                                        <p:tav tm="0">
                                          <p:val>
                                            <p:strVal val="0-#ppt_w/2"/>
                                          </p:val>
                                        </p:tav>
                                        <p:tav tm="100000">
                                          <p:val>
                                            <p:strVal val="#ppt_x"/>
                                          </p:val>
                                        </p:tav>
                                      </p:tavLst>
                                    </p:anim>
                                    <p:anim calcmode="lin" valueType="num">
                                      <p:cBhvr additive="base">
                                        <p:cTn id="8" dur="500" fill="hold"/>
                                        <p:tgtEl>
                                          <p:spTgt spid="32870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28726"/>
                                        </p:tgtEl>
                                        <p:attrNameLst>
                                          <p:attrName>style.visibility</p:attrName>
                                        </p:attrNameLst>
                                      </p:cBhvr>
                                      <p:to>
                                        <p:strVal val="visible"/>
                                      </p:to>
                                    </p:set>
                                    <p:anim calcmode="lin" valueType="num">
                                      <p:cBhvr additive="base">
                                        <p:cTn id="13" dur="500" fill="hold"/>
                                        <p:tgtEl>
                                          <p:spTgt spid="328726"/>
                                        </p:tgtEl>
                                        <p:attrNameLst>
                                          <p:attrName>ppt_x</p:attrName>
                                        </p:attrNameLst>
                                      </p:cBhvr>
                                      <p:tavLst>
                                        <p:tav tm="0">
                                          <p:val>
                                            <p:strVal val="0-#ppt_w/2"/>
                                          </p:val>
                                        </p:tav>
                                        <p:tav tm="100000">
                                          <p:val>
                                            <p:strVal val="#ppt_x"/>
                                          </p:val>
                                        </p:tav>
                                      </p:tavLst>
                                    </p:anim>
                                    <p:anim calcmode="lin" valueType="num">
                                      <p:cBhvr additive="base">
                                        <p:cTn id="14" dur="500" fill="hold"/>
                                        <p:tgtEl>
                                          <p:spTgt spid="328726"/>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328727"/>
                                        </p:tgtEl>
                                        <p:attrNameLst>
                                          <p:attrName>style.visibility</p:attrName>
                                        </p:attrNameLst>
                                      </p:cBhvr>
                                      <p:to>
                                        <p:strVal val="visible"/>
                                      </p:to>
                                    </p:set>
                                    <p:anim calcmode="lin" valueType="num">
                                      <p:cBhvr additive="base">
                                        <p:cTn id="19" dur="500" fill="hold"/>
                                        <p:tgtEl>
                                          <p:spTgt spid="328727"/>
                                        </p:tgtEl>
                                        <p:attrNameLst>
                                          <p:attrName>ppt_x</p:attrName>
                                        </p:attrNameLst>
                                      </p:cBhvr>
                                      <p:tavLst>
                                        <p:tav tm="0">
                                          <p:val>
                                            <p:strVal val="1+#ppt_w/2"/>
                                          </p:val>
                                        </p:tav>
                                        <p:tav tm="100000">
                                          <p:val>
                                            <p:strVal val="#ppt_x"/>
                                          </p:val>
                                        </p:tav>
                                      </p:tavLst>
                                    </p:anim>
                                    <p:anim calcmode="lin" valueType="num">
                                      <p:cBhvr additive="base">
                                        <p:cTn id="20" dur="500" fill="hold"/>
                                        <p:tgtEl>
                                          <p:spTgt spid="328727"/>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328728"/>
                                        </p:tgtEl>
                                        <p:attrNameLst>
                                          <p:attrName>style.visibility</p:attrName>
                                        </p:attrNameLst>
                                      </p:cBhvr>
                                      <p:to>
                                        <p:strVal val="visible"/>
                                      </p:to>
                                    </p:set>
                                    <p:anim calcmode="lin" valueType="num">
                                      <p:cBhvr additive="base">
                                        <p:cTn id="23" dur="500" fill="hold"/>
                                        <p:tgtEl>
                                          <p:spTgt spid="328728"/>
                                        </p:tgtEl>
                                        <p:attrNameLst>
                                          <p:attrName>ppt_x</p:attrName>
                                        </p:attrNameLst>
                                      </p:cBhvr>
                                      <p:tavLst>
                                        <p:tav tm="0">
                                          <p:val>
                                            <p:strVal val="1+#ppt_w/2"/>
                                          </p:val>
                                        </p:tav>
                                        <p:tav tm="100000">
                                          <p:val>
                                            <p:strVal val="#ppt_x"/>
                                          </p:val>
                                        </p:tav>
                                      </p:tavLst>
                                    </p:anim>
                                    <p:anim calcmode="lin" valueType="num">
                                      <p:cBhvr additive="base">
                                        <p:cTn id="24" dur="500" fill="hold"/>
                                        <p:tgtEl>
                                          <p:spTgt spid="32872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328708"/>
                                        </p:tgtEl>
                                        <p:attrNameLst>
                                          <p:attrName>style.visibility</p:attrName>
                                        </p:attrNameLst>
                                      </p:cBhvr>
                                      <p:to>
                                        <p:strVal val="visible"/>
                                      </p:to>
                                    </p:set>
                                    <p:anim calcmode="lin" valueType="num">
                                      <p:cBhvr additive="base">
                                        <p:cTn id="27" dur="500" fill="hold"/>
                                        <p:tgtEl>
                                          <p:spTgt spid="328708"/>
                                        </p:tgtEl>
                                        <p:attrNameLst>
                                          <p:attrName>ppt_x</p:attrName>
                                        </p:attrNameLst>
                                      </p:cBhvr>
                                      <p:tavLst>
                                        <p:tav tm="0">
                                          <p:val>
                                            <p:strVal val="1+#ppt_w/2"/>
                                          </p:val>
                                        </p:tav>
                                        <p:tav tm="100000">
                                          <p:val>
                                            <p:strVal val="#ppt_x"/>
                                          </p:val>
                                        </p:tav>
                                      </p:tavLst>
                                    </p:anim>
                                    <p:anim calcmode="lin" valueType="num">
                                      <p:cBhvr additive="base">
                                        <p:cTn id="28" dur="500" fill="hold"/>
                                        <p:tgtEl>
                                          <p:spTgt spid="328708"/>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2" fill="hold" nodeType="clickEffect">
                                  <p:stCondLst>
                                    <p:cond delay="0"/>
                                  </p:stCondLst>
                                  <p:childTnLst>
                                    <p:set>
                                      <p:cBhvr>
                                        <p:cTn id="32" dur="1" fill="hold">
                                          <p:stCondLst>
                                            <p:cond delay="0"/>
                                          </p:stCondLst>
                                        </p:cTn>
                                        <p:tgtEl>
                                          <p:spTgt spid="328723"/>
                                        </p:tgtEl>
                                        <p:attrNameLst>
                                          <p:attrName>style.visibility</p:attrName>
                                        </p:attrNameLst>
                                      </p:cBhvr>
                                      <p:to>
                                        <p:strVal val="visible"/>
                                      </p:to>
                                    </p:set>
                                    <p:anim calcmode="lin" valueType="num">
                                      <p:cBhvr additive="base">
                                        <p:cTn id="33" dur="500" fill="hold"/>
                                        <p:tgtEl>
                                          <p:spTgt spid="328723"/>
                                        </p:tgtEl>
                                        <p:attrNameLst>
                                          <p:attrName>ppt_x</p:attrName>
                                        </p:attrNameLst>
                                      </p:cBhvr>
                                      <p:tavLst>
                                        <p:tav tm="0">
                                          <p:val>
                                            <p:strVal val="1+#ppt_w/2"/>
                                          </p:val>
                                        </p:tav>
                                        <p:tav tm="100000">
                                          <p:val>
                                            <p:strVal val="#ppt_x"/>
                                          </p:val>
                                        </p:tav>
                                      </p:tavLst>
                                    </p:anim>
                                    <p:anim calcmode="lin" valueType="num">
                                      <p:cBhvr additive="base">
                                        <p:cTn id="34" dur="500" fill="hold"/>
                                        <p:tgtEl>
                                          <p:spTgt spid="328723"/>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328720"/>
                                        </p:tgtEl>
                                        <p:attrNameLst>
                                          <p:attrName>style.visibility</p:attrName>
                                        </p:attrNameLst>
                                      </p:cBhvr>
                                      <p:to>
                                        <p:strVal val="visible"/>
                                      </p:to>
                                    </p:set>
                                    <p:anim calcmode="lin" valueType="num">
                                      <p:cBhvr additive="base">
                                        <p:cTn id="37" dur="500" fill="hold"/>
                                        <p:tgtEl>
                                          <p:spTgt spid="328720"/>
                                        </p:tgtEl>
                                        <p:attrNameLst>
                                          <p:attrName>ppt_x</p:attrName>
                                        </p:attrNameLst>
                                      </p:cBhvr>
                                      <p:tavLst>
                                        <p:tav tm="0">
                                          <p:val>
                                            <p:strVal val="1+#ppt_w/2"/>
                                          </p:val>
                                        </p:tav>
                                        <p:tav tm="100000">
                                          <p:val>
                                            <p:strVal val="#ppt_x"/>
                                          </p:val>
                                        </p:tav>
                                      </p:tavLst>
                                    </p:anim>
                                    <p:anim calcmode="lin" valueType="num">
                                      <p:cBhvr additive="base">
                                        <p:cTn id="38" dur="500" fill="hold"/>
                                        <p:tgtEl>
                                          <p:spTgt spid="328720"/>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328721"/>
                                        </p:tgtEl>
                                        <p:attrNameLst>
                                          <p:attrName>style.visibility</p:attrName>
                                        </p:attrNameLst>
                                      </p:cBhvr>
                                      <p:to>
                                        <p:strVal val="visible"/>
                                      </p:to>
                                    </p:set>
                                    <p:anim calcmode="lin" valueType="num">
                                      <p:cBhvr additive="base">
                                        <p:cTn id="43" dur="500" fill="hold"/>
                                        <p:tgtEl>
                                          <p:spTgt spid="328721"/>
                                        </p:tgtEl>
                                        <p:attrNameLst>
                                          <p:attrName>ppt_x</p:attrName>
                                        </p:attrNameLst>
                                      </p:cBhvr>
                                      <p:tavLst>
                                        <p:tav tm="0">
                                          <p:val>
                                            <p:strVal val="1+#ppt_w/2"/>
                                          </p:val>
                                        </p:tav>
                                        <p:tav tm="100000">
                                          <p:val>
                                            <p:strVal val="#ppt_x"/>
                                          </p:val>
                                        </p:tav>
                                      </p:tavLst>
                                    </p:anim>
                                    <p:anim calcmode="lin" valueType="num">
                                      <p:cBhvr additive="base">
                                        <p:cTn id="44" dur="500" fill="hold"/>
                                        <p:tgtEl>
                                          <p:spTgt spid="328721"/>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0"/>
                                  </p:stCondLst>
                                  <p:childTnLst>
                                    <p:set>
                                      <p:cBhvr>
                                        <p:cTn id="46" dur="1" fill="hold">
                                          <p:stCondLst>
                                            <p:cond delay="0"/>
                                          </p:stCondLst>
                                        </p:cTn>
                                        <p:tgtEl>
                                          <p:spTgt spid="328724"/>
                                        </p:tgtEl>
                                        <p:attrNameLst>
                                          <p:attrName>style.visibility</p:attrName>
                                        </p:attrNameLst>
                                      </p:cBhvr>
                                      <p:to>
                                        <p:strVal val="visible"/>
                                      </p:to>
                                    </p:set>
                                    <p:anim calcmode="lin" valueType="num">
                                      <p:cBhvr additive="base">
                                        <p:cTn id="47" dur="500" fill="hold"/>
                                        <p:tgtEl>
                                          <p:spTgt spid="328724"/>
                                        </p:tgtEl>
                                        <p:attrNameLst>
                                          <p:attrName>ppt_x</p:attrName>
                                        </p:attrNameLst>
                                      </p:cBhvr>
                                      <p:tavLst>
                                        <p:tav tm="0">
                                          <p:val>
                                            <p:strVal val="1+#ppt_w/2"/>
                                          </p:val>
                                        </p:tav>
                                        <p:tav tm="100000">
                                          <p:val>
                                            <p:strVal val="#ppt_x"/>
                                          </p:val>
                                        </p:tav>
                                      </p:tavLst>
                                    </p:anim>
                                    <p:anim calcmode="lin" valueType="num">
                                      <p:cBhvr additive="base">
                                        <p:cTn id="48" dur="500" fill="hold"/>
                                        <p:tgtEl>
                                          <p:spTgt spid="328724"/>
                                        </p:tgtEl>
                                        <p:attrNameLst>
                                          <p:attrName>ppt_y</p:attrName>
                                        </p:attrNameLst>
                                      </p:cBhvr>
                                      <p:tavLst>
                                        <p:tav tm="0">
                                          <p:val>
                                            <p:strVal val="#ppt_y"/>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2" fill="hold" grpId="0" nodeType="clickEffect">
                                  <p:stCondLst>
                                    <p:cond delay="0"/>
                                  </p:stCondLst>
                                  <p:childTnLst>
                                    <p:set>
                                      <p:cBhvr>
                                        <p:cTn id="52" dur="1" fill="hold">
                                          <p:stCondLst>
                                            <p:cond delay="0"/>
                                          </p:stCondLst>
                                        </p:cTn>
                                        <p:tgtEl>
                                          <p:spTgt spid="328722"/>
                                        </p:tgtEl>
                                        <p:attrNameLst>
                                          <p:attrName>style.visibility</p:attrName>
                                        </p:attrNameLst>
                                      </p:cBhvr>
                                      <p:to>
                                        <p:strVal val="visible"/>
                                      </p:to>
                                    </p:set>
                                    <p:anim calcmode="lin" valueType="num">
                                      <p:cBhvr additive="base">
                                        <p:cTn id="53" dur="500" fill="hold"/>
                                        <p:tgtEl>
                                          <p:spTgt spid="328722"/>
                                        </p:tgtEl>
                                        <p:attrNameLst>
                                          <p:attrName>ppt_x</p:attrName>
                                        </p:attrNameLst>
                                      </p:cBhvr>
                                      <p:tavLst>
                                        <p:tav tm="0">
                                          <p:val>
                                            <p:strVal val="1+#ppt_w/2"/>
                                          </p:val>
                                        </p:tav>
                                        <p:tav tm="100000">
                                          <p:val>
                                            <p:strVal val="#ppt_x"/>
                                          </p:val>
                                        </p:tav>
                                      </p:tavLst>
                                    </p:anim>
                                    <p:anim calcmode="lin" valueType="num">
                                      <p:cBhvr additive="base">
                                        <p:cTn id="54" dur="500" fill="hold"/>
                                        <p:tgtEl>
                                          <p:spTgt spid="328722"/>
                                        </p:tgtEl>
                                        <p:attrNameLst>
                                          <p:attrName>ppt_y</p:attrName>
                                        </p:attrNameLst>
                                      </p:cBhvr>
                                      <p:tavLst>
                                        <p:tav tm="0">
                                          <p:val>
                                            <p:strVal val="#ppt_y"/>
                                          </p:val>
                                        </p:tav>
                                        <p:tav tm="100000">
                                          <p:val>
                                            <p:strVal val="#ppt_y"/>
                                          </p:val>
                                        </p:tav>
                                      </p:tavLst>
                                    </p:anim>
                                  </p:childTnLst>
                                </p:cTn>
                              </p:par>
                              <p:par>
                                <p:cTn id="55" presetID="2" presetClass="entr" presetSubtype="2" fill="hold" nodeType="withEffect">
                                  <p:stCondLst>
                                    <p:cond delay="0"/>
                                  </p:stCondLst>
                                  <p:childTnLst>
                                    <p:set>
                                      <p:cBhvr>
                                        <p:cTn id="56" dur="1" fill="hold">
                                          <p:stCondLst>
                                            <p:cond delay="0"/>
                                          </p:stCondLst>
                                        </p:cTn>
                                        <p:tgtEl>
                                          <p:spTgt spid="328725"/>
                                        </p:tgtEl>
                                        <p:attrNameLst>
                                          <p:attrName>style.visibility</p:attrName>
                                        </p:attrNameLst>
                                      </p:cBhvr>
                                      <p:to>
                                        <p:strVal val="visible"/>
                                      </p:to>
                                    </p:set>
                                    <p:anim calcmode="lin" valueType="num">
                                      <p:cBhvr additive="base">
                                        <p:cTn id="57" dur="500" fill="hold"/>
                                        <p:tgtEl>
                                          <p:spTgt spid="328725"/>
                                        </p:tgtEl>
                                        <p:attrNameLst>
                                          <p:attrName>ppt_x</p:attrName>
                                        </p:attrNameLst>
                                      </p:cBhvr>
                                      <p:tavLst>
                                        <p:tav tm="0">
                                          <p:val>
                                            <p:strVal val="1+#ppt_w/2"/>
                                          </p:val>
                                        </p:tav>
                                        <p:tav tm="100000">
                                          <p:val>
                                            <p:strVal val="#ppt_x"/>
                                          </p:val>
                                        </p:tav>
                                      </p:tavLst>
                                    </p:anim>
                                    <p:anim calcmode="lin" valueType="num">
                                      <p:cBhvr additive="base">
                                        <p:cTn id="58" dur="500" fill="hold"/>
                                        <p:tgtEl>
                                          <p:spTgt spid="328725"/>
                                        </p:tgtEl>
                                        <p:attrNameLst>
                                          <p:attrName>ppt_y</p:attrName>
                                        </p:attrNameLst>
                                      </p:cBhvr>
                                      <p:tavLst>
                                        <p:tav tm="0">
                                          <p:val>
                                            <p:strVal val="#ppt_y"/>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4" fill="hold" nodeType="clickEffect">
                                  <p:stCondLst>
                                    <p:cond delay="0"/>
                                  </p:stCondLst>
                                  <p:childTnLst>
                                    <p:set>
                                      <p:cBhvr>
                                        <p:cTn id="62" dur="1" fill="hold">
                                          <p:stCondLst>
                                            <p:cond delay="0"/>
                                          </p:stCondLst>
                                        </p:cTn>
                                        <p:tgtEl>
                                          <p:spTgt spid="328730"/>
                                        </p:tgtEl>
                                        <p:attrNameLst>
                                          <p:attrName>style.visibility</p:attrName>
                                        </p:attrNameLst>
                                      </p:cBhvr>
                                      <p:to>
                                        <p:strVal val="visible"/>
                                      </p:to>
                                    </p:set>
                                    <p:anim calcmode="lin" valueType="num">
                                      <p:cBhvr additive="base">
                                        <p:cTn id="63" dur="500" fill="hold"/>
                                        <p:tgtEl>
                                          <p:spTgt spid="328730"/>
                                        </p:tgtEl>
                                        <p:attrNameLst>
                                          <p:attrName>ppt_x</p:attrName>
                                        </p:attrNameLst>
                                      </p:cBhvr>
                                      <p:tavLst>
                                        <p:tav tm="0">
                                          <p:val>
                                            <p:strVal val="#ppt_x"/>
                                          </p:val>
                                        </p:tav>
                                        <p:tav tm="100000">
                                          <p:val>
                                            <p:strVal val="#ppt_x"/>
                                          </p:val>
                                        </p:tav>
                                      </p:tavLst>
                                    </p:anim>
                                    <p:anim calcmode="lin" valueType="num">
                                      <p:cBhvr additive="base">
                                        <p:cTn id="64" dur="500" fill="hold"/>
                                        <p:tgtEl>
                                          <p:spTgt spid="328730"/>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28729"/>
                                        </p:tgtEl>
                                        <p:attrNameLst>
                                          <p:attrName>style.visibility</p:attrName>
                                        </p:attrNameLst>
                                      </p:cBhvr>
                                      <p:to>
                                        <p:strVal val="visible"/>
                                      </p:to>
                                    </p:set>
                                    <p:anim calcmode="lin" valueType="num">
                                      <p:cBhvr additive="base">
                                        <p:cTn id="67" dur="500" fill="hold"/>
                                        <p:tgtEl>
                                          <p:spTgt spid="328729"/>
                                        </p:tgtEl>
                                        <p:attrNameLst>
                                          <p:attrName>ppt_x</p:attrName>
                                        </p:attrNameLst>
                                      </p:cBhvr>
                                      <p:tavLst>
                                        <p:tav tm="0">
                                          <p:val>
                                            <p:strVal val="#ppt_x"/>
                                          </p:val>
                                        </p:tav>
                                        <p:tav tm="100000">
                                          <p:val>
                                            <p:strVal val="#ppt_x"/>
                                          </p:val>
                                        </p:tav>
                                      </p:tavLst>
                                    </p:anim>
                                    <p:anim calcmode="lin" valueType="num">
                                      <p:cBhvr additive="base">
                                        <p:cTn id="68" dur="500" fill="hold"/>
                                        <p:tgtEl>
                                          <p:spTgt spid="328729"/>
                                        </p:tgtEl>
                                        <p:attrNameLst>
                                          <p:attrName>ppt_y</p:attrName>
                                        </p:attrNameLst>
                                      </p:cBhvr>
                                      <p:tavLst>
                                        <p:tav tm="0">
                                          <p:val>
                                            <p:strVal val="1+#ppt_h/2"/>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7"/>
                                        </p:tgtEl>
                                        <p:attrNameLst>
                                          <p:attrName>style.visibility</p:attrName>
                                        </p:attrNameLst>
                                      </p:cBhvr>
                                      <p:to>
                                        <p:strVal val="visible"/>
                                      </p:to>
                                    </p:set>
                                    <p:anim calcmode="lin" valueType="num">
                                      <p:cBhvr additive="base">
                                        <p:cTn id="73" dur="500" fill="hold"/>
                                        <p:tgtEl>
                                          <p:spTgt spid="17"/>
                                        </p:tgtEl>
                                        <p:attrNameLst>
                                          <p:attrName>ppt_x</p:attrName>
                                        </p:attrNameLst>
                                      </p:cBhvr>
                                      <p:tavLst>
                                        <p:tav tm="0">
                                          <p:val>
                                            <p:strVal val="#ppt_x"/>
                                          </p:val>
                                        </p:tav>
                                        <p:tav tm="100000">
                                          <p:val>
                                            <p:strVal val="#ppt_x"/>
                                          </p:val>
                                        </p:tav>
                                      </p:tavLst>
                                    </p:anim>
                                    <p:anim calcmode="lin" valueType="num">
                                      <p:cBhvr additive="base">
                                        <p:cTn id="74" dur="500" fill="hold"/>
                                        <p:tgtEl>
                                          <p:spTgt spid="17"/>
                                        </p:tgtEl>
                                        <p:attrNameLst>
                                          <p:attrName>ppt_y</p:attrName>
                                        </p:attrNameLst>
                                      </p:cBhvr>
                                      <p:tavLst>
                                        <p:tav tm="0">
                                          <p:val>
                                            <p:strVal val="1+#ppt_h/2"/>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3089"/>
                                        </p:tgtEl>
                                        <p:attrNameLst>
                                          <p:attrName>style.visibility</p:attrName>
                                        </p:attrNameLst>
                                      </p:cBhvr>
                                      <p:to>
                                        <p:strVal val="visible"/>
                                      </p:to>
                                    </p:set>
                                    <p:animEffect transition="in" filter="fade">
                                      <p:cBhvr>
                                        <p:cTn id="77" dur="1000"/>
                                        <p:tgtEl>
                                          <p:spTgt spid="3089"/>
                                        </p:tgtEl>
                                      </p:cBhvr>
                                    </p:animEffect>
                                    <p:anim calcmode="lin" valueType="num">
                                      <p:cBhvr>
                                        <p:cTn id="78" dur="1000" fill="hold"/>
                                        <p:tgtEl>
                                          <p:spTgt spid="3089"/>
                                        </p:tgtEl>
                                        <p:attrNameLst>
                                          <p:attrName>ppt_x</p:attrName>
                                        </p:attrNameLst>
                                      </p:cBhvr>
                                      <p:tavLst>
                                        <p:tav tm="0">
                                          <p:val>
                                            <p:strVal val="#ppt_x"/>
                                          </p:val>
                                        </p:tav>
                                        <p:tav tm="100000">
                                          <p:val>
                                            <p:strVal val="#ppt_x"/>
                                          </p:val>
                                        </p:tav>
                                      </p:tavLst>
                                    </p:anim>
                                    <p:anim calcmode="lin" valueType="num">
                                      <p:cBhvr>
                                        <p:cTn id="79" dur="1000" fill="hold"/>
                                        <p:tgtEl>
                                          <p:spTgt spid="3089"/>
                                        </p:tgtEl>
                                        <p:attrNameLst>
                                          <p:attrName>ppt_y</p:attrName>
                                        </p:attrNameLst>
                                      </p:cBhvr>
                                      <p:tavLst>
                                        <p:tav tm="0">
                                          <p:val>
                                            <p:strVal val="#ppt_y+.1"/>
                                          </p:val>
                                        </p:tav>
                                        <p:tav tm="100000">
                                          <p:val>
                                            <p:strVal val="#ppt_y"/>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42" presetClass="entr" presetSubtype="0" fill="hold" nodeType="clickEffect">
                                  <p:stCondLst>
                                    <p:cond delay="0"/>
                                  </p:stCondLst>
                                  <p:childTnLst>
                                    <p:set>
                                      <p:cBhvr>
                                        <p:cTn id="83" dur="1" fill="hold">
                                          <p:stCondLst>
                                            <p:cond delay="0"/>
                                          </p:stCondLst>
                                        </p:cTn>
                                        <p:tgtEl>
                                          <p:spTgt spid="3091"/>
                                        </p:tgtEl>
                                        <p:attrNameLst>
                                          <p:attrName>style.visibility</p:attrName>
                                        </p:attrNameLst>
                                      </p:cBhvr>
                                      <p:to>
                                        <p:strVal val="visible"/>
                                      </p:to>
                                    </p:set>
                                    <p:animEffect transition="in" filter="fade">
                                      <p:cBhvr>
                                        <p:cTn id="84" dur="1000"/>
                                        <p:tgtEl>
                                          <p:spTgt spid="3091"/>
                                        </p:tgtEl>
                                      </p:cBhvr>
                                    </p:animEffect>
                                    <p:anim calcmode="lin" valueType="num">
                                      <p:cBhvr>
                                        <p:cTn id="85" dur="1000" fill="hold"/>
                                        <p:tgtEl>
                                          <p:spTgt spid="3091"/>
                                        </p:tgtEl>
                                        <p:attrNameLst>
                                          <p:attrName>ppt_x</p:attrName>
                                        </p:attrNameLst>
                                      </p:cBhvr>
                                      <p:tavLst>
                                        <p:tav tm="0">
                                          <p:val>
                                            <p:strVal val="#ppt_x"/>
                                          </p:val>
                                        </p:tav>
                                        <p:tav tm="100000">
                                          <p:val>
                                            <p:strVal val="#ppt_x"/>
                                          </p:val>
                                        </p:tav>
                                      </p:tavLst>
                                    </p:anim>
                                    <p:anim calcmode="lin" valueType="num">
                                      <p:cBhvr>
                                        <p:cTn id="86" dur="1000" fill="hold"/>
                                        <p:tgtEl>
                                          <p:spTgt spid="3091"/>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22"/>
                                        </p:tgtEl>
                                        <p:attrNameLst>
                                          <p:attrName>style.visibility</p:attrName>
                                        </p:attrNameLst>
                                      </p:cBhvr>
                                      <p:to>
                                        <p:strVal val="visible"/>
                                      </p:to>
                                    </p:set>
                                    <p:animEffect transition="in" filter="fade">
                                      <p:cBhvr>
                                        <p:cTn id="89" dur="1000"/>
                                        <p:tgtEl>
                                          <p:spTgt spid="22"/>
                                        </p:tgtEl>
                                      </p:cBhvr>
                                    </p:animEffect>
                                    <p:anim calcmode="lin" valueType="num">
                                      <p:cBhvr>
                                        <p:cTn id="90" dur="1000" fill="hold"/>
                                        <p:tgtEl>
                                          <p:spTgt spid="22"/>
                                        </p:tgtEl>
                                        <p:attrNameLst>
                                          <p:attrName>ppt_x</p:attrName>
                                        </p:attrNameLst>
                                      </p:cBhvr>
                                      <p:tavLst>
                                        <p:tav tm="0">
                                          <p:val>
                                            <p:strVal val="#ppt_x"/>
                                          </p:val>
                                        </p:tav>
                                        <p:tav tm="100000">
                                          <p:val>
                                            <p:strVal val="#ppt_x"/>
                                          </p:val>
                                        </p:tav>
                                      </p:tavLst>
                                    </p:anim>
                                    <p:anim calcmode="lin" valueType="num">
                                      <p:cBhvr>
                                        <p:cTn id="9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92" fill="hold" nodeType="clickPar">
                      <p:stCondLst>
                        <p:cond delay="indefinite"/>
                      </p:stCondLst>
                      <p:childTnLst>
                        <p:par>
                          <p:cTn id="93" fill="hold" nodeType="withGroup">
                            <p:stCondLst>
                              <p:cond delay="0"/>
                            </p:stCondLst>
                            <p:childTnLst>
                              <p:par>
                                <p:cTn id="94" presetID="42" presetClass="entr" presetSubtype="0" fill="hold" grpId="0" nodeType="clickEffect">
                                  <p:stCondLst>
                                    <p:cond delay="0"/>
                                  </p:stCondLst>
                                  <p:childTnLst>
                                    <p:set>
                                      <p:cBhvr>
                                        <p:cTn id="95" dur="1" fill="hold">
                                          <p:stCondLst>
                                            <p:cond delay="0"/>
                                          </p:stCondLst>
                                        </p:cTn>
                                        <p:tgtEl>
                                          <p:spTgt spid="28"/>
                                        </p:tgtEl>
                                        <p:attrNameLst>
                                          <p:attrName>style.visibility</p:attrName>
                                        </p:attrNameLst>
                                      </p:cBhvr>
                                      <p:to>
                                        <p:strVal val="visible"/>
                                      </p:to>
                                    </p:set>
                                    <p:animEffect transition="in" filter="fade">
                                      <p:cBhvr>
                                        <p:cTn id="96" dur="1000"/>
                                        <p:tgtEl>
                                          <p:spTgt spid="28"/>
                                        </p:tgtEl>
                                      </p:cBhvr>
                                    </p:animEffect>
                                    <p:anim calcmode="lin" valueType="num">
                                      <p:cBhvr>
                                        <p:cTn id="97" dur="1000" fill="hold"/>
                                        <p:tgtEl>
                                          <p:spTgt spid="28"/>
                                        </p:tgtEl>
                                        <p:attrNameLst>
                                          <p:attrName>ppt_x</p:attrName>
                                        </p:attrNameLst>
                                      </p:cBhvr>
                                      <p:tavLst>
                                        <p:tav tm="0">
                                          <p:val>
                                            <p:strVal val="#ppt_x"/>
                                          </p:val>
                                        </p:tav>
                                        <p:tav tm="100000">
                                          <p:val>
                                            <p:strVal val="#ppt_x"/>
                                          </p:val>
                                        </p:tav>
                                      </p:tavLst>
                                    </p:anim>
                                    <p:anim calcmode="lin" valueType="num">
                                      <p:cBhvr>
                                        <p:cTn id="98" dur="1000" fill="hold"/>
                                        <p:tgtEl>
                                          <p:spTgt spid="28"/>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3092"/>
                                        </p:tgtEl>
                                        <p:attrNameLst>
                                          <p:attrName>style.visibility</p:attrName>
                                        </p:attrNameLst>
                                      </p:cBhvr>
                                      <p:to>
                                        <p:strVal val="visible"/>
                                      </p:to>
                                    </p:set>
                                    <p:animEffect transition="in" filter="fade">
                                      <p:cBhvr>
                                        <p:cTn id="101" dur="1000"/>
                                        <p:tgtEl>
                                          <p:spTgt spid="3092"/>
                                        </p:tgtEl>
                                      </p:cBhvr>
                                    </p:animEffect>
                                    <p:anim calcmode="lin" valueType="num">
                                      <p:cBhvr>
                                        <p:cTn id="102" dur="1000" fill="hold"/>
                                        <p:tgtEl>
                                          <p:spTgt spid="3092"/>
                                        </p:tgtEl>
                                        <p:attrNameLst>
                                          <p:attrName>ppt_x</p:attrName>
                                        </p:attrNameLst>
                                      </p:cBhvr>
                                      <p:tavLst>
                                        <p:tav tm="0">
                                          <p:val>
                                            <p:strVal val="#ppt_x"/>
                                          </p:val>
                                        </p:tav>
                                        <p:tav tm="100000">
                                          <p:val>
                                            <p:strVal val="#ppt_x"/>
                                          </p:val>
                                        </p:tav>
                                      </p:tavLst>
                                    </p:anim>
                                    <p:anim calcmode="lin" valueType="num">
                                      <p:cBhvr>
                                        <p:cTn id="103" dur="1000" fill="hold"/>
                                        <p:tgtEl>
                                          <p:spTgt spid="309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07" grpId="0" animBg="1"/>
      <p:bldP spid="328708" grpId="0" animBg="1"/>
      <p:bldP spid="328720" grpId="0" animBg="1"/>
      <p:bldP spid="328721" grpId="0" animBg="1"/>
      <p:bldP spid="328722" grpId="0" animBg="1"/>
      <p:bldP spid="328726" grpId="0" animBg="1"/>
      <p:bldP spid="328729" grpId="0" animBg="1"/>
      <p:bldP spid="17" grpId="0" animBg="1"/>
      <p:bldP spid="22" grpId="0" animBg="1"/>
      <p:bldP spid="2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body" sz="half" idx="1"/>
          </p:nvPr>
        </p:nvSpPr>
        <p:spPr>
          <a:xfrm>
            <a:off x="468313" y="1268413"/>
            <a:ext cx="8135937" cy="4681537"/>
          </a:xfrm>
        </p:spPr>
        <p:txBody>
          <a:bodyPr/>
          <a:lstStyle/>
          <a:p>
            <a:pPr marL="0" indent="449263" eaLnBrk="1" hangingPunct="1">
              <a:lnSpc>
                <a:spcPct val="150000"/>
              </a:lnSpc>
              <a:spcBef>
                <a:spcPts val="1200"/>
              </a:spcBef>
              <a:buFont typeface="Wingdings" pitchFamily="2" charset="2"/>
              <a:buNone/>
            </a:pPr>
            <a:r>
              <a:rPr lang="zh-CN" altLang="en-US" sz="2400" b="1" dirty="0" smtClean="0">
                <a:solidFill>
                  <a:srgbClr val="FF0000"/>
                </a:solidFill>
                <a:latin typeface="黑体" pitchFamily="49" charset="-122"/>
                <a:ea typeface="黑体" pitchFamily="49" charset="-122"/>
              </a:rPr>
              <a:t>②计算</a:t>
            </a:r>
            <a:r>
              <a:rPr lang="en-US" altLang="zh-CN" sz="2400" b="1" dirty="0" smtClean="0">
                <a:solidFill>
                  <a:srgbClr val="FF0000"/>
                </a:solidFill>
                <a:latin typeface="黑体" pitchFamily="49" charset="-122"/>
                <a:ea typeface="黑体" pitchFamily="49" charset="-122"/>
              </a:rPr>
              <a:t>2C </a:t>
            </a:r>
            <a:r>
              <a:rPr lang="zh-CN" altLang="en-US" sz="2400" b="1" dirty="0" smtClean="0">
                <a:solidFill>
                  <a:srgbClr val="FF0000"/>
                </a:solidFill>
                <a:latin typeface="黑体" pitchFamily="49" charset="-122"/>
                <a:ea typeface="黑体" pitchFamily="49" charset="-122"/>
              </a:rPr>
              <a:t>值（又称两倍照准差）</a:t>
            </a:r>
            <a:endParaRPr lang="en-US" altLang="zh-CN" sz="2400" b="1" dirty="0" smtClean="0">
              <a:solidFill>
                <a:srgbClr val="FF0000"/>
              </a:solidFill>
              <a:latin typeface="黑体" pitchFamily="49" charset="-122"/>
              <a:ea typeface="黑体" pitchFamily="49" charset="-122"/>
            </a:endParaRPr>
          </a:p>
          <a:p>
            <a:pPr marL="0" indent="449263" eaLnBrk="1" hangingPunct="1">
              <a:lnSpc>
                <a:spcPct val="150000"/>
              </a:lnSpc>
              <a:spcBef>
                <a:spcPts val="1200"/>
              </a:spcBef>
              <a:buFont typeface="Wingdings" pitchFamily="2" charset="2"/>
              <a:buNone/>
            </a:pPr>
            <a:r>
              <a:rPr lang="en-US" altLang="zh-CN" sz="2400" b="1" dirty="0" smtClean="0">
                <a:latin typeface="黑体" pitchFamily="49" charset="-122"/>
                <a:ea typeface="黑体" pitchFamily="49" charset="-122"/>
              </a:rPr>
              <a:t>      2C=</a:t>
            </a:r>
            <a:r>
              <a:rPr lang="zh-CN" altLang="en-US" sz="2400" b="1" dirty="0" smtClean="0">
                <a:latin typeface="黑体" pitchFamily="49" charset="-122"/>
                <a:ea typeface="黑体" pitchFamily="49" charset="-122"/>
              </a:rPr>
              <a:t>盘左读数 </a:t>
            </a:r>
            <a:r>
              <a:rPr lang="en-US" altLang="zh-CN" sz="2400" b="1" dirty="0" smtClean="0">
                <a:latin typeface="黑体" pitchFamily="49" charset="-122"/>
                <a:ea typeface="黑体" pitchFamily="49" charset="-122"/>
              </a:rPr>
              <a:t>-</a:t>
            </a:r>
            <a:r>
              <a:rPr lang="zh-CN" altLang="en-US" sz="2400" b="1" dirty="0" smtClean="0">
                <a:latin typeface="黑体" pitchFamily="49" charset="-122"/>
                <a:ea typeface="黑体" pitchFamily="49" charset="-122"/>
              </a:rPr>
              <a:t>（盘右读数</a:t>
            </a:r>
            <a:r>
              <a:rPr lang="en-US" altLang="zh-CN" sz="2400" b="1" dirty="0" smtClean="0">
                <a:latin typeface="黑体" pitchFamily="49" charset="-122"/>
                <a:ea typeface="黑体" pitchFamily="49" charset="-122"/>
              </a:rPr>
              <a:t>±180°</a:t>
            </a:r>
            <a:r>
              <a:rPr lang="zh-CN" altLang="en-US" sz="2400" b="1" dirty="0" smtClean="0">
                <a:latin typeface="黑体" pitchFamily="49" charset="-122"/>
                <a:ea typeface="黑体" pitchFamily="49" charset="-122"/>
              </a:rPr>
              <a:t>）</a:t>
            </a:r>
            <a:endParaRPr lang="en-US" altLang="zh-CN" sz="2400" b="1" dirty="0" smtClean="0">
              <a:latin typeface="黑体" pitchFamily="49" charset="-122"/>
              <a:ea typeface="黑体" pitchFamily="49" charset="-122"/>
            </a:endParaRPr>
          </a:p>
          <a:p>
            <a:pPr marL="0" indent="449263" eaLnBrk="1" hangingPunct="1">
              <a:lnSpc>
                <a:spcPct val="150000"/>
              </a:lnSpc>
              <a:spcBef>
                <a:spcPts val="1200"/>
              </a:spcBef>
              <a:buFont typeface="Wingdings" pitchFamily="2" charset="2"/>
              <a:buNone/>
            </a:pPr>
            <a:endParaRPr lang="en-US" altLang="zh-CN" sz="2400" b="1" dirty="0" smtClean="0">
              <a:latin typeface="黑体" pitchFamily="49" charset="-122"/>
              <a:ea typeface="黑体" pitchFamily="49" charset="-122"/>
            </a:endParaRPr>
          </a:p>
        </p:txBody>
      </p:sp>
      <p:sp>
        <p:nvSpPr>
          <p:cNvPr id="8195" name="Rectangle 2"/>
          <p:cNvSpPr>
            <a:spLocks noGrp="1" noChangeArrowheads="1"/>
          </p:cNvSpPr>
          <p:nvPr>
            <p:ph type="title"/>
          </p:nvPr>
        </p:nvSpPr>
        <p:spPr>
          <a:xfrm>
            <a:off x="827088" y="333375"/>
            <a:ext cx="7632700" cy="715963"/>
          </a:xfrm>
        </p:spPr>
        <p:txBody>
          <a:bodyPr/>
          <a:lstStyle/>
          <a:p>
            <a:pPr eaLnBrk="1" hangingPunct="1"/>
            <a:r>
              <a:rPr lang="zh-CN" altLang="en-US" b="1" smtClean="0">
                <a:solidFill>
                  <a:srgbClr val="0000FF"/>
                </a:solidFill>
                <a:latin typeface="宋体" charset="-122"/>
              </a:rPr>
              <a:t>方向观测法水平角观测</a:t>
            </a:r>
          </a:p>
        </p:txBody>
      </p:sp>
      <p:cxnSp>
        <p:nvCxnSpPr>
          <p:cNvPr id="8196" name="AutoShape 4"/>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cxnSp>
        <p:nvCxnSpPr>
          <p:cNvPr id="8197" name="AutoShape 5"/>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graphicFrame>
        <p:nvGraphicFramePr>
          <p:cNvPr id="7" name="Group 139"/>
          <p:cNvGraphicFramePr>
            <a:graphicFrameLocks noGrp="1"/>
          </p:cNvGraphicFramePr>
          <p:nvPr>
            <p:ph idx="1"/>
            <p:extLst>
              <p:ext uri="{D42A27DB-BD31-4B8C-83A1-F6EECF244321}">
                <p14:modId xmlns:p14="http://schemas.microsoft.com/office/powerpoint/2010/main" val="575942006"/>
              </p:ext>
            </p:extLst>
          </p:nvPr>
        </p:nvGraphicFramePr>
        <p:xfrm>
          <a:off x="581025" y="2708920"/>
          <a:ext cx="7772401" cy="3142947"/>
        </p:xfrm>
        <a:graphic>
          <a:graphicData uri="http://schemas.openxmlformats.org/drawingml/2006/table">
            <a:tbl>
              <a:tblPr/>
              <a:tblGrid>
                <a:gridCol w="564174"/>
                <a:gridCol w="561242"/>
                <a:gridCol w="1170843"/>
                <a:gridCol w="1167911"/>
                <a:gridCol w="801566"/>
                <a:gridCol w="1169377"/>
                <a:gridCol w="1169377"/>
                <a:gridCol w="1167911"/>
              </a:tblGrid>
              <a:tr h="294534">
                <a:tc rowSpan="3">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dirty="0" smtClean="0">
                          <a:ln>
                            <a:noFill/>
                          </a:ln>
                          <a:solidFill>
                            <a:schemeClr val="tx1"/>
                          </a:solidFill>
                          <a:effectLst/>
                          <a:latin typeface="宋体" pitchFamily="2" charset="-122"/>
                          <a:ea typeface="宋体" pitchFamily="2" charset="-122"/>
                        </a:rPr>
                        <a:t>测回</a:t>
                      </a:r>
                      <a:endParaRPr kumimoji="1" lang="zh-CN" altLang="en-US" sz="2400" b="0" i="0" u="none" strike="noStrike" cap="none" normalizeH="0" baseline="0" dirty="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rowSpan="3">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测点</a:t>
                      </a: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grid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读数</a:t>
                      </a: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hMerge="1">
                  <a:txBody>
                    <a:bodyPr/>
                    <a:lstStyle/>
                    <a:p>
                      <a:endParaRPr lang="zh-CN" altLang="en-US"/>
                    </a:p>
                  </a:txBody>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左－右（</a:t>
                      </a:r>
                      <a:r>
                        <a:rPr kumimoji="1" lang="en-US" altLang="zh-CN" sz="1200" b="0" i="0" u="none" strike="noStrike" cap="none" normalizeH="0" baseline="0" smtClean="0">
                          <a:ln>
                            <a:noFill/>
                          </a:ln>
                          <a:solidFill>
                            <a:schemeClr val="tx1"/>
                          </a:solidFill>
                          <a:effectLst/>
                          <a:latin typeface="宋体" pitchFamily="2" charset="-122"/>
                          <a:ea typeface="宋体" pitchFamily="2" charset="-122"/>
                        </a:rPr>
                        <a:t>2C</a:t>
                      </a:r>
                      <a:r>
                        <a:rPr kumimoji="1" lang="zh-CN" altLang="en-US" sz="1200" b="0" i="0" u="none" strike="noStrike" cap="none" normalizeH="0" baseline="0" smtClean="0">
                          <a:ln>
                            <a:noFill/>
                          </a:ln>
                          <a:solidFill>
                            <a:schemeClr val="tx1"/>
                          </a:solidFill>
                          <a:effectLst/>
                          <a:latin typeface="宋体" pitchFamily="2" charset="-122"/>
                          <a:ea typeface="宋体" pitchFamily="2" charset="-122"/>
                        </a:rPr>
                        <a:t>）</a:t>
                      </a: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（左＋右）</a:t>
                      </a:r>
                      <a:r>
                        <a:rPr kumimoji="1" lang="en-US" altLang="zh-CN" sz="1200" b="0" i="0" u="none" strike="noStrike" cap="none" normalizeH="0" baseline="0" smtClean="0">
                          <a:ln>
                            <a:noFill/>
                          </a:ln>
                          <a:solidFill>
                            <a:schemeClr val="tx1"/>
                          </a:solidFill>
                          <a:effectLst/>
                          <a:latin typeface="宋体" pitchFamily="2" charset="-122"/>
                          <a:ea typeface="宋体" pitchFamily="2" charset="-122"/>
                        </a:rPr>
                        <a:t>/2</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一测回平均方向值</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各测回平均方向值</a:t>
                      </a: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313553">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盘左</a:t>
                      </a: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盘右</a:t>
                      </a: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r>
              <a:tr h="294534">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    </a:t>
                      </a:r>
                      <a:r>
                        <a:rPr kumimoji="1" lang="en-US" altLang="zh-CN" sz="1200" b="0" i="0" u="none" strike="noStrike" cap="none" normalizeH="0" baseline="0" smtClean="0">
                          <a:ln>
                            <a:noFill/>
                          </a:ln>
                          <a:solidFill>
                            <a:schemeClr val="tx1"/>
                          </a:solidFill>
                          <a:effectLst/>
                          <a:latin typeface="宋体" pitchFamily="2" charset="-122"/>
                          <a:ea typeface="宋体" pitchFamily="2" charset="-122"/>
                        </a:rPr>
                        <a:t>° ′ ″</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dirty="0" smtClean="0">
                          <a:ln>
                            <a:noFill/>
                          </a:ln>
                          <a:solidFill>
                            <a:schemeClr val="tx1"/>
                          </a:solidFill>
                          <a:effectLst/>
                          <a:latin typeface="宋体" pitchFamily="2" charset="-122"/>
                          <a:ea typeface="宋体" pitchFamily="2" charset="-122"/>
                        </a:rPr>
                        <a:t>   </a:t>
                      </a:r>
                      <a:r>
                        <a:rPr kumimoji="1" lang="en-US" altLang="zh-CN" sz="1200" b="0" i="0" u="none" strike="noStrike" cap="none" normalizeH="0" baseline="0" dirty="0" smtClean="0">
                          <a:ln>
                            <a:noFill/>
                          </a:ln>
                          <a:solidFill>
                            <a:schemeClr val="tx1"/>
                          </a:solidFill>
                          <a:effectLst/>
                          <a:latin typeface="宋体" pitchFamily="2" charset="-122"/>
                          <a:ea typeface="宋体" pitchFamily="2" charset="-122"/>
                        </a:rPr>
                        <a:t>° ′ ″</a:t>
                      </a:r>
                      <a:endParaRPr kumimoji="1" lang="en-US" altLang="zh-CN" sz="2400" b="0" i="0" u="none" strike="noStrike" cap="none" normalizeH="0" baseline="0" dirty="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200" b="0" i="0" u="none" strike="noStrike" cap="none" normalizeH="0" baseline="0" smtClean="0">
                          <a:ln>
                            <a:noFill/>
                          </a:ln>
                          <a:solidFill>
                            <a:schemeClr val="tx1"/>
                          </a:solidFill>
                          <a:effectLst/>
                          <a:latin typeface="宋体" pitchFamily="2" charset="-122"/>
                          <a:ea typeface="宋体" pitchFamily="2" charset="-122"/>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    </a:t>
                      </a:r>
                      <a:r>
                        <a:rPr kumimoji="1" lang="en-US" altLang="zh-CN" sz="1200" b="0" i="0" u="none" strike="noStrike" cap="none" normalizeH="0" baseline="0" smtClean="0">
                          <a:ln>
                            <a:noFill/>
                          </a:ln>
                          <a:solidFill>
                            <a:schemeClr val="tx1"/>
                          </a:solidFill>
                          <a:effectLst/>
                          <a:latin typeface="宋体" pitchFamily="2" charset="-122"/>
                          <a:ea typeface="宋体" pitchFamily="2" charset="-122"/>
                        </a:rPr>
                        <a:t>° ′ ″</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    </a:t>
                      </a:r>
                      <a:r>
                        <a:rPr kumimoji="1" lang="en-US" altLang="zh-CN" sz="1200" b="0" i="0" u="none" strike="noStrike" cap="none" normalizeH="0" baseline="0" smtClean="0">
                          <a:ln>
                            <a:noFill/>
                          </a:ln>
                          <a:solidFill>
                            <a:schemeClr val="tx1"/>
                          </a:solidFill>
                          <a:effectLst/>
                          <a:latin typeface="宋体" pitchFamily="2" charset="-122"/>
                          <a:ea typeface="宋体" pitchFamily="2" charset="-122"/>
                        </a:rPr>
                        <a:t>° ′ ″</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   </a:t>
                      </a:r>
                      <a:r>
                        <a:rPr kumimoji="1" lang="en-US" altLang="zh-CN" sz="1200" b="0" i="0" u="none" strike="noStrike" cap="none" normalizeH="0" baseline="0" smtClean="0">
                          <a:ln>
                            <a:noFill/>
                          </a:ln>
                          <a:solidFill>
                            <a:schemeClr val="tx1"/>
                          </a:solidFill>
                          <a:effectLst/>
                          <a:latin typeface="宋体" pitchFamily="2" charset="-122"/>
                          <a:ea typeface="宋体" pitchFamily="2" charset="-122"/>
                        </a:rPr>
                        <a:t>° ′ ″</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556371">
                <a:tc rowSpan="6">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dirty="0" smtClean="0">
                          <a:ln>
                            <a:noFill/>
                          </a:ln>
                          <a:solidFill>
                            <a:schemeClr val="tx1"/>
                          </a:solidFill>
                          <a:effectLst/>
                          <a:latin typeface="宋体" pitchFamily="2" charset="-122"/>
                          <a:ea typeface="宋体" pitchFamily="2" charset="-122"/>
                        </a:rPr>
                        <a:t>1</a:t>
                      </a:r>
                      <a:endParaRPr kumimoji="1" lang="en-US" altLang="zh-CN" sz="1400" b="0" i="0" u="none" strike="noStrike" cap="none" normalizeH="0" baseline="0" dirty="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A</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0 01 12</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180 01 18</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dirty="0" smtClean="0">
                          <a:ln>
                            <a:noFill/>
                          </a:ln>
                          <a:solidFill>
                            <a:schemeClr val="tx1"/>
                          </a:solidFill>
                          <a:effectLst/>
                          <a:latin typeface="宋体" pitchFamily="2" charset="-122"/>
                          <a:ea typeface="宋体" pitchFamily="2" charset="-122"/>
                        </a:rPr>
                        <a:t>-6</a:t>
                      </a:r>
                      <a:endParaRPr kumimoji="1" lang="en-US" altLang="zh-CN" sz="1400" b="0" i="0" u="none" strike="noStrike" cap="none" normalizeH="0" baseline="0" dirty="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1" lang="en-US" altLang="zh-CN" sz="1400" b="0" i="0" u="none" strike="noStrike" cap="none" normalizeH="0" baseline="0" dirty="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327264">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B</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91 54 06</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271 54 00</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6</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1" lang="en-US" altLang="zh-CN" sz="1400" b="0" i="0" u="none" strike="noStrike" cap="none" normalizeH="0" baseline="0" dirty="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1" lang="en-US" altLang="zh-CN" sz="1400" b="0" i="0" u="none" strike="noStrike" cap="none" normalizeH="0" baseline="0" dirty="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327264">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C</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153 32 48</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333 32 48</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0</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1" lang="en-US" altLang="zh-CN" sz="1400" b="0" i="0" u="none" strike="noStrike" cap="none" normalizeH="0" baseline="0" dirty="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1" lang="en-US" altLang="zh-CN" sz="1400" b="0" i="0" u="none" strike="noStrike" cap="none" normalizeH="0" baseline="0" dirty="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374899">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D</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214 06 12</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34 06 06</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6</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1" lang="en-US" altLang="zh-CN" sz="1400" b="0" i="0" u="none" strike="noStrike" cap="none" normalizeH="0" baseline="0" dirty="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327264">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A</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0 01 24</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180 01 18</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6</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1" lang="zh-CN" altLang="en-US"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1" lang="zh-CN" altLang="en-US" sz="1400" b="0" i="0" u="none" strike="noStrike" cap="none" normalizeH="0" baseline="0" dirty="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327264">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400" b="0" i="0" u="none" strike="noStrike" cap="none" normalizeH="0" baseline="0" smtClean="0">
                          <a:ln>
                            <a:noFill/>
                          </a:ln>
                          <a:solidFill>
                            <a:schemeClr val="tx1"/>
                          </a:solidFill>
                          <a:effectLst/>
                          <a:latin typeface="宋体" pitchFamily="2" charset="-122"/>
                          <a:ea typeface="宋体" pitchFamily="2" charset="-122"/>
                        </a:rPr>
                        <a:t>　</a:t>
                      </a:r>
                      <a:endParaRPr kumimoji="1" lang="zh-CN" altLang="en-US"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hlink"/>
                          </a:solidFill>
                          <a:effectLst/>
                          <a:latin typeface="宋体" pitchFamily="2" charset="-122"/>
                          <a:ea typeface="宋体" pitchFamily="2" charset="-122"/>
                        </a:rPr>
                        <a:t>Δ</a:t>
                      </a:r>
                      <a:r>
                        <a:rPr kumimoji="1" lang="zh-CN" altLang="en-US" sz="1400" b="0" i="0" u="none" strike="noStrike" cap="none" normalizeH="0" baseline="0" smtClean="0">
                          <a:ln>
                            <a:noFill/>
                          </a:ln>
                          <a:solidFill>
                            <a:schemeClr val="hlink"/>
                          </a:solidFill>
                          <a:effectLst/>
                          <a:latin typeface="宋体" pitchFamily="2" charset="-122"/>
                          <a:ea typeface="宋体" pitchFamily="2" charset="-122"/>
                        </a:rPr>
                        <a:t>左</a:t>
                      </a:r>
                      <a:r>
                        <a:rPr kumimoji="1" lang="en-US" altLang="zh-CN" sz="1400" b="0" i="0" u="none" strike="noStrike" cap="none" normalizeH="0" baseline="0" smtClean="0">
                          <a:ln>
                            <a:noFill/>
                          </a:ln>
                          <a:solidFill>
                            <a:schemeClr val="hlink"/>
                          </a:solidFill>
                          <a:effectLst/>
                          <a:latin typeface="宋体" pitchFamily="2" charset="-122"/>
                          <a:ea typeface="宋体" pitchFamily="2" charset="-122"/>
                        </a:rPr>
                        <a:t>=12</a:t>
                      </a:r>
                      <a:endParaRPr kumimoji="1" lang="en-US" altLang="zh-CN" sz="1400" b="0" i="0" u="none" strike="noStrike" cap="none" normalizeH="0" baseline="0" smtClean="0">
                        <a:ln>
                          <a:noFill/>
                        </a:ln>
                        <a:solidFill>
                          <a:schemeClr val="hlink"/>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hlink"/>
                          </a:solidFill>
                          <a:effectLst/>
                          <a:latin typeface="宋体" pitchFamily="2" charset="-122"/>
                          <a:ea typeface="宋体" pitchFamily="2" charset="-122"/>
                        </a:rPr>
                        <a:t>Δ</a:t>
                      </a:r>
                      <a:r>
                        <a:rPr kumimoji="1" lang="zh-CN" altLang="en-US" sz="1400" b="0" i="0" u="none" strike="noStrike" cap="none" normalizeH="0" baseline="0" smtClean="0">
                          <a:ln>
                            <a:noFill/>
                          </a:ln>
                          <a:solidFill>
                            <a:schemeClr val="hlink"/>
                          </a:solidFill>
                          <a:effectLst/>
                          <a:latin typeface="宋体" pitchFamily="2" charset="-122"/>
                          <a:ea typeface="宋体" pitchFamily="2" charset="-122"/>
                        </a:rPr>
                        <a:t>右</a:t>
                      </a:r>
                      <a:r>
                        <a:rPr kumimoji="1" lang="en-US" altLang="zh-CN" sz="1400" b="0" i="0" u="none" strike="noStrike" cap="none" normalizeH="0" baseline="0" smtClean="0">
                          <a:ln>
                            <a:noFill/>
                          </a:ln>
                          <a:solidFill>
                            <a:schemeClr val="hlink"/>
                          </a:solidFill>
                          <a:effectLst/>
                          <a:latin typeface="宋体" pitchFamily="2" charset="-122"/>
                          <a:ea typeface="宋体" pitchFamily="2" charset="-122"/>
                        </a:rPr>
                        <a:t>=0</a:t>
                      </a:r>
                      <a:endParaRPr kumimoji="1" lang="en-US" altLang="zh-CN" sz="1400" b="0" i="0" u="none" strike="noStrike" cap="none" normalizeH="0" baseline="0" smtClean="0">
                        <a:ln>
                          <a:noFill/>
                        </a:ln>
                        <a:solidFill>
                          <a:schemeClr val="hlink"/>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400" b="0" i="0" u="none" strike="noStrike" cap="none" normalizeH="0" baseline="0" smtClean="0">
                          <a:ln>
                            <a:noFill/>
                          </a:ln>
                          <a:solidFill>
                            <a:schemeClr val="tx1"/>
                          </a:solidFill>
                          <a:effectLst/>
                          <a:latin typeface="宋体" pitchFamily="2" charset="-122"/>
                          <a:ea typeface="宋体" pitchFamily="2" charset="-122"/>
                        </a:rPr>
                        <a:t>　</a:t>
                      </a:r>
                      <a:endParaRPr kumimoji="1" lang="zh-CN" altLang="en-US"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zh-CN" altLang="en-US" sz="1400" b="0" i="0" u="none" strike="noStrike" cap="none" normalizeH="0" baseline="0" smtClean="0">
                          <a:ln>
                            <a:noFill/>
                          </a:ln>
                          <a:solidFill>
                            <a:schemeClr val="tx1"/>
                          </a:solidFill>
                          <a:effectLst/>
                          <a:latin typeface="宋体" pitchFamily="2" charset="-122"/>
                          <a:ea typeface="宋体" pitchFamily="2" charset="-122"/>
                        </a:rPr>
                        <a:t>　</a:t>
                      </a:r>
                      <a:endParaRPr kumimoji="1" lang="zh-CN" altLang="en-US"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zh-CN" altLang="en-US" sz="1400" b="0" i="0" u="none" strike="noStrike" cap="none" normalizeH="0" baseline="0" smtClean="0">
                          <a:ln>
                            <a:noFill/>
                          </a:ln>
                          <a:solidFill>
                            <a:schemeClr val="tx1"/>
                          </a:solidFill>
                          <a:effectLst/>
                          <a:latin typeface="宋体" pitchFamily="2" charset="-122"/>
                          <a:ea typeface="宋体" pitchFamily="2" charset="-122"/>
                        </a:rPr>
                        <a:t>　</a:t>
                      </a:r>
                      <a:endParaRPr kumimoji="1" lang="zh-CN" altLang="en-US"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zh-CN" altLang="en-US" sz="1400" b="0" i="0" u="none" strike="noStrike" cap="none" normalizeH="0" baseline="0" dirty="0" smtClean="0">
                          <a:ln>
                            <a:noFill/>
                          </a:ln>
                          <a:solidFill>
                            <a:schemeClr val="tx1"/>
                          </a:solidFill>
                          <a:effectLst/>
                          <a:latin typeface="宋体" pitchFamily="2" charset="-122"/>
                          <a:ea typeface="宋体" pitchFamily="2" charset="-122"/>
                        </a:rPr>
                        <a:t>　</a:t>
                      </a:r>
                      <a:endParaRPr kumimoji="1" lang="zh-CN" altLang="en-US" sz="1400" b="0" i="0" u="none" strike="noStrike" cap="none" normalizeH="0" baseline="0" dirty="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31962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body" sz="half" idx="1"/>
          </p:nvPr>
        </p:nvSpPr>
        <p:spPr>
          <a:xfrm>
            <a:off x="468313" y="1268413"/>
            <a:ext cx="8135937" cy="4681537"/>
          </a:xfrm>
        </p:spPr>
        <p:txBody>
          <a:bodyPr/>
          <a:lstStyle/>
          <a:p>
            <a:pPr marL="0" indent="449263" eaLnBrk="1" hangingPunct="1">
              <a:lnSpc>
                <a:spcPct val="150000"/>
              </a:lnSpc>
              <a:spcBef>
                <a:spcPts val="1200"/>
              </a:spcBef>
              <a:buFont typeface="Wingdings" pitchFamily="2" charset="2"/>
              <a:buNone/>
            </a:pPr>
            <a:r>
              <a:rPr lang="zh-CN" altLang="en-US" sz="2400" b="1" dirty="0" smtClean="0">
                <a:solidFill>
                  <a:srgbClr val="FF0000"/>
                </a:solidFill>
                <a:latin typeface="黑体" pitchFamily="49" charset="-122"/>
                <a:ea typeface="黑体" pitchFamily="49" charset="-122"/>
              </a:rPr>
              <a:t>③计算方向观测的平均值</a:t>
            </a:r>
            <a:endParaRPr lang="en-US" altLang="zh-CN" sz="2400" b="1" dirty="0" smtClean="0">
              <a:solidFill>
                <a:srgbClr val="FF0000"/>
              </a:solidFill>
              <a:latin typeface="黑体" pitchFamily="49" charset="-122"/>
              <a:ea typeface="黑体" pitchFamily="49" charset="-122"/>
            </a:endParaRPr>
          </a:p>
          <a:p>
            <a:pPr marL="0" indent="449263" eaLnBrk="1" hangingPunct="1">
              <a:lnSpc>
                <a:spcPct val="150000"/>
              </a:lnSpc>
              <a:spcBef>
                <a:spcPts val="1200"/>
              </a:spcBef>
              <a:buFont typeface="Wingdings" pitchFamily="2" charset="2"/>
              <a:buNone/>
            </a:pPr>
            <a:r>
              <a:rPr lang="en-US" altLang="zh-CN" sz="2400" b="1" dirty="0" smtClean="0">
                <a:latin typeface="黑体" pitchFamily="49" charset="-122"/>
                <a:ea typeface="黑体" pitchFamily="49" charset="-122"/>
              </a:rPr>
              <a:t>      </a:t>
            </a:r>
            <a:r>
              <a:rPr lang="zh-CN" altLang="en-US" sz="2400" b="1" dirty="0" smtClean="0">
                <a:latin typeface="黑体" pitchFamily="49" charset="-122"/>
                <a:ea typeface="黑体" pitchFamily="49" charset="-122"/>
              </a:rPr>
              <a:t>平均读数</a:t>
            </a:r>
            <a:r>
              <a:rPr lang="en-US" altLang="zh-CN" sz="2400" b="1" dirty="0" smtClean="0">
                <a:latin typeface="黑体" pitchFamily="49" charset="-122"/>
                <a:ea typeface="黑体" pitchFamily="49" charset="-122"/>
              </a:rPr>
              <a:t>=[</a:t>
            </a:r>
            <a:r>
              <a:rPr lang="zh-CN" altLang="en-US" sz="2400" b="1" dirty="0" smtClean="0">
                <a:latin typeface="黑体" pitchFamily="49" charset="-122"/>
                <a:ea typeface="黑体" pitchFamily="49" charset="-122"/>
              </a:rPr>
              <a:t>盘左读数</a:t>
            </a:r>
            <a:r>
              <a:rPr lang="en-US" altLang="zh-CN" sz="2400" b="1" dirty="0" smtClean="0">
                <a:latin typeface="黑体" pitchFamily="49" charset="-122"/>
                <a:ea typeface="黑体" pitchFamily="49" charset="-122"/>
              </a:rPr>
              <a:t>+</a:t>
            </a:r>
            <a:r>
              <a:rPr lang="zh-CN" altLang="en-US" sz="2400" b="1" dirty="0" smtClean="0">
                <a:latin typeface="黑体" pitchFamily="49" charset="-122"/>
                <a:ea typeface="黑体" pitchFamily="49" charset="-122"/>
              </a:rPr>
              <a:t>（盘右读数</a:t>
            </a:r>
            <a:r>
              <a:rPr lang="en-US" altLang="zh-CN" sz="2400" b="1" dirty="0" smtClean="0">
                <a:latin typeface="黑体" pitchFamily="49" charset="-122"/>
                <a:ea typeface="黑体" pitchFamily="49" charset="-122"/>
              </a:rPr>
              <a:t>±180°</a:t>
            </a:r>
            <a:r>
              <a:rPr lang="zh-CN" altLang="en-US" sz="2400" b="1" dirty="0" smtClean="0">
                <a:latin typeface="黑体" pitchFamily="49" charset="-122"/>
                <a:ea typeface="黑体" pitchFamily="49" charset="-122"/>
              </a:rPr>
              <a:t>）</a:t>
            </a:r>
            <a:r>
              <a:rPr lang="en-US" altLang="zh-CN" sz="2400" b="1" dirty="0" smtClean="0">
                <a:latin typeface="黑体" pitchFamily="49" charset="-122"/>
                <a:ea typeface="黑体" pitchFamily="49" charset="-122"/>
              </a:rPr>
              <a:t>]/2</a:t>
            </a:r>
          </a:p>
        </p:txBody>
      </p:sp>
      <p:sp>
        <p:nvSpPr>
          <p:cNvPr id="8195" name="Rectangle 2"/>
          <p:cNvSpPr>
            <a:spLocks noGrp="1" noChangeArrowheads="1"/>
          </p:cNvSpPr>
          <p:nvPr>
            <p:ph type="title"/>
          </p:nvPr>
        </p:nvSpPr>
        <p:spPr>
          <a:xfrm>
            <a:off x="827088" y="333375"/>
            <a:ext cx="7632700" cy="715963"/>
          </a:xfrm>
        </p:spPr>
        <p:txBody>
          <a:bodyPr/>
          <a:lstStyle/>
          <a:p>
            <a:pPr eaLnBrk="1" hangingPunct="1"/>
            <a:r>
              <a:rPr lang="zh-CN" altLang="en-US" b="1" smtClean="0">
                <a:solidFill>
                  <a:srgbClr val="0000FF"/>
                </a:solidFill>
                <a:latin typeface="宋体" charset="-122"/>
              </a:rPr>
              <a:t>方向观测法水平角观测</a:t>
            </a:r>
          </a:p>
        </p:txBody>
      </p:sp>
      <p:cxnSp>
        <p:nvCxnSpPr>
          <p:cNvPr id="8196" name="AutoShape 4"/>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cxnSp>
        <p:nvCxnSpPr>
          <p:cNvPr id="8197" name="AutoShape 5"/>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graphicFrame>
        <p:nvGraphicFramePr>
          <p:cNvPr id="7" name="Group 139"/>
          <p:cNvGraphicFramePr>
            <a:graphicFrameLocks noGrp="1"/>
          </p:cNvGraphicFramePr>
          <p:nvPr>
            <p:ph idx="1"/>
            <p:extLst>
              <p:ext uri="{D42A27DB-BD31-4B8C-83A1-F6EECF244321}">
                <p14:modId xmlns:p14="http://schemas.microsoft.com/office/powerpoint/2010/main" val="2553345760"/>
              </p:ext>
            </p:extLst>
          </p:nvPr>
        </p:nvGraphicFramePr>
        <p:xfrm>
          <a:off x="581025" y="2708920"/>
          <a:ext cx="7772401" cy="3142947"/>
        </p:xfrm>
        <a:graphic>
          <a:graphicData uri="http://schemas.openxmlformats.org/drawingml/2006/table">
            <a:tbl>
              <a:tblPr/>
              <a:tblGrid>
                <a:gridCol w="564174"/>
                <a:gridCol w="561242"/>
                <a:gridCol w="1170843"/>
                <a:gridCol w="1167911"/>
                <a:gridCol w="801566"/>
                <a:gridCol w="1169377"/>
                <a:gridCol w="1169377"/>
                <a:gridCol w="1167911"/>
              </a:tblGrid>
              <a:tr h="294534">
                <a:tc rowSpan="3">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dirty="0" smtClean="0">
                          <a:ln>
                            <a:noFill/>
                          </a:ln>
                          <a:solidFill>
                            <a:schemeClr val="tx1"/>
                          </a:solidFill>
                          <a:effectLst/>
                          <a:latin typeface="宋体" pitchFamily="2" charset="-122"/>
                          <a:ea typeface="宋体" pitchFamily="2" charset="-122"/>
                        </a:rPr>
                        <a:t>测回</a:t>
                      </a:r>
                      <a:endParaRPr kumimoji="1" lang="zh-CN" altLang="en-US" sz="2400" b="0" i="0" u="none" strike="noStrike" cap="none" normalizeH="0" baseline="0" dirty="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rowSpan="3">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测点</a:t>
                      </a: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grid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读数</a:t>
                      </a: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hMerge="1">
                  <a:txBody>
                    <a:bodyPr/>
                    <a:lstStyle/>
                    <a:p>
                      <a:endParaRPr lang="zh-CN" altLang="en-US"/>
                    </a:p>
                  </a:txBody>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左－右（</a:t>
                      </a:r>
                      <a:r>
                        <a:rPr kumimoji="1" lang="en-US" altLang="zh-CN" sz="1200" b="0" i="0" u="none" strike="noStrike" cap="none" normalizeH="0" baseline="0" smtClean="0">
                          <a:ln>
                            <a:noFill/>
                          </a:ln>
                          <a:solidFill>
                            <a:schemeClr val="tx1"/>
                          </a:solidFill>
                          <a:effectLst/>
                          <a:latin typeface="宋体" pitchFamily="2" charset="-122"/>
                          <a:ea typeface="宋体" pitchFamily="2" charset="-122"/>
                        </a:rPr>
                        <a:t>2C</a:t>
                      </a:r>
                      <a:r>
                        <a:rPr kumimoji="1" lang="zh-CN" altLang="en-US" sz="1200" b="0" i="0" u="none" strike="noStrike" cap="none" normalizeH="0" baseline="0" smtClean="0">
                          <a:ln>
                            <a:noFill/>
                          </a:ln>
                          <a:solidFill>
                            <a:schemeClr val="tx1"/>
                          </a:solidFill>
                          <a:effectLst/>
                          <a:latin typeface="宋体" pitchFamily="2" charset="-122"/>
                          <a:ea typeface="宋体" pitchFamily="2" charset="-122"/>
                        </a:rPr>
                        <a:t>）</a:t>
                      </a: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（左＋右）</a:t>
                      </a:r>
                      <a:r>
                        <a:rPr kumimoji="1" lang="en-US" altLang="zh-CN" sz="1200" b="0" i="0" u="none" strike="noStrike" cap="none" normalizeH="0" baseline="0" smtClean="0">
                          <a:ln>
                            <a:noFill/>
                          </a:ln>
                          <a:solidFill>
                            <a:schemeClr val="tx1"/>
                          </a:solidFill>
                          <a:effectLst/>
                          <a:latin typeface="宋体" pitchFamily="2" charset="-122"/>
                          <a:ea typeface="宋体" pitchFamily="2" charset="-122"/>
                        </a:rPr>
                        <a:t>/2</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一测回平均方向值</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各测回平均方向值</a:t>
                      </a: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313553">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盘左</a:t>
                      </a: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盘右</a:t>
                      </a: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r>
              <a:tr h="294534">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    </a:t>
                      </a:r>
                      <a:r>
                        <a:rPr kumimoji="1" lang="en-US" altLang="zh-CN" sz="1200" b="0" i="0" u="none" strike="noStrike" cap="none" normalizeH="0" baseline="0" smtClean="0">
                          <a:ln>
                            <a:noFill/>
                          </a:ln>
                          <a:solidFill>
                            <a:schemeClr val="tx1"/>
                          </a:solidFill>
                          <a:effectLst/>
                          <a:latin typeface="宋体" pitchFamily="2" charset="-122"/>
                          <a:ea typeface="宋体" pitchFamily="2" charset="-122"/>
                        </a:rPr>
                        <a:t>° ′ ″</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dirty="0" smtClean="0">
                          <a:ln>
                            <a:noFill/>
                          </a:ln>
                          <a:solidFill>
                            <a:schemeClr val="tx1"/>
                          </a:solidFill>
                          <a:effectLst/>
                          <a:latin typeface="宋体" pitchFamily="2" charset="-122"/>
                          <a:ea typeface="宋体" pitchFamily="2" charset="-122"/>
                        </a:rPr>
                        <a:t>   </a:t>
                      </a:r>
                      <a:r>
                        <a:rPr kumimoji="1" lang="en-US" altLang="zh-CN" sz="1200" b="0" i="0" u="none" strike="noStrike" cap="none" normalizeH="0" baseline="0" dirty="0" smtClean="0">
                          <a:ln>
                            <a:noFill/>
                          </a:ln>
                          <a:solidFill>
                            <a:schemeClr val="tx1"/>
                          </a:solidFill>
                          <a:effectLst/>
                          <a:latin typeface="宋体" pitchFamily="2" charset="-122"/>
                          <a:ea typeface="宋体" pitchFamily="2" charset="-122"/>
                        </a:rPr>
                        <a:t>° ′ ″</a:t>
                      </a:r>
                      <a:endParaRPr kumimoji="1" lang="en-US" altLang="zh-CN" sz="2400" b="0" i="0" u="none" strike="noStrike" cap="none" normalizeH="0" baseline="0" dirty="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200" b="0" i="0" u="none" strike="noStrike" cap="none" normalizeH="0" baseline="0" smtClean="0">
                          <a:ln>
                            <a:noFill/>
                          </a:ln>
                          <a:solidFill>
                            <a:schemeClr val="tx1"/>
                          </a:solidFill>
                          <a:effectLst/>
                          <a:latin typeface="宋体" pitchFamily="2" charset="-122"/>
                          <a:ea typeface="宋体" pitchFamily="2" charset="-122"/>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    </a:t>
                      </a:r>
                      <a:r>
                        <a:rPr kumimoji="1" lang="en-US" altLang="zh-CN" sz="1200" b="0" i="0" u="none" strike="noStrike" cap="none" normalizeH="0" baseline="0" smtClean="0">
                          <a:ln>
                            <a:noFill/>
                          </a:ln>
                          <a:solidFill>
                            <a:schemeClr val="tx1"/>
                          </a:solidFill>
                          <a:effectLst/>
                          <a:latin typeface="宋体" pitchFamily="2" charset="-122"/>
                          <a:ea typeface="宋体" pitchFamily="2" charset="-122"/>
                        </a:rPr>
                        <a:t>° ′ ″</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    </a:t>
                      </a:r>
                      <a:r>
                        <a:rPr kumimoji="1" lang="en-US" altLang="zh-CN" sz="1200" b="0" i="0" u="none" strike="noStrike" cap="none" normalizeH="0" baseline="0" smtClean="0">
                          <a:ln>
                            <a:noFill/>
                          </a:ln>
                          <a:solidFill>
                            <a:schemeClr val="tx1"/>
                          </a:solidFill>
                          <a:effectLst/>
                          <a:latin typeface="宋体" pitchFamily="2" charset="-122"/>
                          <a:ea typeface="宋体" pitchFamily="2" charset="-122"/>
                        </a:rPr>
                        <a:t>° ′ ″</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   </a:t>
                      </a:r>
                      <a:r>
                        <a:rPr kumimoji="1" lang="en-US" altLang="zh-CN" sz="1200" b="0" i="0" u="none" strike="noStrike" cap="none" normalizeH="0" baseline="0" smtClean="0">
                          <a:ln>
                            <a:noFill/>
                          </a:ln>
                          <a:solidFill>
                            <a:schemeClr val="tx1"/>
                          </a:solidFill>
                          <a:effectLst/>
                          <a:latin typeface="宋体" pitchFamily="2" charset="-122"/>
                          <a:ea typeface="宋体" pitchFamily="2" charset="-122"/>
                        </a:rPr>
                        <a:t>° ′ ″</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556371">
                <a:tc rowSpan="6">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dirty="0" smtClean="0">
                          <a:ln>
                            <a:noFill/>
                          </a:ln>
                          <a:solidFill>
                            <a:schemeClr val="tx1"/>
                          </a:solidFill>
                          <a:effectLst/>
                          <a:latin typeface="宋体" pitchFamily="2" charset="-122"/>
                          <a:ea typeface="宋体" pitchFamily="2" charset="-122"/>
                        </a:rPr>
                        <a:t>1</a:t>
                      </a:r>
                      <a:endParaRPr kumimoji="1" lang="en-US" altLang="zh-CN" sz="1400" b="0" i="0" u="none" strike="noStrike" cap="none" normalizeH="0" baseline="0" dirty="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A</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0 01 12</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180 01 18</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dirty="0" smtClean="0">
                          <a:ln>
                            <a:noFill/>
                          </a:ln>
                          <a:solidFill>
                            <a:schemeClr val="tx1"/>
                          </a:solidFill>
                          <a:effectLst/>
                          <a:latin typeface="宋体" pitchFamily="2" charset="-122"/>
                          <a:ea typeface="宋体" pitchFamily="2" charset="-122"/>
                        </a:rPr>
                        <a:t>-6</a:t>
                      </a:r>
                      <a:endParaRPr kumimoji="1" lang="en-US" altLang="zh-CN" sz="1400" b="0" i="0" u="none" strike="noStrike" cap="none" normalizeH="0" baseline="0" dirty="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dirty="0" smtClean="0">
                          <a:ln>
                            <a:noFill/>
                          </a:ln>
                          <a:solidFill>
                            <a:srgbClr val="FF0000"/>
                          </a:solidFill>
                          <a:effectLst/>
                          <a:latin typeface="宋体" pitchFamily="2" charset="-122"/>
                          <a:ea typeface="宋体" pitchFamily="2" charset="-122"/>
                        </a:rPr>
                        <a:t>0 01 18 </a:t>
                      </a:r>
                      <a:r>
                        <a:rPr kumimoji="1" lang="en-US" altLang="zh-CN" sz="1400" b="0" i="0" u="none" strike="noStrike" cap="none" normalizeH="0" baseline="0" dirty="0" smtClean="0">
                          <a:ln>
                            <a:noFill/>
                          </a:ln>
                          <a:solidFill>
                            <a:schemeClr val="tx1"/>
                          </a:solidFill>
                          <a:effectLst/>
                          <a:latin typeface="宋体" pitchFamily="2" charset="-122"/>
                          <a:ea typeface="宋体" pitchFamily="2" charset="-122"/>
                        </a:rPr>
                        <a:t>     0 01 15</a:t>
                      </a:r>
                      <a:endParaRPr kumimoji="1" lang="en-US" altLang="zh-CN" sz="1400" b="0" i="0" u="none" strike="noStrike" cap="none" normalizeH="0" baseline="0" dirty="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1" lang="en-US" altLang="zh-CN" sz="1400" b="0" i="0" u="none" strike="noStrike" cap="none" normalizeH="0" baseline="0" dirty="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327264">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B</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91 54 06</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271 54 00</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6</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dirty="0" smtClean="0">
                          <a:ln>
                            <a:noFill/>
                          </a:ln>
                          <a:solidFill>
                            <a:schemeClr val="tx1"/>
                          </a:solidFill>
                          <a:effectLst/>
                          <a:latin typeface="宋体" pitchFamily="2" charset="-122"/>
                          <a:ea typeface="宋体" pitchFamily="2" charset="-122"/>
                        </a:rPr>
                        <a:t>91 54 03</a:t>
                      </a:r>
                      <a:endParaRPr kumimoji="1" lang="en-US" altLang="zh-CN" sz="1400" b="0" i="0" u="none" strike="noStrike" cap="none" normalizeH="0" baseline="0" dirty="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1" lang="en-US" altLang="zh-CN" sz="1400" b="0" i="0" u="none" strike="noStrike" cap="none" normalizeH="0" baseline="0" dirty="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1" lang="en-US" altLang="zh-CN" sz="1400" b="0" i="0" u="none" strike="noStrike" cap="none" normalizeH="0" baseline="0" dirty="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327264">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C</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153 32 48</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333 32 48</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0</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153 32 48</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1" lang="en-US" altLang="zh-CN" sz="1400" b="0" i="0" u="none" strike="noStrike" cap="none" normalizeH="0" baseline="0" dirty="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1" lang="en-US" altLang="zh-CN" sz="1400" b="0" i="0" u="none" strike="noStrike" cap="none" normalizeH="0" baseline="0" dirty="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374899">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D</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214 06 12</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34 06 06</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6</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214 06 09</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1" lang="en-US" altLang="zh-CN" sz="1400" b="0" i="0" u="none" strike="noStrike" cap="none" normalizeH="0" baseline="0" dirty="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327264">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A</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0 01 24</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180 01 18</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6</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0 01 21</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zh-CN" altLang="en-US" sz="1400" b="0" i="0" u="none" strike="noStrike" cap="none" normalizeH="0" baseline="0" smtClean="0">
                          <a:ln>
                            <a:noFill/>
                          </a:ln>
                          <a:solidFill>
                            <a:schemeClr val="tx1"/>
                          </a:solidFill>
                          <a:effectLst/>
                          <a:latin typeface="宋体" pitchFamily="2" charset="-122"/>
                          <a:ea typeface="宋体" pitchFamily="2" charset="-122"/>
                        </a:rPr>
                        <a:t>　</a:t>
                      </a:r>
                      <a:endParaRPr kumimoji="1" lang="zh-CN" altLang="en-US"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zh-CN" altLang="en-US" sz="1400" b="0" i="0" u="none" strike="noStrike" cap="none" normalizeH="0" baseline="0" dirty="0" smtClean="0">
                          <a:ln>
                            <a:noFill/>
                          </a:ln>
                          <a:solidFill>
                            <a:schemeClr val="tx1"/>
                          </a:solidFill>
                          <a:effectLst/>
                          <a:latin typeface="宋体" pitchFamily="2" charset="-122"/>
                          <a:ea typeface="宋体" pitchFamily="2" charset="-122"/>
                        </a:rPr>
                        <a:t>　</a:t>
                      </a:r>
                      <a:endParaRPr kumimoji="1" lang="zh-CN" altLang="en-US" sz="1400" b="0" i="0" u="none" strike="noStrike" cap="none" normalizeH="0" baseline="0" dirty="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327264">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400" b="0" i="0" u="none" strike="noStrike" cap="none" normalizeH="0" baseline="0" smtClean="0">
                          <a:ln>
                            <a:noFill/>
                          </a:ln>
                          <a:solidFill>
                            <a:schemeClr val="tx1"/>
                          </a:solidFill>
                          <a:effectLst/>
                          <a:latin typeface="宋体" pitchFamily="2" charset="-122"/>
                          <a:ea typeface="宋体" pitchFamily="2" charset="-122"/>
                        </a:rPr>
                        <a:t>　</a:t>
                      </a:r>
                      <a:endParaRPr kumimoji="1" lang="zh-CN" altLang="en-US"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hlink"/>
                          </a:solidFill>
                          <a:effectLst/>
                          <a:latin typeface="宋体" pitchFamily="2" charset="-122"/>
                          <a:ea typeface="宋体" pitchFamily="2" charset="-122"/>
                        </a:rPr>
                        <a:t>Δ</a:t>
                      </a:r>
                      <a:r>
                        <a:rPr kumimoji="1" lang="zh-CN" altLang="en-US" sz="1400" b="0" i="0" u="none" strike="noStrike" cap="none" normalizeH="0" baseline="0" smtClean="0">
                          <a:ln>
                            <a:noFill/>
                          </a:ln>
                          <a:solidFill>
                            <a:schemeClr val="hlink"/>
                          </a:solidFill>
                          <a:effectLst/>
                          <a:latin typeface="宋体" pitchFamily="2" charset="-122"/>
                          <a:ea typeface="宋体" pitchFamily="2" charset="-122"/>
                        </a:rPr>
                        <a:t>左</a:t>
                      </a:r>
                      <a:r>
                        <a:rPr kumimoji="1" lang="en-US" altLang="zh-CN" sz="1400" b="0" i="0" u="none" strike="noStrike" cap="none" normalizeH="0" baseline="0" smtClean="0">
                          <a:ln>
                            <a:noFill/>
                          </a:ln>
                          <a:solidFill>
                            <a:schemeClr val="hlink"/>
                          </a:solidFill>
                          <a:effectLst/>
                          <a:latin typeface="宋体" pitchFamily="2" charset="-122"/>
                          <a:ea typeface="宋体" pitchFamily="2" charset="-122"/>
                        </a:rPr>
                        <a:t>=12</a:t>
                      </a:r>
                      <a:endParaRPr kumimoji="1" lang="en-US" altLang="zh-CN" sz="1400" b="0" i="0" u="none" strike="noStrike" cap="none" normalizeH="0" baseline="0" smtClean="0">
                        <a:ln>
                          <a:noFill/>
                        </a:ln>
                        <a:solidFill>
                          <a:schemeClr val="hlink"/>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hlink"/>
                          </a:solidFill>
                          <a:effectLst/>
                          <a:latin typeface="宋体" pitchFamily="2" charset="-122"/>
                          <a:ea typeface="宋体" pitchFamily="2" charset="-122"/>
                        </a:rPr>
                        <a:t>Δ</a:t>
                      </a:r>
                      <a:r>
                        <a:rPr kumimoji="1" lang="zh-CN" altLang="en-US" sz="1400" b="0" i="0" u="none" strike="noStrike" cap="none" normalizeH="0" baseline="0" smtClean="0">
                          <a:ln>
                            <a:noFill/>
                          </a:ln>
                          <a:solidFill>
                            <a:schemeClr val="hlink"/>
                          </a:solidFill>
                          <a:effectLst/>
                          <a:latin typeface="宋体" pitchFamily="2" charset="-122"/>
                          <a:ea typeface="宋体" pitchFamily="2" charset="-122"/>
                        </a:rPr>
                        <a:t>右</a:t>
                      </a:r>
                      <a:r>
                        <a:rPr kumimoji="1" lang="en-US" altLang="zh-CN" sz="1400" b="0" i="0" u="none" strike="noStrike" cap="none" normalizeH="0" baseline="0" smtClean="0">
                          <a:ln>
                            <a:noFill/>
                          </a:ln>
                          <a:solidFill>
                            <a:schemeClr val="hlink"/>
                          </a:solidFill>
                          <a:effectLst/>
                          <a:latin typeface="宋体" pitchFamily="2" charset="-122"/>
                          <a:ea typeface="宋体" pitchFamily="2" charset="-122"/>
                        </a:rPr>
                        <a:t>=0</a:t>
                      </a:r>
                      <a:endParaRPr kumimoji="1" lang="en-US" altLang="zh-CN" sz="1400" b="0" i="0" u="none" strike="noStrike" cap="none" normalizeH="0" baseline="0" smtClean="0">
                        <a:ln>
                          <a:noFill/>
                        </a:ln>
                        <a:solidFill>
                          <a:schemeClr val="hlink"/>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400" b="0" i="0" u="none" strike="noStrike" cap="none" normalizeH="0" baseline="0" smtClean="0">
                          <a:ln>
                            <a:noFill/>
                          </a:ln>
                          <a:solidFill>
                            <a:schemeClr val="tx1"/>
                          </a:solidFill>
                          <a:effectLst/>
                          <a:latin typeface="宋体" pitchFamily="2" charset="-122"/>
                          <a:ea typeface="宋体" pitchFamily="2" charset="-122"/>
                        </a:rPr>
                        <a:t>　</a:t>
                      </a:r>
                      <a:endParaRPr kumimoji="1" lang="zh-CN" altLang="en-US"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zh-CN" altLang="en-US" sz="1400" b="0" i="0" u="none" strike="noStrike" cap="none" normalizeH="0" baseline="0" smtClean="0">
                          <a:ln>
                            <a:noFill/>
                          </a:ln>
                          <a:solidFill>
                            <a:schemeClr val="tx1"/>
                          </a:solidFill>
                          <a:effectLst/>
                          <a:latin typeface="宋体" pitchFamily="2" charset="-122"/>
                          <a:ea typeface="宋体" pitchFamily="2" charset="-122"/>
                        </a:rPr>
                        <a:t>　</a:t>
                      </a:r>
                      <a:endParaRPr kumimoji="1" lang="zh-CN" altLang="en-US"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zh-CN" altLang="en-US" sz="1400" b="0" i="0" u="none" strike="noStrike" cap="none" normalizeH="0" baseline="0" smtClean="0">
                          <a:ln>
                            <a:noFill/>
                          </a:ln>
                          <a:solidFill>
                            <a:schemeClr val="tx1"/>
                          </a:solidFill>
                          <a:effectLst/>
                          <a:latin typeface="宋体" pitchFamily="2" charset="-122"/>
                          <a:ea typeface="宋体" pitchFamily="2" charset="-122"/>
                        </a:rPr>
                        <a:t>　</a:t>
                      </a:r>
                      <a:endParaRPr kumimoji="1" lang="zh-CN" altLang="en-US"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zh-CN" altLang="en-US" sz="1400" b="0" i="0" u="none" strike="noStrike" cap="none" normalizeH="0" baseline="0" dirty="0" smtClean="0">
                          <a:ln>
                            <a:noFill/>
                          </a:ln>
                          <a:solidFill>
                            <a:schemeClr val="tx1"/>
                          </a:solidFill>
                          <a:effectLst/>
                          <a:latin typeface="宋体" pitchFamily="2" charset="-122"/>
                          <a:ea typeface="宋体" pitchFamily="2" charset="-122"/>
                        </a:rPr>
                        <a:t>　</a:t>
                      </a:r>
                      <a:endParaRPr kumimoji="1" lang="zh-CN" altLang="en-US" sz="1400" b="0" i="0" u="none" strike="noStrike" cap="none" normalizeH="0" baseline="0" dirty="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4606496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blinds(horizontal)">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body" sz="half" idx="1"/>
          </p:nvPr>
        </p:nvSpPr>
        <p:spPr>
          <a:xfrm>
            <a:off x="468313" y="1268413"/>
            <a:ext cx="8135937" cy="4681537"/>
          </a:xfrm>
        </p:spPr>
        <p:txBody>
          <a:bodyPr/>
          <a:lstStyle/>
          <a:p>
            <a:pPr marL="0" indent="449263" eaLnBrk="1" hangingPunct="1">
              <a:lnSpc>
                <a:spcPct val="150000"/>
              </a:lnSpc>
              <a:spcBef>
                <a:spcPts val="1200"/>
              </a:spcBef>
              <a:buFont typeface="Wingdings" pitchFamily="2" charset="2"/>
              <a:buNone/>
            </a:pPr>
            <a:r>
              <a:rPr lang="zh-CN" altLang="en-US" sz="2400" b="1" dirty="0" smtClean="0">
                <a:solidFill>
                  <a:srgbClr val="FF0000"/>
                </a:solidFill>
                <a:latin typeface="黑体" pitchFamily="49" charset="-122"/>
                <a:ea typeface="黑体" pitchFamily="49" charset="-122"/>
              </a:rPr>
              <a:t>④计算一测回平均方向值</a:t>
            </a:r>
            <a:endParaRPr lang="en-US" altLang="zh-CN" sz="2400" b="1" dirty="0" smtClean="0">
              <a:solidFill>
                <a:srgbClr val="FF0000"/>
              </a:solidFill>
              <a:latin typeface="黑体" pitchFamily="49" charset="-122"/>
              <a:ea typeface="黑体" pitchFamily="49" charset="-122"/>
            </a:endParaRPr>
          </a:p>
          <a:p>
            <a:pPr marL="0" indent="449263" eaLnBrk="1" hangingPunct="1">
              <a:lnSpc>
                <a:spcPct val="150000"/>
              </a:lnSpc>
              <a:spcBef>
                <a:spcPts val="1200"/>
              </a:spcBef>
              <a:buFont typeface="Wingdings" pitchFamily="2" charset="2"/>
              <a:buNone/>
            </a:pPr>
            <a:r>
              <a:rPr lang="zh-CN" altLang="en-US" sz="2400" b="1" dirty="0" smtClean="0">
                <a:latin typeface="黑体" pitchFamily="49" charset="-122"/>
                <a:ea typeface="黑体" pitchFamily="49" charset="-122"/>
              </a:rPr>
              <a:t>先计算两次零方向的平均值，再将各方向的平均值减去零方向的平均值。</a:t>
            </a:r>
          </a:p>
        </p:txBody>
      </p:sp>
      <p:sp>
        <p:nvSpPr>
          <p:cNvPr id="9219" name="Rectangle 2"/>
          <p:cNvSpPr>
            <a:spLocks noGrp="1" noChangeArrowheads="1"/>
          </p:cNvSpPr>
          <p:nvPr>
            <p:ph type="title"/>
          </p:nvPr>
        </p:nvSpPr>
        <p:spPr>
          <a:xfrm>
            <a:off x="827088" y="333375"/>
            <a:ext cx="7632700" cy="715963"/>
          </a:xfrm>
        </p:spPr>
        <p:txBody>
          <a:bodyPr/>
          <a:lstStyle/>
          <a:p>
            <a:pPr eaLnBrk="1" hangingPunct="1"/>
            <a:r>
              <a:rPr lang="zh-CN" altLang="en-US" b="1" smtClean="0">
                <a:solidFill>
                  <a:srgbClr val="0000FF"/>
                </a:solidFill>
                <a:latin typeface="宋体" charset="-122"/>
              </a:rPr>
              <a:t>方向观测法水平角观测</a:t>
            </a:r>
          </a:p>
        </p:txBody>
      </p:sp>
      <p:cxnSp>
        <p:nvCxnSpPr>
          <p:cNvPr id="9220" name="AutoShape 4"/>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cxnSp>
        <p:nvCxnSpPr>
          <p:cNvPr id="9221" name="AutoShape 5"/>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graphicFrame>
        <p:nvGraphicFramePr>
          <p:cNvPr id="8" name="Group 139"/>
          <p:cNvGraphicFramePr>
            <a:graphicFrameLocks noGrp="1"/>
          </p:cNvGraphicFramePr>
          <p:nvPr>
            <p:ph idx="1"/>
            <p:extLst>
              <p:ext uri="{D42A27DB-BD31-4B8C-83A1-F6EECF244321}">
                <p14:modId xmlns:p14="http://schemas.microsoft.com/office/powerpoint/2010/main" val="1913796006"/>
              </p:ext>
            </p:extLst>
          </p:nvPr>
        </p:nvGraphicFramePr>
        <p:xfrm>
          <a:off x="467544" y="3068960"/>
          <a:ext cx="7772401" cy="3142947"/>
        </p:xfrm>
        <a:graphic>
          <a:graphicData uri="http://schemas.openxmlformats.org/drawingml/2006/table">
            <a:tbl>
              <a:tblPr/>
              <a:tblGrid>
                <a:gridCol w="564174"/>
                <a:gridCol w="561242"/>
                <a:gridCol w="1170843"/>
                <a:gridCol w="1167911"/>
                <a:gridCol w="801566"/>
                <a:gridCol w="1169377"/>
                <a:gridCol w="1169377"/>
                <a:gridCol w="1167911"/>
              </a:tblGrid>
              <a:tr h="294534">
                <a:tc rowSpan="3">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dirty="0" smtClean="0">
                          <a:ln>
                            <a:noFill/>
                          </a:ln>
                          <a:solidFill>
                            <a:schemeClr val="tx1"/>
                          </a:solidFill>
                          <a:effectLst/>
                          <a:latin typeface="宋体" pitchFamily="2" charset="-122"/>
                          <a:ea typeface="宋体" pitchFamily="2" charset="-122"/>
                        </a:rPr>
                        <a:t>测回</a:t>
                      </a:r>
                      <a:endParaRPr kumimoji="1" lang="zh-CN" altLang="en-US" sz="2400" b="0" i="0" u="none" strike="noStrike" cap="none" normalizeH="0" baseline="0" dirty="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rowSpan="3">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测点</a:t>
                      </a: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grid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读数</a:t>
                      </a: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hMerge="1">
                  <a:txBody>
                    <a:bodyPr/>
                    <a:lstStyle/>
                    <a:p>
                      <a:endParaRPr lang="zh-CN" altLang="en-US"/>
                    </a:p>
                  </a:txBody>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左－右（</a:t>
                      </a:r>
                      <a:r>
                        <a:rPr kumimoji="1" lang="en-US" altLang="zh-CN" sz="1200" b="0" i="0" u="none" strike="noStrike" cap="none" normalizeH="0" baseline="0" smtClean="0">
                          <a:ln>
                            <a:noFill/>
                          </a:ln>
                          <a:solidFill>
                            <a:schemeClr val="tx1"/>
                          </a:solidFill>
                          <a:effectLst/>
                          <a:latin typeface="宋体" pitchFamily="2" charset="-122"/>
                          <a:ea typeface="宋体" pitchFamily="2" charset="-122"/>
                        </a:rPr>
                        <a:t>2C</a:t>
                      </a:r>
                      <a:r>
                        <a:rPr kumimoji="1" lang="zh-CN" altLang="en-US" sz="1200" b="0" i="0" u="none" strike="noStrike" cap="none" normalizeH="0" baseline="0" smtClean="0">
                          <a:ln>
                            <a:noFill/>
                          </a:ln>
                          <a:solidFill>
                            <a:schemeClr val="tx1"/>
                          </a:solidFill>
                          <a:effectLst/>
                          <a:latin typeface="宋体" pitchFamily="2" charset="-122"/>
                          <a:ea typeface="宋体" pitchFamily="2" charset="-122"/>
                        </a:rPr>
                        <a:t>）</a:t>
                      </a: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（左＋右）</a:t>
                      </a:r>
                      <a:r>
                        <a:rPr kumimoji="1" lang="en-US" altLang="zh-CN" sz="1200" b="0" i="0" u="none" strike="noStrike" cap="none" normalizeH="0" baseline="0" smtClean="0">
                          <a:ln>
                            <a:noFill/>
                          </a:ln>
                          <a:solidFill>
                            <a:schemeClr val="tx1"/>
                          </a:solidFill>
                          <a:effectLst/>
                          <a:latin typeface="宋体" pitchFamily="2" charset="-122"/>
                          <a:ea typeface="宋体" pitchFamily="2" charset="-122"/>
                        </a:rPr>
                        <a:t>/2</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一测回平均方向值</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各测回平均方向值</a:t>
                      </a: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313553">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盘左</a:t>
                      </a: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盘右</a:t>
                      </a: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r>
              <a:tr h="294534">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    </a:t>
                      </a:r>
                      <a:r>
                        <a:rPr kumimoji="1" lang="en-US" altLang="zh-CN" sz="1200" b="0" i="0" u="none" strike="noStrike" cap="none" normalizeH="0" baseline="0" smtClean="0">
                          <a:ln>
                            <a:noFill/>
                          </a:ln>
                          <a:solidFill>
                            <a:schemeClr val="tx1"/>
                          </a:solidFill>
                          <a:effectLst/>
                          <a:latin typeface="宋体" pitchFamily="2" charset="-122"/>
                          <a:ea typeface="宋体" pitchFamily="2" charset="-122"/>
                        </a:rPr>
                        <a:t>° ′ ″</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dirty="0" smtClean="0">
                          <a:ln>
                            <a:noFill/>
                          </a:ln>
                          <a:solidFill>
                            <a:schemeClr val="tx1"/>
                          </a:solidFill>
                          <a:effectLst/>
                          <a:latin typeface="宋体" pitchFamily="2" charset="-122"/>
                          <a:ea typeface="宋体" pitchFamily="2" charset="-122"/>
                        </a:rPr>
                        <a:t>   </a:t>
                      </a:r>
                      <a:r>
                        <a:rPr kumimoji="1" lang="en-US" altLang="zh-CN" sz="1200" b="0" i="0" u="none" strike="noStrike" cap="none" normalizeH="0" baseline="0" dirty="0" smtClean="0">
                          <a:ln>
                            <a:noFill/>
                          </a:ln>
                          <a:solidFill>
                            <a:schemeClr val="tx1"/>
                          </a:solidFill>
                          <a:effectLst/>
                          <a:latin typeface="宋体" pitchFamily="2" charset="-122"/>
                          <a:ea typeface="宋体" pitchFamily="2" charset="-122"/>
                        </a:rPr>
                        <a:t>° ′ ″</a:t>
                      </a:r>
                      <a:endParaRPr kumimoji="1" lang="en-US" altLang="zh-CN" sz="2400" b="0" i="0" u="none" strike="noStrike" cap="none" normalizeH="0" baseline="0" dirty="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200" b="0" i="0" u="none" strike="noStrike" cap="none" normalizeH="0" baseline="0" smtClean="0">
                          <a:ln>
                            <a:noFill/>
                          </a:ln>
                          <a:solidFill>
                            <a:schemeClr val="tx1"/>
                          </a:solidFill>
                          <a:effectLst/>
                          <a:latin typeface="宋体" pitchFamily="2" charset="-122"/>
                          <a:ea typeface="宋体" pitchFamily="2" charset="-122"/>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    </a:t>
                      </a:r>
                      <a:r>
                        <a:rPr kumimoji="1" lang="en-US" altLang="zh-CN" sz="1200" b="0" i="0" u="none" strike="noStrike" cap="none" normalizeH="0" baseline="0" smtClean="0">
                          <a:ln>
                            <a:noFill/>
                          </a:ln>
                          <a:solidFill>
                            <a:schemeClr val="tx1"/>
                          </a:solidFill>
                          <a:effectLst/>
                          <a:latin typeface="宋体" pitchFamily="2" charset="-122"/>
                          <a:ea typeface="宋体" pitchFamily="2" charset="-122"/>
                        </a:rPr>
                        <a:t>° ′ ″</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    </a:t>
                      </a:r>
                      <a:r>
                        <a:rPr kumimoji="1" lang="en-US" altLang="zh-CN" sz="1200" b="0" i="0" u="none" strike="noStrike" cap="none" normalizeH="0" baseline="0" smtClean="0">
                          <a:ln>
                            <a:noFill/>
                          </a:ln>
                          <a:solidFill>
                            <a:schemeClr val="tx1"/>
                          </a:solidFill>
                          <a:effectLst/>
                          <a:latin typeface="宋体" pitchFamily="2" charset="-122"/>
                          <a:ea typeface="宋体" pitchFamily="2" charset="-122"/>
                        </a:rPr>
                        <a:t>° ′ ″</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   </a:t>
                      </a:r>
                      <a:r>
                        <a:rPr kumimoji="1" lang="en-US" altLang="zh-CN" sz="1200" b="0" i="0" u="none" strike="noStrike" cap="none" normalizeH="0" baseline="0" smtClean="0">
                          <a:ln>
                            <a:noFill/>
                          </a:ln>
                          <a:solidFill>
                            <a:schemeClr val="tx1"/>
                          </a:solidFill>
                          <a:effectLst/>
                          <a:latin typeface="宋体" pitchFamily="2" charset="-122"/>
                          <a:ea typeface="宋体" pitchFamily="2" charset="-122"/>
                        </a:rPr>
                        <a:t>° ′ ″</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556371">
                <a:tc rowSpan="6">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dirty="0" smtClean="0">
                          <a:ln>
                            <a:noFill/>
                          </a:ln>
                          <a:solidFill>
                            <a:schemeClr val="tx1"/>
                          </a:solidFill>
                          <a:effectLst/>
                          <a:latin typeface="宋体" pitchFamily="2" charset="-122"/>
                          <a:ea typeface="宋体" pitchFamily="2" charset="-122"/>
                        </a:rPr>
                        <a:t>1</a:t>
                      </a:r>
                      <a:endParaRPr kumimoji="1" lang="en-US" altLang="zh-CN" sz="1400" b="0" i="0" u="none" strike="noStrike" cap="none" normalizeH="0" baseline="0" dirty="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A</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0 01 12</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180 01 18</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dirty="0" smtClean="0">
                          <a:ln>
                            <a:noFill/>
                          </a:ln>
                          <a:solidFill>
                            <a:schemeClr val="tx1"/>
                          </a:solidFill>
                          <a:effectLst/>
                          <a:latin typeface="宋体" pitchFamily="2" charset="-122"/>
                          <a:ea typeface="宋体" pitchFamily="2" charset="-122"/>
                        </a:rPr>
                        <a:t>-6</a:t>
                      </a:r>
                      <a:endParaRPr kumimoji="1" lang="en-US" altLang="zh-CN" sz="1400" b="0" i="0" u="none" strike="noStrike" cap="none" normalizeH="0" baseline="0" dirty="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dirty="0" smtClean="0">
                          <a:ln>
                            <a:noFill/>
                          </a:ln>
                          <a:solidFill>
                            <a:srgbClr val="FF0000"/>
                          </a:solidFill>
                          <a:effectLst/>
                          <a:latin typeface="宋体" pitchFamily="2" charset="-122"/>
                          <a:ea typeface="宋体" pitchFamily="2" charset="-122"/>
                        </a:rPr>
                        <a:t>0 01 18 </a:t>
                      </a:r>
                      <a:r>
                        <a:rPr kumimoji="1" lang="en-US" altLang="zh-CN" sz="1400" b="0" i="0" u="none" strike="noStrike" cap="none" normalizeH="0" baseline="0" dirty="0" smtClean="0">
                          <a:ln>
                            <a:noFill/>
                          </a:ln>
                          <a:solidFill>
                            <a:schemeClr val="tx1"/>
                          </a:solidFill>
                          <a:effectLst/>
                          <a:latin typeface="宋体" pitchFamily="2" charset="-122"/>
                          <a:ea typeface="宋体" pitchFamily="2" charset="-122"/>
                        </a:rPr>
                        <a:t>     0 01 15</a:t>
                      </a:r>
                      <a:endParaRPr kumimoji="1" lang="en-US" altLang="zh-CN" sz="1400" b="0" i="0" u="none" strike="noStrike" cap="none" normalizeH="0" baseline="0" dirty="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0 00 00</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1" lang="en-US" altLang="zh-CN" sz="1400" b="0" i="0" u="none" strike="noStrike" cap="none" normalizeH="0" baseline="0" dirty="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327264">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B</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91 54 06</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271 54 00</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6</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dirty="0" smtClean="0">
                          <a:ln>
                            <a:noFill/>
                          </a:ln>
                          <a:solidFill>
                            <a:schemeClr val="tx1"/>
                          </a:solidFill>
                          <a:effectLst/>
                          <a:latin typeface="宋体" pitchFamily="2" charset="-122"/>
                          <a:ea typeface="宋体" pitchFamily="2" charset="-122"/>
                        </a:rPr>
                        <a:t>91 54 03</a:t>
                      </a:r>
                      <a:endParaRPr kumimoji="1" lang="en-US" altLang="zh-CN" sz="1400" b="0" i="0" u="none" strike="noStrike" cap="none" normalizeH="0" baseline="0" dirty="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dirty="0" smtClean="0">
                          <a:ln>
                            <a:noFill/>
                          </a:ln>
                          <a:solidFill>
                            <a:schemeClr val="tx1"/>
                          </a:solidFill>
                          <a:effectLst/>
                          <a:latin typeface="宋体" pitchFamily="2" charset="-122"/>
                          <a:ea typeface="宋体" pitchFamily="2" charset="-122"/>
                        </a:rPr>
                        <a:t>91 52 45</a:t>
                      </a:r>
                      <a:endParaRPr kumimoji="1" lang="en-US" altLang="zh-CN" sz="1400" b="0" i="0" u="none" strike="noStrike" cap="none" normalizeH="0" baseline="0" dirty="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1" lang="en-US" altLang="zh-CN" sz="1400" b="0" i="0" u="none" strike="noStrike" cap="none" normalizeH="0" baseline="0" dirty="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327264">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C</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153 32 48</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333 32 48</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0</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153 32 48</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dirty="0" smtClean="0">
                          <a:ln>
                            <a:noFill/>
                          </a:ln>
                          <a:solidFill>
                            <a:schemeClr val="tx1"/>
                          </a:solidFill>
                          <a:effectLst/>
                          <a:latin typeface="宋体" pitchFamily="2" charset="-122"/>
                          <a:ea typeface="宋体" pitchFamily="2" charset="-122"/>
                        </a:rPr>
                        <a:t>153 31 30</a:t>
                      </a:r>
                      <a:endParaRPr kumimoji="1" lang="en-US" altLang="zh-CN" sz="1400" b="0" i="0" u="none" strike="noStrike" cap="none" normalizeH="0" baseline="0" dirty="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1" lang="en-US" altLang="zh-CN" sz="1400" b="0" i="0" u="none" strike="noStrike" cap="none" normalizeH="0" baseline="0" dirty="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374899">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D</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214 06 12</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34 06 06</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6</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214 06 09</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214 04 51</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1" lang="en-US" altLang="zh-CN" sz="1400" b="0" i="0" u="none" strike="noStrike" cap="none" normalizeH="0" baseline="0" dirty="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327264">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A</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0 01 24</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180 01 18</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6</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0 01 21</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zh-CN" altLang="en-US" sz="1400" b="0" i="0" u="none" strike="noStrike" cap="none" normalizeH="0" baseline="0" smtClean="0">
                          <a:ln>
                            <a:noFill/>
                          </a:ln>
                          <a:solidFill>
                            <a:schemeClr val="tx1"/>
                          </a:solidFill>
                          <a:effectLst/>
                          <a:latin typeface="宋体" pitchFamily="2" charset="-122"/>
                          <a:ea typeface="宋体" pitchFamily="2" charset="-122"/>
                        </a:rPr>
                        <a:t>　</a:t>
                      </a:r>
                      <a:endParaRPr kumimoji="1" lang="zh-CN" altLang="en-US"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1" lang="zh-CN" altLang="en-US" sz="1400" b="0" i="0" u="none" strike="noStrike" cap="none" normalizeH="0" baseline="0" dirty="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327264">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400" b="0" i="0" u="none" strike="noStrike" cap="none" normalizeH="0" baseline="0" smtClean="0">
                          <a:ln>
                            <a:noFill/>
                          </a:ln>
                          <a:solidFill>
                            <a:schemeClr val="tx1"/>
                          </a:solidFill>
                          <a:effectLst/>
                          <a:latin typeface="宋体" pitchFamily="2" charset="-122"/>
                          <a:ea typeface="宋体" pitchFamily="2" charset="-122"/>
                        </a:rPr>
                        <a:t>　</a:t>
                      </a:r>
                      <a:endParaRPr kumimoji="1" lang="zh-CN" altLang="en-US"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hlink"/>
                          </a:solidFill>
                          <a:effectLst/>
                          <a:latin typeface="宋体" pitchFamily="2" charset="-122"/>
                          <a:ea typeface="宋体" pitchFamily="2" charset="-122"/>
                        </a:rPr>
                        <a:t>Δ</a:t>
                      </a:r>
                      <a:r>
                        <a:rPr kumimoji="1" lang="zh-CN" altLang="en-US" sz="1400" b="0" i="0" u="none" strike="noStrike" cap="none" normalizeH="0" baseline="0" smtClean="0">
                          <a:ln>
                            <a:noFill/>
                          </a:ln>
                          <a:solidFill>
                            <a:schemeClr val="hlink"/>
                          </a:solidFill>
                          <a:effectLst/>
                          <a:latin typeface="宋体" pitchFamily="2" charset="-122"/>
                          <a:ea typeface="宋体" pitchFamily="2" charset="-122"/>
                        </a:rPr>
                        <a:t>左</a:t>
                      </a:r>
                      <a:r>
                        <a:rPr kumimoji="1" lang="en-US" altLang="zh-CN" sz="1400" b="0" i="0" u="none" strike="noStrike" cap="none" normalizeH="0" baseline="0" smtClean="0">
                          <a:ln>
                            <a:noFill/>
                          </a:ln>
                          <a:solidFill>
                            <a:schemeClr val="hlink"/>
                          </a:solidFill>
                          <a:effectLst/>
                          <a:latin typeface="宋体" pitchFamily="2" charset="-122"/>
                          <a:ea typeface="宋体" pitchFamily="2" charset="-122"/>
                        </a:rPr>
                        <a:t>=12</a:t>
                      </a:r>
                      <a:endParaRPr kumimoji="1" lang="en-US" altLang="zh-CN" sz="1400" b="0" i="0" u="none" strike="noStrike" cap="none" normalizeH="0" baseline="0" smtClean="0">
                        <a:ln>
                          <a:noFill/>
                        </a:ln>
                        <a:solidFill>
                          <a:schemeClr val="hlink"/>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hlink"/>
                          </a:solidFill>
                          <a:effectLst/>
                          <a:latin typeface="宋体" pitchFamily="2" charset="-122"/>
                          <a:ea typeface="宋体" pitchFamily="2" charset="-122"/>
                        </a:rPr>
                        <a:t>Δ</a:t>
                      </a:r>
                      <a:r>
                        <a:rPr kumimoji="1" lang="zh-CN" altLang="en-US" sz="1400" b="0" i="0" u="none" strike="noStrike" cap="none" normalizeH="0" baseline="0" smtClean="0">
                          <a:ln>
                            <a:noFill/>
                          </a:ln>
                          <a:solidFill>
                            <a:schemeClr val="hlink"/>
                          </a:solidFill>
                          <a:effectLst/>
                          <a:latin typeface="宋体" pitchFamily="2" charset="-122"/>
                          <a:ea typeface="宋体" pitchFamily="2" charset="-122"/>
                        </a:rPr>
                        <a:t>右</a:t>
                      </a:r>
                      <a:r>
                        <a:rPr kumimoji="1" lang="en-US" altLang="zh-CN" sz="1400" b="0" i="0" u="none" strike="noStrike" cap="none" normalizeH="0" baseline="0" smtClean="0">
                          <a:ln>
                            <a:noFill/>
                          </a:ln>
                          <a:solidFill>
                            <a:schemeClr val="hlink"/>
                          </a:solidFill>
                          <a:effectLst/>
                          <a:latin typeface="宋体" pitchFamily="2" charset="-122"/>
                          <a:ea typeface="宋体" pitchFamily="2" charset="-122"/>
                        </a:rPr>
                        <a:t>=0</a:t>
                      </a:r>
                      <a:endParaRPr kumimoji="1" lang="en-US" altLang="zh-CN" sz="1400" b="0" i="0" u="none" strike="noStrike" cap="none" normalizeH="0" baseline="0" smtClean="0">
                        <a:ln>
                          <a:noFill/>
                        </a:ln>
                        <a:solidFill>
                          <a:schemeClr val="hlink"/>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400" b="0" i="0" u="none" strike="noStrike" cap="none" normalizeH="0" baseline="0" smtClean="0">
                          <a:ln>
                            <a:noFill/>
                          </a:ln>
                          <a:solidFill>
                            <a:schemeClr val="tx1"/>
                          </a:solidFill>
                          <a:effectLst/>
                          <a:latin typeface="宋体" pitchFamily="2" charset="-122"/>
                          <a:ea typeface="宋体" pitchFamily="2" charset="-122"/>
                        </a:rPr>
                        <a:t>　</a:t>
                      </a:r>
                      <a:endParaRPr kumimoji="1" lang="zh-CN" altLang="en-US"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zh-CN" altLang="en-US" sz="1400" b="0" i="0" u="none" strike="noStrike" cap="none" normalizeH="0" baseline="0" smtClean="0">
                          <a:ln>
                            <a:noFill/>
                          </a:ln>
                          <a:solidFill>
                            <a:schemeClr val="tx1"/>
                          </a:solidFill>
                          <a:effectLst/>
                          <a:latin typeface="宋体" pitchFamily="2" charset="-122"/>
                          <a:ea typeface="宋体" pitchFamily="2" charset="-122"/>
                        </a:rPr>
                        <a:t>　</a:t>
                      </a:r>
                      <a:endParaRPr kumimoji="1" lang="zh-CN" altLang="en-US"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zh-CN" altLang="en-US" sz="1400" b="0" i="0" u="none" strike="noStrike" cap="none" normalizeH="0" baseline="0" smtClean="0">
                          <a:ln>
                            <a:noFill/>
                          </a:ln>
                          <a:solidFill>
                            <a:schemeClr val="tx1"/>
                          </a:solidFill>
                          <a:effectLst/>
                          <a:latin typeface="宋体" pitchFamily="2" charset="-122"/>
                          <a:ea typeface="宋体" pitchFamily="2" charset="-122"/>
                        </a:rPr>
                        <a:t>　</a:t>
                      </a:r>
                      <a:endParaRPr kumimoji="1" lang="zh-CN" altLang="en-US"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zh-CN" altLang="en-US" sz="1400" b="0" i="0" u="none" strike="noStrike" cap="none" normalizeH="0" baseline="0" dirty="0" smtClean="0">
                          <a:ln>
                            <a:noFill/>
                          </a:ln>
                          <a:solidFill>
                            <a:schemeClr val="tx1"/>
                          </a:solidFill>
                          <a:effectLst/>
                          <a:latin typeface="宋体" pitchFamily="2" charset="-122"/>
                          <a:ea typeface="宋体" pitchFamily="2" charset="-122"/>
                        </a:rPr>
                        <a:t>　</a:t>
                      </a:r>
                      <a:endParaRPr kumimoji="1" lang="zh-CN" altLang="en-US" sz="1400" b="0" i="0" u="none" strike="noStrike" cap="none" normalizeH="0" baseline="0" dirty="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40415688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blinds(horizontal)">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heckerboard(across)">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body" sz="half" idx="1"/>
          </p:nvPr>
        </p:nvSpPr>
        <p:spPr>
          <a:xfrm>
            <a:off x="468313" y="1268413"/>
            <a:ext cx="8135937" cy="4681537"/>
          </a:xfrm>
        </p:spPr>
        <p:txBody>
          <a:bodyPr/>
          <a:lstStyle/>
          <a:p>
            <a:pPr marL="0" indent="449263" eaLnBrk="1" hangingPunct="1">
              <a:lnSpc>
                <a:spcPct val="150000"/>
              </a:lnSpc>
              <a:spcBef>
                <a:spcPts val="1200"/>
              </a:spcBef>
              <a:buFont typeface="Wingdings" pitchFamily="2" charset="2"/>
              <a:buNone/>
            </a:pPr>
            <a:r>
              <a:rPr lang="zh-CN" altLang="en-US" sz="2400" b="1" dirty="0" smtClean="0">
                <a:solidFill>
                  <a:srgbClr val="FF0000"/>
                </a:solidFill>
                <a:latin typeface="黑体" pitchFamily="49" charset="-122"/>
                <a:ea typeface="黑体" pitchFamily="49" charset="-122"/>
              </a:rPr>
              <a:t>⑤计算各测回方向平均值</a:t>
            </a:r>
            <a:endParaRPr lang="en-US" altLang="zh-CN" sz="2400" b="1" dirty="0" smtClean="0">
              <a:solidFill>
                <a:srgbClr val="FF0000"/>
              </a:solidFill>
              <a:latin typeface="黑体" pitchFamily="49" charset="-122"/>
              <a:ea typeface="黑体" pitchFamily="49" charset="-122"/>
            </a:endParaRPr>
          </a:p>
          <a:p>
            <a:pPr marL="0" indent="449263" eaLnBrk="1" hangingPunct="1">
              <a:lnSpc>
                <a:spcPct val="150000"/>
              </a:lnSpc>
              <a:spcBef>
                <a:spcPts val="1200"/>
              </a:spcBef>
              <a:buFont typeface="Wingdings" pitchFamily="2" charset="2"/>
              <a:buNone/>
            </a:pPr>
            <a:r>
              <a:rPr lang="en-US" altLang="zh-CN" sz="2400" b="1" dirty="0" smtClean="0">
                <a:latin typeface="黑体" pitchFamily="49" charset="-122"/>
                <a:ea typeface="黑体" pitchFamily="49" charset="-122"/>
              </a:rPr>
              <a:t> </a:t>
            </a:r>
            <a:r>
              <a:rPr lang="zh-CN" altLang="en-US" sz="2400" b="1" dirty="0" smtClean="0">
                <a:latin typeface="黑体" pitchFamily="49" charset="-122"/>
                <a:ea typeface="黑体" pitchFamily="49" charset="-122"/>
              </a:rPr>
              <a:t>取各测回同一方向归零后的平均值。</a:t>
            </a:r>
          </a:p>
        </p:txBody>
      </p:sp>
      <p:sp>
        <p:nvSpPr>
          <p:cNvPr id="9219" name="Rectangle 2"/>
          <p:cNvSpPr>
            <a:spLocks noGrp="1" noChangeArrowheads="1"/>
          </p:cNvSpPr>
          <p:nvPr>
            <p:ph type="title"/>
          </p:nvPr>
        </p:nvSpPr>
        <p:spPr>
          <a:xfrm>
            <a:off x="827088" y="333375"/>
            <a:ext cx="7632700" cy="715963"/>
          </a:xfrm>
        </p:spPr>
        <p:txBody>
          <a:bodyPr/>
          <a:lstStyle/>
          <a:p>
            <a:pPr eaLnBrk="1" hangingPunct="1"/>
            <a:r>
              <a:rPr lang="zh-CN" altLang="en-US" b="1" smtClean="0">
                <a:solidFill>
                  <a:srgbClr val="0000FF"/>
                </a:solidFill>
                <a:latin typeface="宋体" charset="-122"/>
              </a:rPr>
              <a:t>方向观测法水平角观测</a:t>
            </a:r>
          </a:p>
        </p:txBody>
      </p:sp>
      <p:cxnSp>
        <p:nvCxnSpPr>
          <p:cNvPr id="9220" name="AutoShape 4"/>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cxnSp>
        <p:nvCxnSpPr>
          <p:cNvPr id="9221" name="AutoShape 5"/>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spTree>
    <p:extLst>
      <p:ext uri="{BB962C8B-B14F-4D97-AF65-F5344CB8AC3E}">
        <p14:creationId xmlns:p14="http://schemas.microsoft.com/office/powerpoint/2010/main" val="23650403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blinds(horizontal)">
                                      <p:cBhvr>
                                        <p:cTn id="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827088" y="404813"/>
            <a:ext cx="7632700" cy="715962"/>
          </a:xfrm>
        </p:spPr>
        <p:txBody>
          <a:bodyPr/>
          <a:lstStyle/>
          <a:p>
            <a:pPr eaLnBrk="1" hangingPunct="1"/>
            <a:r>
              <a:rPr lang="zh-CN" altLang="en-US" b="1" smtClean="0">
                <a:solidFill>
                  <a:srgbClr val="0000FF"/>
                </a:solidFill>
                <a:latin typeface="宋体" charset="-122"/>
              </a:rPr>
              <a:t>方向观测法水平角观测记录手簿</a:t>
            </a:r>
          </a:p>
        </p:txBody>
      </p:sp>
      <p:cxnSp>
        <p:nvCxnSpPr>
          <p:cNvPr id="10243" name="AutoShape 4"/>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cxnSp>
        <p:nvCxnSpPr>
          <p:cNvPr id="10244" name="AutoShape 5"/>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graphicFrame>
        <p:nvGraphicFramePr>
          <p:cNvPr id="347275" name="Group 139"/>
          <p:cNvGraphicFramePr>
            <a:graphicFrameLocks noGrp="1"/>
          </p:cNvGraphicFramePr>
          <p:nvPr>
            <p:ph idx="1"/>
          </p:nvPr>
        </p:nvGraphicFramePr>
        <p:xfrm>
          <a:off x="615950" y="1263650"/>
          <a:ext cx="7772401" cy="4968903"/>
        </p:xfrm>
        <a:graphic>
          <a:graphicData uri="http://schemas.openxmlformats.org/drawingml/2006/table">
            <a:tbl>
              <a:tblPr/>
              <a:tblGrid>
                <a:gridCol w="564174"/>
                <a:gridCol w="561242"/>
                <a:gridCol w="1170843"/>
                <a:gridCol w="1167911"/>
                <a:gridCol w="801566"/>
                <a:gridCol w="1169377"/>
                <a:gridCol w="1169377"/>
                <a:gridCol w="1167911"/>
              </a:tblGrid>
              <a:tr h="274288">
                <a:tc rowSpan="3">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dirty="0" smtClean="0">
                          <a:ln>
                            <a:noFill/>
                          </a:ln>
                          <a:solidFill>
                            <a:schemeClr val="tx1"/>
                          </a:solidFill>
                          <a:effectLst/>
                          <a:latin typeface="宋体" pitchFamily="2" charset="-122"/>
                          <a:ea typeface="宋体" pitchFamily="2" charset="-122"/>
                        </a:rPr>
                        <a:t>测回</a:t>
                      </a:r>
                      <a:endParaRPr kumimoji="1" lang="zh-CN" altLang="en-US" sz="2400" b="0" i="0" u="none" strike="noStrike" cap="none" normalizeH="0" baseline="0" dirty="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rowSpan="3">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测点</a:t>
                      </a: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grid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读数</a:t>
                      </a: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hMerge="1">
                  <a:txBody>
                    <a:bodyPr/>
                    <a:lstStyle/>
                    <a:p>
                      <a:endParaRPr lang="zh-CN" altLang="en-US"/>
                    </a:p>
                  </a:txBody>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左－右（</a:t>
                      </a:r>
                      <a:r>
                        <a:rPr kumimoji="1" lang="en-US" altLang="zh-CN" sz="1200" b="0" i="0" u="none" strike="noStrike" cap="none" normalizeH="0" baseline="0" smtClean="0">
                          <a:ln>
                            <a:noFill/>
                          </a:ln>
                          <a:solidFill>
                            <a:schemeClr val="tx1"/>
                          </a:solidFill>
                          <a:effectLst/>
                          <a:latin typeface="宋体" pitchFamily="2" charset="-122"/>
                          <a:ea typeface="宋体" pitchFamily="2" charset="-122"/>
                        </a:rPr>
                        <a:t>2C</a:t>
                      </a:r>
                      <a:r>
                        <a:rPr kumimoji="1" lang="zh-CN" altLang="en-US" sz="1200" b="0" i="0" u="none" strike="noStrike" cap="none" normalizeH="0" baseline="0" smtClean="0">
                          <a:ln>
                            <a:noFill/>
                          </a:ln>
                          <a:solidFill>
                            <a:schemeClr val="tx1"/>
                          </a:solidFill>
                          <a:effectLst/>
                          <a:latin typeface="宋体" pitchFamily="2" charset="-122"/>
                          <a:ea typeface="宋体" pitchFamily="2" charset="-122"/>
                        </a:rPr>
                        <a:t>）</a:t>
                      </a: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（左＋右）</a:t>
                      </a:r>
                      <a:r>
                        <a:rPr kumimoji="1" lang="en-US" altLang="zh-CN" sz="1200" b="0" i="0" u="none" strike="noStrike" cap="none" normalizeH="0" baseline="0" smtClean="0">
                          <a:ln>
                            <a:noFill/>
                          </a:ln>
                          <a:solidFill>
                            <a:schemeClr val="tx1"/>
                          </a:solidFill>
                          <a:effectLst/>
                          <a:latin typeface="宋体" pitchFamily="2" charset="-122"/>
                          <a:ea typeface="宋体" pitchFamily="2" charset="-122"/>
                        </a:rPr>
                        <a:t>/2</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一测回平均方向值</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各测回平均方向值</a:t>
                      </a: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292002">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盘左</a:t>
                      </a: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盘右</a:t>
                      </a: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r>
              <a:tr h="274288">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    </a:t>
                      </a:r>
                      <a:r>
                        <a:rPr kumimoji="1" lang="en-US" altLang="zh-CN" sz="1200" b="0" i="0" u="none" strike="noStrike" cap="none" normalizeH="0" baseline="0" smtClean="0">
                          <a:ln>
                            <a:noFill/>
                          </a:ln>
                          <a:solidFill>
                            <a:schemeClr val="tx1"/>
                          </a:solidFill>
                          <a:effectLst/>
                          <a:latin typeface="宋体" pitchFamily="2" charset="-122"/>
                          <a:ea typeface="宋体" pitchFamily="2" charset="-122"/>
                        </a:rPr>
                        <a:t>° ′ ″</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   </a:t>
                      </a:r>
                      <a:r>
                        <a:rPr kumimoji="1" lang="en-US" altLang="zh-CN" sz="1200" b="0" i="0" u="none" strike="noStrike" cap="none" normalizeH="0" baseline="0" smtClean="0">
                          <a:ln>
                            <a:noFill/>
                          </a:ln>
                          <a:solidFill>
                            <a:schemeClr val="tx1"/>
                          </a:solidFill>
                          <a:effectLst/>
                          <a:latin typeface="宋体" pitchFamily="2" charset="-122"/>
                          <a:ea typeface="宋体" pitchFamily="2" charset="-122"/>
                        </a:rPr>
                        <a:t>° ′ ″</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200" b="0" i="0" u="none" strike="noStrike" cap="none" normalizeH="0" baseline="0" smtClean="0">
                          <a:ln>
                            <a:noFill/>
                          </a:ln>
                          <a:solidFill>
                            <a:schemeClr val="tx1"/>
                          </a:solidFill>
                          <a:effectLst/>
                          <a:latin typeface="宋体" pitchFamily="2" charset="-122"/>
                          <a:ea typeface="宋体" pitchFamily="2" charset="-122"/>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    </a:t>
                      </a:r>
                      <a:r>
                        <a:rPr kumimoji="1" lang="en-US" altLang="zh-CN" sz="1200" b="0" i="0" u="none" strike="noStrike" cap="none" normalizeH="0" baseline="0" smtClean="0">
                          <a:ln>
                            <a:noFill/>
                          </a:ln>
                          <a:solidFill>
                            <a:schemeClr val="tx1"/>
                          </a:solidFill>
                          <a:effectLst/>
                          <a:latin typeface="宋体" pitchFamily="2" charset="-122"/>
                          <a:ea typeface="宋体" pitchFamily="2" charset="-122"/>
                        </a:rPr>
                        <a:t>° ′ ″</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    </a:t>
                      </a:r>
                      <a:r>
                        <a:rPr kumimoji="1" lang="en-US" altLang="zh-CN" sz="1200" b="0" i="0" u="none" strike="noStrike" cap="none" normalizeH="0" baseline="0" smtClean="0">
                          <a:ln>
                            <a:noFill/>
                          </a:ln>
                          <a:solidFill>
                            <a:schemeClr val="tx1"/>
                          </a:solidFill>
                          <a:effectLst/>
                          <a:latin typeface="宋体" pitchFamily="2" charset="-122"/>
                          <a:ea typeface="宋体" pitchFamily="2" charset="-122"/>
                        </a:rPr>
                        <a:t>° ′ ″</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   </a:t>
                      </a:r>
                      <a:r>
                        <a:rPr kumimoji="1" lang="en-US" altLang="zh-CN" sz="1200" b="0" i="0" u="none" strike="noStrike" cap="none" normalizeH="0" baseline="0" smtClean="0">
                          <a:ln>
                            <a:noFill/>
                          </a:ln>
                          <a:solidFill>
                            <a:schemeClr val="tx1"/>
                          </a:solidFill>
                          <a:effectLst/>
                          <a:latin typeface="宋体" pitchFamily="2" charset="-122"/>
                          <a:ea typeface="宋体" pitchFamily="2" charset="-122"/>
                        </a:rPr>
                        <a:t>° ′ ″</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518127">
                <a:tc rowSpan="6">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dirty="0" smtClean="0">
                          <a:ln>
                            <a:noFill/>
                          </a:ln>
                          <a:solidFill>
                            <a:schemeClr val="tx1"/>
                          </a:solidFill>
                          <a:effectLst/>
                          <a:latin typeface="宋体" pitchFamily="2" charset="-122"/>
                          <a:ea typeface="宋体" pitchFamily="2" charset="-122"/>
                        </a:rPr>
                        <a:t>1</a:t>
                      </a:r>
                      <a:endParaRPr kumimoji="1" lang="en-US" altLang="zh-CN" sz="1400" b="0" i="0" u="none" strike="noStrike" cap="none" normalizeH="0" baseline="0" dirty="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A</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0 01 12</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180 01 18</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-6</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rgbClr val="FF0000"/>
                          </a:solidFill>
                          <a:effectLst/>
                          <a:latin typeface="宋体" pitchFamily="2" charset="-122"/>
                          <a:ea typeface="宋体" pitchFamily="2" charset="-122"/>
                        </a:rPr>
                        <a:t>0 01 18 </a:t>
                      </a:r>
                      <a:r>
                        <a:rPr kumimoji="1" lang="en-US" altLang="zh-CN" sz="1400" b="0" i="0" u="none" strike="noStrike" cap="none" normalizeH="0" baseline="0" smtClean="0">
                          <a:ln>
                            <a:noFill/>
                          </a:ln>
                          <a:solidFill>
                            <a:schemeClr val="tx1"/>
                          </a:solidFill>
                          <a:effectLst/>
                          <a:latin typeface="宋体" pitchFamily="2" charset="-122"/>
                          <a:ea typeface="宋体" pitchFamily="2" charset="-122"/>
                        </a:rPr>
                        <a:t>     0 01 15</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0 00 00</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rgbClr val="FF0000"/>
                          </a:solidFill>
                          <a:effectLst/>
                          <a:latin typeface="宋体" pitchFamily="2" charset="-122"/>
                          <a:ea typeface="宋体" pitchFamily="2" charset="-122"/>
                        </a:rPr>
                        <a:t>0 00 00</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304768">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B</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91 54 06</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271 54 00</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6</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91 54 03</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91 52 45</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rgbClr val="FF0000"/>
                          </a:solidFill>
                          <a:effectLst/>
                          <a:latin typeface="宋体" pitchFamily="2" charset="-122"/>
                          <a:ea typeface="宋体" pitchFamily="2" charset="-122"/>
                        </a:rPr>
                        <a:t>91 52 44</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304768">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C</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153 32 48</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333 32 48</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0</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153 32 48</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153 31 30</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rgbClr val="FF0000"/>
                          </a:solidFill>
                          <a:effectLst/>
                          <a:latin typeface="宋体" pitchFamily="2" charset="-122"/>
                          <a:ea typeface="宋体" pitchFamily="2" charset="-122"/>
                        </a:rPr>
                        <a:t>153 31 32</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349131">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D</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214 06 12</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34 06 06</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6</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214 06 09</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214 04 51</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rgbClr val="FF0000"/>
                          </a:solidFill>
                          <a:effectLst/>
                          <a:latin typeface="宋体" pitchFamily="2" charset="-122"/>
                          <a:ea typeface="宋体" pitchFamily="2" charset="-122"/>
                        </a:rPr>
                        <a:t>214 04 56</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304768">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A</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0 01 24</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180 01 18</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6</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0 01 21</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zh-CN" altLang="en-US" sz="1400" b="0" i="0" u="none" strike="noStrike" cap="none" normalizeH="0" baseline="0" smtClean="0">
                          <a:ln>
                            <a:noFill/>
                          </a:ln>
                          <a:solidFill>
                            <a:schemeClr val="tx1"/>
                          </a:solidFill>
                          <a:effectLst/>
                          <a:latin typeface="宋体" pitchFamily="2" charset="-122"/>
                          <a:ea typeface="宋体" pitchFamily="2" charset="-122"/>
                        </a:rPr>
                        <a:t>　</a:t>
                      </a:r>
                      <a:endParaRPr kumimoji="1" lang="zh-CN" altLang="en-US"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zh-CN" altLang="en-US" sz="1400" b="0" i="0" u="none" strike="noStrike" cap="none" normalizeH="0" baseline="0" smtClean="0">
                          <a:ln>
                            <a:noFill/>
                          </a:ln>
                          <a:solidFill>
                            <a:schemeClr val="tx1"/>
                          </a:solidFill>
                          <a:effectLst/>
                          <a:latin typeface="宋体" pitchFamily="2" charset="-122"/>
                          <a:ea typeface="宋体" pitchFamily="2" charset="-122"/>
                        </a:rPr>
                        <a:t>　</a:t>
                      </a:r>
                      <a:endParaRPr kumimoji="1" lang="zh-CN" altLang="en-US"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304768">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400" b="0" i="0" u="none" strike="noStrike" cap="none" normalizeH="0" baseline="0" smtClean="0">
                          <a:ln>
                            <a:noFill/>
                          </a:ln>
                          <a:solidFill>
                            <a:schemeClr val="tx1"/>
                          </a:solidFill>
                          <a:effectLst/>
                          <a:latin typeface="宋体" pitchFamily="2" charset="-122"/>
                          <a:ea typeface="宋体" pitchFamily="2" charset="-122"/>
                        </a:rPr>
                        <a:t>　</a:t>
                      </a:r>
                      <a:endParaRPr kumimoji="1" lang="zh-CN" altLang="en-US"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hlink"/>
                          </a:solidFill>
                          <a:effectLst/>
                          <a:latin typeface="宋体" pitchFamily="2" charset="-122"/>
                          <a:ea typeface="宋体" pitchFamily="2" charset="-122"/>
                        </a:rPr>
                        <a:t>Δ</a:t>
                      </a:r>
                      <a:r>
                        <a:rPr kumimoji="1" lang="zh-CN" altLang="en-US" sz="1400" b="0" i="0" u="none" strike="noStrike" cap="none" normalizeH="0" baseline="0" smtClean="0">
                          <a:ln>
                            <a:noFill/>
                          </a:ln>
                          <a:solidFill>
                            <a:schemeClr val="hlink"/>
                          </a:solidFill>
                          <a:effectLst/>
                          <a:latin typeface="宋体" pitchFamily="2" charset="-122"/>
                          <a:ea typeface="宋体" pitchFamily="2" charset="-122"/>
                        </a:rPr>
                        <a:t>左</a:t>
                      </a:r>
                      <a:r>
                        <a:rPr kumimoji="1" lang="en-US" altLang="zh-CN" sz="1400" b="0" i="0" u="none" strike="noStrike" cap="none" normalizeH="0" baseline="0" smtClean="0">
                          <a:ln>
                            <a:noFill/>
                          </a:ln>
                          <a:solidFill>
                            <a:schemeClr val="hlink"/>
                          </a:solidFill>
                          <a:effectLst/>
                          <a:latin typeface="宋体" pitchFamily="2" charset="-122"/>
                          <a:ea typeface="宋体" pitchFamily="2" charset="-122"/>
                        </a:rPr>
                        <a:t>=12</a:t>
                      </a:r>
                      <a:endParaRPr kumimoji="1" lang="en-US" altLang="zh-CN" sz="1400" b="0" i="0" u="none" strike="noStrike" cap="none" normalizeH="0" baseline="0" smtClean="0">
                        <a:ln>
                          <a:noFill/>
                        </a:ln>
                        <a:solidFill>
                          <a:schemeClr val="hlink"/>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hlink"/>
                          </a:solidFill>
                          <a:effectLst/>
                          <a:latin typeface="宋体" pitchFamily="2" charset="-122"/>
                          <a:ea typeface="宋体" pitchFamily="2" charset="-122"/>
                        </a:rPr>
                        <a:t>Δ</a:t>
                      </a:r>
                      <a:r>
                        <a:rPr kumimoji="1" lang="zh-CN" altLang="en-US" sz="1400" b="0" i="0" u="none" strike="noStrike" cap="none" normalizeH="0" baseline="0" smtClean="0">
                          <a:ln>
                            <a:noFill/>
                          </a:ln>
                          <a:solidFill>
                            <a:schemeClr val="hlink"/>
                          </a:solidFill>
                          <a:effectLst/>
                          <a:latin typeface="宋体" pitchFamily="2" charset="-122"/>
                          <a:ea typeface="宋体" pitchFamily="2" charset="-122"/>
                        </a:rPr>
                        <a:t>右</a:t>
                      </a:r>
                      <a:r>
                        <a:rPr kumimoji="1" lang="en-US" altLang="zh-CN" sz="1400" b="0" i="0" u="none" strike="noStrike" cap="none" normalizeH="0" baseline="0" smtClean="0">
                          <a:ln>
                            <a:noFill/>
                          </a:ln>
                          <a:solidFill>
                            <a:schemeClr val="hlink"/>
                          </a:solidFill>
                          <a:effectLst/>
                          <a:latin typeface="宋体" pitchFamily="2" charset="-122"/>
                          <a:ea typeface="宋体" pitchFamily="2" charset="-122"/>
                        </a:rPr>
                        <a:t>=0</a:t>
                      </a:r>
                      <a:endParaRPr kumimoji="1" lang="en-US" altLang="zh-CN" sz="1400" b="0" i="0" u="none" strike="noStrike" cap="none" normalizeH="0" baseline="0" smtClean="0">
                        <a:ln>
                          <a:noFill/>
                        </a:ln>
                        <a:solidFill>
                          <a:schemeClr val="hlink"/>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400" b="0" i="0" u="none" strike="noStrike" cap="none" normalizeH="0" baseline="0" smtClean="0">
                          <a:ln>
                            <a:noFill/>
                          </a:ln>
                          <a:solidFill>
                            <a:schemeClr val="tx1"/>
                          </a:solidFill>
                          <a:effectLst/>
                          <a:latin typeface="宋体" pitchFamily="2" charset="-122"/>
                          <a:ea typeface="宋体" pitchFamily="2" charset="-122"/>
                        </a:rPr>
                        <a:t>　</a:t>
                      </a:r>
                      <a:endParaRPr kumimoji="1" lang="zh-CN" altLang="en-US"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zh-CN" altLang="en-US" sz="1400" b="0" i="0" u="none" strike="noStrike" cap="none" normalizeH="0" baseline="0" smtClean="0">
                          <a:ln>
                            <a:noFill/>
                          </a:ln>
                          <a:solidFill>
                            <a:schemeClr val="tx1"/>
                          </a:solidFill>
                          <a:effectLst/>
                          <a:latin typeface="宋体" pitchFamily="2" charset="-122"/>
                          <a:ea typeface="宋体" pitchFamily="2" charset="-122"/>
                        </a:rPr>
                        <a:t>　</a:t>
                      </a:r>
                      <a:endParaRPr kumimoji="1" lang="zh-CN" altLang="en-US"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zh-CN" altLang="en-US" sz="1400" b="0" i="0" u="none" strike="noStrike" cap="none" normalizeH="0" baseline="0" smtClean="0">
                          <a:ln>
                            <a:noFill/>
                          </a:ln>
                          <a:solidFill>
                            <a:schemeClr val="tx1"/>
                          </a:solidFill>
                          <a:effectLst/>
                          <a:latin typeface="宋体" pitchFamily="2" charset="-122"/>
                          <a:ea typeface="宋体" pitchFamily="2" charset="-122"/>
                        </a:rPr>
                        <a:t>　</a:t>
                      </a:r>
                      <a:endParaRPr kumimoji="1" lang="zh-CN" altLang="en-US"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zh-CN" altLang="en-US" sz="1400" b="0" i="0" u="none" strike="noStrike" cap="none" normalizeH="0" baseline="0" smtClean="0">
                          <a:ln>
                            <a:noFill/>
                          </a:ln>
                          <a:solidFill>
                            <a:schemeClr val="tx1"/>
                          </a:solidFill>
                          <a:effectLst/>
                          <a:latin typeface="宋体" pitchFamily="2" charset="-122"/>
                          <a:ea typeface="宋体" pitchFamily="2" charset="-122"/>
                        </a:rPr>
                        <a:t>　</a:t>
                      </a:r>
                      <a:endParaRPr kumimoji="1" lang="zh-CN" altLang="en-US"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518127">
                <a:tc rowSpan="6">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2</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A</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90 01 18</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270 01 24</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-6</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rgbClr val="FF0000"/>
                          </a:solidFill>
                          <a:effectLst/>
                          <a:latin typeface="宋体" pitchFamily="2" charset="-122"/>
                          <a:ea typeface="宋体" pitchFamily="2" charset="-122"/>
                        </a:rPr>
                        <a:t>90 01 27 </a:t>
                      </a:r>
                      <a:r>
                        <a:rPr kumimoji="1" lang="en-US" altLang="zh-CN" sz="1400" b="0" i="0" u="none" strike="noStrike" cap="none" normalizeH="0" baseline="0" smtClean="0">
                          <a:ln>
                            <a:noFill/>
                          </a:ln>
                          <a:solidFill>
                            <a:schemeClr val="tx1"/>
                          </a:solidFill>
                          <a:effectLst/>
                          <a:latin typeface="宋体" pitchFamily="2" charset="-122"/>
                          <a:ea typeface="宋体" pitchFamily="2" charset="-122"/>
                        </a:rPr>
                        <a:t>    90 01 21</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0 00 00</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zh-CN" altLang="en-US" sz="1400" b="0" i="0" u="none" strike="noStrike" cap="none" normalizeH="0" baseline="0" smtClean="0">
                          <a:ln>
                            <a:noFill/>
                          </a:ln>
                          <a:solidFill>
                            <a:schemeClr val="tx1"/>
                          </a:solidFill>
                          <a:effectLst/>
                          <a:latin typeface="宋体" pitchFamily="2" charset="-122"/>
                          <a:ea typeface="宋体" pitchFamily="2" charset="-122"/>
                        </a:rPr>
                        <a:t>　</a:t>
                      </a:r>
                      <a:endParaRPr kumimoji="1" lang="zh-CN" altLang="en-US"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304768">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B</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181 54 00</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01 54 18</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-18</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181 54 09</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91 52 42</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zh-CN" altLang="en-US" sz="1400" b="0" i="0" u="none" strike="noStrike" cap="none" normalizeH="0" baseline="0" smtClean="0">
                          <a:ln>
                            <a:noFill/>
                          </a:ln>
                          <a:solidFill>
                            <a:schemeClr val="tx1"/>
                          </a:solidFill>
                          <a:effectLst/>
                          <a:latin typeface="宋体" pitchFamily="2" charset="-122"/>
                          <a:ea typeface="宋体" pitchFamily="2" charset="-122"/>
                        </a:rPr>
                        <a:t>　</a:t>
                      </a:r>
                      <a:endParaRPr kumimoji="1" lang="zh-CN" altLang="en-US"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304768">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C</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243 32 54</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63 33 06</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-12</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243 33 00</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153 31 33</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zh-CN" altLang="en-US" sz="1400" b="0" i="0" u="none" strike="noStrike" cap="none" normalizeH="0" baseline="0" smtClean="0">
                          <a:ln>
                            <a:noFill/>
                          </a:ln>
                          <a:solidFill>
                            <a:schemeClr val="tx1"/>
                          </a:solidFill>
                          <a:effectLst/>
                          <a:latin typeface="宋体" pitchFamily="2" charset="-122"/>
                          <a:ea typeface="宋体" pitchFamily="2" charset="-122"/>
                        </a:rPr>
                        <a:t>　</a:t>
                      </a:r>
                      <a:endParaRPr kumimoji="1" lang="zh-CN" altLang="en-US"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304768">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D</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304 06 36</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124 06 18</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18</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304 06 27</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214 05 00</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zh-CN" altLang="en-US" sz="1400" b="0" i="0" u="none" strike="noStrike" cap="none" normalizeH="0" baseline="0" smtClean="0">
                          <a:ln>
                            <a:noFill/>
                          </a:ln>
                          <a:solidFill>
                            <a:schemeClr val="tx1"/>
                          </a:solidFill>
                          <a:effectLst/>
                          <a:latin typeface="宋体" pitchFamily="2" charset="-122"/>
                          <a:ea typeface="宋体" pitchFamily="2" charset="-122"/>
                        </a:rPr>
                        <a:t>　</a:t>
                      </a:r>
                      <a:endParaRPr kumimoji="1" lang="zh-CN" altLang="en-US"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304768">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A</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90 01 30</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270 01 36</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-6</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90 01 33</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zh-CN" altLang="en-US" sz="1400" b="0" i="0" u="none" strike="noStrike" cap="none" normalizeH="0" baseline="0" smtClean="0">
                          <a:ln>
                            <a:noFill/>
                          </a:ln>
                          <a:solidFill>
                            <a:schemeClr val="tx1"/>
                          </a:solidFill>
                          <a:effectLst/>
                          <a:latin typeface="宋体" pitchFamily="2" charset="-122"/>
                          <a:ea typeface="宋体" pitchFamily="2" charset="-122"/>
                        </a:rPr>
                        <a:t>　</a:t>
                      </a:r>
                      <a:endParaRPr kumimoji="1" lang="zh-CN" altLang="en-US"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zh-CN" altLang="en-US" sz="1400" b="0" i="0" u="none" strike="noStrike" cap="none" normalizeH="0" baseline="0" smtClean="0">
                          <a:ln>
                            <a:noFill/>
                          </a:ln>
                          <a:solidFill>
                            <a:schemeClr val="tx1"/>
                          </a:solidFill>
                          <a:effectLst/>
                          <a:latin typeface="宋体" pitchFamily="2" charset="-122"/>
                          <a:ea typeface="宋体" pitchFamily="2" charset="-122"/>
                        </a:rPr>
                        <a:t>　</a:t>
                      </a:r>
                      <a:endParaRPr kumimoji="1" lang="zh-CN" altLang="en-US"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304768">
                <a:tc vMerge="1">
                  <a:txBody>
                    <a:bodyPr/>
                    <a:lstStyle/>
                    <a:p>
                      <a:endParaRPr lang="zh-CN" altLang="en-US"/>
                    </a:p>
                  </a:txBody>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1" lang="zh-CN" altLang="en-US" sz="1400" b="0" i="0" u="none" strike="noStrike" cap="none" normalizeH="0" baseline="0" smtClean="0">
                          <a:ln>
                            <a:noFill/>
                          </a:ln>
                          <a:solidFill>
                            <a:schemeClr val="tx1"/>
                          </a:solidFill>
                          <a:effectLst/>
                          <a:latin typeface="宋体" pitchFamily="2" charset="-122"/>
                          <a:ea typeface="宋体" pitchFamily="2" charset="-122"/>
                        </a:rPr>
                        <a:t>　</a:t>
                      </a:r>
                      <a:endParaRPr kumimoji="1" lang="zh-CN" altLang="en-US"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hlink"/>
                          </a:solidFill>
                          <a:effectLst/>
                          <a:latin typeface="宋体" pitchFamily="2" charset="-122"/>
                          <a:ea typeface="宋体" pitchFamily="2" charset="-122"/>
                        </a:rPr>
                        <a:t>Δ</a:t>
                      </a:r>
                      <a:r>
                        <a:rPr kumimoji="1" lang="zh-CN" altLang="en-US" sz="1400" b="0" i="0" u="none" strike="noStrike" cap="none" normalizeH="0" baseline="0" smtClean="0">
                          <a:ln>
                            <a:noFill/>
                          </a:ln>
                          <a:solidFill>
                            <a:schemeClr val="hlink"/>
                          </a:solidFill>
                          <a:effectLst/>
                          <a:latin typeface="宋体" pitchFamily="2" charset="-122"/>
                          <a:ea typeface="宋体" pitchFamily="2" charset="-122"/>
                        </a:rPr>
                        <a:t>左</a:t>
                      </a:r>
                      <a:r>
                        <a:rPr kumimoji="1" lang="en-US" altLang="zh-CN" sz="1400" b="0" i="0" u="none" strike="noStrike" cap="none" normalizeH="0" baseline="0" smtClean="0">
                          <a:ln>
                            <a:noFill/>
                          </a:ln>
                          <a:solidFill>
                            <a:schemeClr val="hlink"/>
                          </a:solidFill>
                          <a:effectLst/>
                          <a:latin typeface="宋体" pitchFamily="2" charset="-122"/>
                          <a:ea typeface="宋体" pitchFamily="2" charset="-122"/>
                        </a:rPr>
                        <a:t>=12</a:t>
                      </a:r>
                      <a:endParaRPr kumimoji="1" lang="en-US" altLang="zh-CN" sz="1400" b="0" i="0" u="none" strike="noStrike" cap="none" normalizeH="0" baseline="0" smtClean="0">
                        <a:ln>
                          <a:noFill/>
                        </a:ln>
                        <a:solidFill>
                          <a:schemeClr val="hlink"/>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hlink"/>
                          </a:solidFill>
                          <a:effectLst/>
                          <a:latin typeface="宋体" pitchFamily="2" charset="-122"/>
                          <a:ea typeface="宋体" pitchFamily="2" charset="-122"/>
                        </a:rPr>
                        <a:t>Δ</a:t>
                      </a:r>
                      <a:r>
                        <a:rPr kumimoji="1" lang="zh-CN" altLang="en-US" sz="1400" b="0" i="0" u="none" strike="noStrike" cap="none" normalizeH="0" baseline="0" smtClean="0">
                          <a:ln>
                            <a:noFill/>
                          </a:ln>
                          <a:solidFill>
                            <a:schemeClr val="hlink"/>
                          </a:solidFill>
                          <a:effectLst/>
                          <a:latin typeface="宋体" pitchFamily="2" charset="-122"/>
                          <a:ea typeface="宋体" pitchFamily="2" charset="-122"/>
                        </a:rPr>
                        <a:t>右</a:t>
                      </a:r>
                      <a:r>
                        <a:rPr kumimoji="1" lang="en-US" altLang="zh-CN" sz="1400" b="0" i="0" u="none" strike="noStrike" cap="none" normalizeH="0" baseline="0" smtClean="0">
                          <a:ln>
                            <a:noFill/>
                          </a:ln>
                          <a:solidFill>
                            <a:schemeClr val="hlink"/>
                          </a:solidFill>
                          <a:effectLst/>
                          <a:latin typeface="宋体" pitchFamily="2" charset="-122"/>
                          <a:ea typeface="宋体" pitchFamily="2" charset="-122"/>
                        </a:rPr>
                        <a:t>=-12</a:t>
                      </a:r>
                      <a:endParaRPr kumimoji="1" lang="en-US" altLang="zh-CN" sz="1400" b="0" i="0" u="none" strike="noStrike" cap="none" normalizeH="0" baseline="0" smtClean="0">
                        <a:ln>
                          <a:noFill/>
                        </a:ln>
                        <a:solidFill>
                          <a:schemeClr val="hlink"/>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1" lang="zh-CN" altLang="en-US" sz="1400" b="0" i="0" u="none" strike="noStrike" cap="none" normalizeH="0" baseline="0" smtClean="0">
                          <a:ln>
                            <a:noFill/>
                          </a:ln>
                          <a:solidFill>
                            <a:schemeClr val="tx1"/>
                          </a:solidFill>
                          <a:effectLst/>
                          <a:latin typeface="宋体" pitchFamily="2" charset="-122"/>
                          <a:ea typeface="宋体" pitchFamily="2" charset="-122"/>
                        </a:rPr>
                        <a:t>　</a:t>
                      </a:r>
                      <a:endParaRPr kumimoji="1" lang="zh-CN" altLang="en-US"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1" lang="zh-CN" altLang="en-US" sz="1400" b="0" i="0" u="none" strike="noStrike" cap="none" normalizeH="0" baseline="0" smtClean="0">
                          <a:ln>
                            <a:noFill/>
                          </a:ln>
                          <a:solidFill>
                            <a:schemeClr val="tx1"/>
                          </a:solidFill>
                          <a:effectLst/>
                          <a:latin typeface="宋体" pitchFamily="2" charset="-122"/>
                          <a:ea typeface="宋体" pitchFamily="2" charset="-122"/>
                        </a:rPr>
                        <a:t>　</a:t>
                      </a:r>
                      <a:endParaRPr kumimoji="1" lang="zh-CN" altLang="en-US"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1" lang="zh-CN" altLang="en-US" sz="1400" b="0" i="0" u="none" strike="noStrike" cap="none" normalizeH="0" baseline="0" smtClean="0">
                          <a:ln>
                            <a:noFill/>
                          </a:ln>
                          <a:solidFill>
                            <a:schemeClr val="tx1"/>
                          </a:solidFill>
                          <a:effectLst/>
                          <a:latin typeface="宋体" pitchFamily="2" charset="-122"/>
                          <a:ea typeface="宋体" pitchFamily="2" charset="-122"/>
                        </a:rPr>
                        <a:t>　</a:t>
                      </a:r>
                      <a:endParaRPr kumimoji="1" lang="zh-CN" altLang="en-US"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1" lang="zh-CN" altLang="en-US" sz="1400" b="0" i="0" u="none" strike="noStrike" cap="none" normalizeH="0" baseline="0" dirty="0" smtClean="0">
                          <a:ln>
                            <a:noFill/>
                          </a:ln>
                          <a:solidFill>
                            <a:schemeClr val="tx1"/>
                          </a:solidFill>
                          <a:effectLst/>
                          <a:latin typeface="宋体" pitchFamily="2" charset="-122"/>
                          <a:ea typeface="宋体" pitchFamily="2" charset="-122"/>
                        </a:rPr>
                        <a:t>　</a:t>
                      </a:r>
                      <a:endParaRPr kumimoji="1" lang="zh-CN" altLang="en-US" sz="1400" b="0" i="0" u="none" strike="noStrike" cap="none" normalizeH="0" baseline="0" dirty="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0773915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47275"/>
                                        </p:tgtEl>
                                        <p:attrNameLst>
                                          <p:attrName>style.visibility</p:attrName>
                                        </p:attrNameLst>
                                      </p:cBhvr>
                                      <p:to>
                                        <p:strVal val="visible"/>
                                      </p:to>
                                    </p:set>
                                    <p:animEffect transition="in" filter="checkerboard(across)">
                                      <p:cBhvr>
                                        <p:cTn id="7" dur="500"/>
                                        <p:tgtEl>
                                          <p:spTgt spid="347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827088" y="404813"/>
            <a:ext cx="7632700" cy="715962"/>
          </a:xfrm>
        </p:spPr>
        <p:txBody>
          <a:bodyPr/>
          <a:lstStyle/>
          <a:p>
            <a:pPr eaLnBrk="1" hangingPunct="1"/>
            <a:r>
              <a:rPr lang="zh-CN" altLang="en-US" b="1" smtClean="0">
                <a:solidFill>
                  <a:srgbClr val="0000FF"/>
                </a:solidFill>
                <a:latin typeface="宋体" charset="-122"/>
              </a:rPr>
              <a:t>方向观测法水平角观测记录手簿</a:t>
            </a:r>
          </a:p>
        </p:txBody>
      </p:sp>
      <p:cxnSp>
        <p:nvCxnSpPr>
          <p:cNvPr id="10243" name="AutoShape 4"/>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cxnSp>
        <p:nvCxnSpPr>
          <p:cNvPr id="10244" name="AutoShape 5"/>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graphicFrame>
        <p:nvGraphicFramePr>
          <p:cNvPr id="347275" name="Group 139"/>
          <p:cNvGraphicFramePr>
            <a:graphicFrameLocks noGrp="1"/>
          </p:cNvGraphicFramePr>
          <p:nvPr>
            <p:ph idx="1"/>
          </p:nvPr>
        </p:nvGraphicFramePr>
        <p:xfrm>
          <a:off x="615950" y="1263650"/>
          <a:ext cx="7772401" cy="4968903"/>
        </p:xfrm>
        <a:graphic>
          <a:graphicData uri="http://schemas.openxmlformats.org/drawingml/2006/table">
            <a:tbl>
              <a:tblPr/>
              <a:tblGrid>
                <a:gridCol w="564174"/>
                <a:gridCol w="561242"/>
                <a:gridCol w="1170843"/>
                <a:gridCol w="1167911"/>
                <a:gridCol w="801566"/>
                <a:gridCol w="1169377"/>
                <a:gridCol w="1169377"/>
                <a:gridCol w="1167911"/>
              </a:tblGrid>
              <a:tr h="274288">
                <a:tc rowSpan="3">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dirty="0" smtClean="0">
                          <a:ln>
                            <a:noFill/>
                          </a:ln>
                          <a:solidFill>
                            <a:schemeClr val="tx1"/>
                          </a:solidFill>
                          <a:effectLst/>
                          <a:latin typeface="宋体" pitchFamily="2" charset="-122"/>
                          <a:ea typeface="宋体" pitchFamily="2" charset="-122"/>
                        </a:rPr>
                        <a:t>测回</a:t>
                      </a:r>
                      <a:endParaRPr kumimoji="1" lang="zh-CN" altLang="en-US" sz="2400" b="0" i="0" u="none" strike="noStrike" cap="none" normalizeH="0" baseline="0" dirty="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rowSpan="3">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测点</a:t>
                      </a: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grid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读数</a:t>
                      </a: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hMerge="1">
                  <a:txBody>
                    <a:bodyPr/>
                    <a:lstStyle/>
                    <a:p>
                      <a:endParaRPr lang="zh-CN" altLang="en-US"/>
                    </a:p>
                  </a:txBody>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左－右（</a:t>
                      </a:r>
                      <a:r>
                        <a:rPr kumimoji="1" lang="en-US" altLang="zh-CN" sz="1200" b="0" i="0" u="none" strike="noStrike" cap="none" normalizeH="0" baseline="0" smtClean="0">
                          <a:ln>
                            <a:noFill/>
                          </a:ln>
                          <a:solidFill>
                            <a:schemeClr val="tx1"/>
                          </a:solidFill>
                          <a:effectLst/>
                          <a:latin typeface="宋体" pitchFamily="2" charset="-122"/>
                          <a:ea typeface="宋体" pitchFamily="2" charset="-122"/>
                        </a:rPr>
                        <a:t>2C</a:t>
                      </a:r>
                      <a:r>
                        <a:rPr kumimoji="1" lang="zh-CN" altLang="en-US" sz="1200" b="0" i="0" u="none" strike="noStrike" cap="none" normalizeH="0" baseline="0" smtClean="0">
                          <a:ln>
                            <a:noFill/>
                          </a:ln>
                          <a:solidFill>
                            <a:schemeClr val="tx1"/>
                          </a:solidFill>
                          <a:effectLst/>
                          <a:latin typeface="宋体" pitchFamily="2" charset="-122"/>
                          <a:ea typeface="宋体" pitchFamily="2" charset="-122"/>
                        </a:rPr>
                        <a:t>）</a:t>
                      </a: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（左＋右）</a:t>
                      </a:r>
                      <a:r>
                        <a:rPr kumimoji="1" lang="en-US" altLang="zh-CN" sz="1200" b="0" i="0" u="none" strike="noStrike" cap="none" normalizeH="0" baseline="0" smtClean="0">
                          <a:ln>
                            <a:noFill/>
                          </a:ln>
                          <a:solidFill>
                            <a:schemeClr val="tx1"/>
                          </a:solidFill>
                          <a:effectLst/>
                          <a:latin typeface="宋体" pitchFamily="2" charset="-122"/>
                          <a:ea typeface="宋体" pitchFamily="2" charset="-122"/>
                        </a:rPr>
                        <a:t>/2</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一测回平均方向值</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各测回平均方向值</a:t>
                      </a: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292002">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盘左</a:t>
                      </a: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盘右</a:t>
                      </a: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r>
              <a:tr h="274288">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    </a:t>
                      </a:r>
                      <a:r>
                        <a:rPr kumimoji="1" lang="en-US" altLang="zh-CN" sz="1200" b="0" i="0" u="none" strike="noStrike" cap="none" normalizeH="0" baseline="0" smtClean="0">
                          <a:ln>
                            <a:noFill/>
                          </a:ln>
                          <a:solidFill>
                            <a:schemeClr val="tx1"/>
                          </a:solidFill>
                          <a:effectLst/>
                          <a:latin typeface="宋体" pitchFamily="2" charset="-122"/>
                          <a:ea typeface="宋体" pitchFamily="2" charset="-122"/>
                        </a:rPr>
                        <a:t>° ′ ″</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   </a:t>
                      </a:r>
                      <a:r>
                        <a:rPr kumimoji="1" lang="en-US" altLang="zh-CN" sz="1200" b="0" i="0" u="none" strike="noStrike" cap="none" normalizeH="0" baseline="0" smtClean="0">
                          <a:ln>
                            <a:noFill/>
                          </a:ln>
                          <a:solidFill>
                            <a:schemeClr val="tx1"/>
                          </a:solidFill>
                          <a:effectLst/>
                          <a:latin typeface="宋体" pitchFamily="2" charset="-122"/>
                          <a:ea typeface="宋体" pitchFamily="2" charset="-122"/>
                        </a:rPr>
                        <a:t>° ′ ″</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200" b="0" i="0" u="none" strike="noStrike" cap="none" normalizeH="0" baseline="0" smtClean="0">
                          <a:ln>
                            <a:noFill/>
                          </a:ln>
                          <a:solidFill>
                            <a:schemeClr val="tx1"/>
                          </a:solidFill>
                          <a:effectLst/>
                          <a:latin typeface="宋体" pitchFamily="2" charset="-122"/>
                          <a:ea typeface="宋体" pitchFamily="2" charset="-122"/>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    </a:t>
                      </a:r>
                      <a:r>
                        <a:rPr kumimoji="1" lang="en-US" altLang="zh-CN" sz="1200" b="0" i="0" u="none" strike="noStrike" cap="none" normalizeH="0" baseline="0" smtClean="0">
                          <a:ln>
                            <a:noFill/>
                          </a:ln>
                          <a:solidFill>
                            <a:schemeClr val="tx1"/>
                          </a:solidFill>
                          <a:effectLst/>
                          <a:latin typeface="宋体" pitchFamily="2" charset="-122"/>
                          <a:ea typeface="宋体" pitchFamily="2" charset="-122"/>
                        </a:rPr>
                        <a:t>° ′ ″</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    </a:t>
                      </a:r>
                      <a:r>
                        <a:rPr kumimoji="1" lang="en-US" altLang="zh-CN" sz="1200" b="0" i="0" u="none" strike="noStrike" cap="none" normalizeH="0" baseline="0" smtClean="0">
                          <a:ln>
                            <a:noFill/>
                          </a:ln>
                          <a:solidFill>
                            <a:schemeClr val="tx1"/>
                          </a:solidFill>
                          <a:effectLst/>
                          <a:latin typeface="宋体" pitchFamily="2" charset="-122"/>
                          <a:ea typeface="宋体" pitchFamily="2" charset="-122"/>
                        </a:rPr>
                        <a:t>° ′ ″</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   </a:t>
                      </a:r>
                      <a:r>
                        <a:rPr kumimoji="1" lang="en-US" altLang="zh-CN" sz="1200" b="0" i="0" u="none" strike="noStrike" cap="none" normalizeH="0" baseline="0" smtClean="0">
                          <a:ln>
                            <a:noFill/>
                          </a:ln>
                          <a:solidFill>
                            <a:schemeClr val="tx1"/>
                          </a:solidFill>
                          <a:effectLst/>
                          <a:latin typeface="宋体" pitchFamily="2" charset="-122"/>
                          <a:ea typeface="宋体" pitchFamily="2" charset="-122"/>
                        </a:rPr>
                        <a:t>° ′ ″</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518127">
                <a:tc rowSpan="6">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dirty="0" smtClean="0">
                          <a:ln>
                            <a:noFill/>
                          </a:ln>
                          <a:solidFill>
                            <a:schemeClr val="tx1"/>
                          </a:solidFill>
                          <a:effectLst/>
                          <a:latin typeface="宋体" pitchFamily="2" charset="-122"/>
                          <a:ea typeface="宋体" pitchFamily="2" charset="-122"/>
                        </a:rPr>
                        <a:t>1</a:t>
                      </a:r>
                      <a:endParaRPr kumimoji="1" lang="en-US" altLang="zh-CN" sz="1400" b="0" i="0" u="none" strike="noStrike" cap="none" normalizeH="0" baseline="0" dirty="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A</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0 01 12</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180 01 18</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-6</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rgbClr val="FF0000"/>
                          </a:solidFill>
                          <a:effectLst/>
                          <a:latin typeface="宋体" pitchFamily="2" charset="-122"/>
                          <a:ea typeface="宋体" pitchFamily="2" charset="-122"/>
                        </a:rPr>
                        <a:t>0 01 18 </a:t>
                      </a:r>
                      <a:r>
                        <a:rPr kumimoji="1" lang="en-US" altLang="zh-CN" sz="1400" b="0" i="0" u="none" strike="noStrike" cap="none" normalizeH="0" baseline="0" smtClean="0">
                          <a:ln>
                            <a:noFill/>
                          </a:ln>
                          <a:solidFill>
                            <a:schemeClr val="tx1"/>
                          </a:solidFill>
                          <a:effectLst/>
                          <a:latin typeface="宋体" pitchFamily="2" charset="-122"/>
                          <a:ea typeface="宋体" pitchFamily="2" charset="-122"/>
                        </a:rPr>
                        <a:t>     0 01 15</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0 00 00</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rgbClr val="FF0000"/>
                          </a:solidFill>
                          <a:effectLst/>
                          <a:latin typeface="宋体" pitchFamily="2" charset="-122"/>
                          <a:ea typeface="宋体" pitchFamily="2" charset="-122"/>
                        </a:rPr>
                        <a:t>0 00 00</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304768">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B</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91 54 06</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271 54 00</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6</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91 54 03</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91 52 45</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rgbClr val="FF0000"/>
                          </a:solidFill>
                          <a:effectLst/>
                          <a:latin typeface="宋体" pitchFamily="2" charset="-122"/>
                          <a:ea typeface="宋体" pitchFamily="2" charset="-122"/>
                        </a:rPr>
                        <a:t>91 52 44</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304768">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C</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153 32 48</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333 32 48</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0</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153 32 48</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153 31 30</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rgbClr val="FF0000"/>
                          </a:solidFill>
                          <a:effectLst/>
                          <a:latin typeface="宋体" pitchFamily="2" charset="-122"/>
                          <a:ea typeface="宋体" pitchFamily="2" charset="-122"/>
                        </a:rPr>
                        <a:t>153 31 32</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349131">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D</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214 06 12</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34 06 06</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6</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214 06 09</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214 04 51</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rgbClr val="FF0000"/>
                          </a:solidFill>
                          <a:effectLst/>
                          <a:latin typeface="宋体" pitchFamily="2" charset="-122"/>
                          <a:ea typeface="宋体" pitchFamily="2" charset="-122"/>
                        </a:rPr>
                        <a:t>214 04 56</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304768">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A</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0 01 24</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180 01 18</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6</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0 01 21</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zh-CN" altLang="en-US" sz="1400" b="0" i="0" u="none" strike="noStrike" cap="none" normalizeH="0" baseline="0" smtClean="0">
                          <a:ln>
                            <a:noFill/>
                          </a:ln>
                          <a:solidFill>
                            <a:schemeClr val="tx1"/>
                          </a:solidFill>
                          <a:effectLst/>
                          <a:latin typeface="宋体" pitchFamily="2" charset="-122"/>
                          <a:ea typeface="宋体" pitchFamily="2" charset="-122"/>
                        </a:rPr>
                        <a:t>　</a:t>
                      </a:r>
                      <a:endParaRPr kumimoji="1" lang="zh-CN" altLang="en-US"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zh-CN" altLang="en-US" sz="1400" b="0" i="0" u="none" strike="noStrike" cap="none" normalizeH="0" baseline="0" smtClean="0">
                          <a:ln>
                            <a:noFill/>
                          </a:ln>
                          <a:solidFill>
                            <a:schemeClr val="tx1"/>
                          </a:solidFill>
                          <a:effectLst/>
                          <a:latin typeface="宋体" pitchFamily="2" charset="-122"/>
                          <a:ea typeface="宋体" pitchFamily="2" charset="-122"/>
                        </a:rPr>
                        <a:t>　</a:t>
                      </a:r>
                      <a:endParaRPr kumimoji="1" lang="zh-CN" altLang="en-US"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304768">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400" b="0" i="0" u="none" strike="noStrike" cap="none" normalizeH="0" baseline="0" smtClean="0">
                          <a:ln>
                            <a:noFill/>
                          </a:ln>
                          <a:solidFill>
                            <a:schemeClr val="tx1"/>
                          </a:solidFill>
                          <a:effectLst/>
                          <a:latin typeface="宋体" pitchFamily="2" charset="-122"/>
                          <a:ea typeface="宋体" pitchFamily="2" charset="-122"/>
                        </a:rPr>
                        <a:t>　</a:t>
                      </a:r>
                      <a:endParaRPr kumimoji="1" lang="zh-CN" altLang="en-US"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hlink"/>
                          </a:solidFill>
                          <a:effectLst/>
                          <a:latin typeface="宋体" pitchFamily="2" charset="-122"/>
                          <a:ea typeface="宋体" pitchFamily="2" charset="-122"/>
                        </a:rPr>
                        <a:t>Δ</a:t>
                      </a:r>
                      <a:r>
                        <a:rPr kumimoji="1" lang="zh-CN" altLang="en-US" sz="1400" b="0" i="0" u="none" strike="noStrike" cap="none" normalizeH="0" baseline="0" smtClean="0">
                          <a:ln>
                            <a:noFill/>
                          </a:ln>
                          <a:solidFill>
                            <a:schemeClr val="hlink"/>
                          </a:solidFill>
                          <a:effectLst/>
                          <a:latin typeface="宋体" pitchFamily="2" charset="-122"/>
                          <a:ea typeface="宋体" pitchFamily="2" charset="-122"/>
                        </a:rPr>
                        <a:t>左</a:t>
                      </a:r>
                      <a:r>
                        <a:rPr kumimoji="1" lang="en-US" altLang="zh-CN" sz="1400" b="0" i="0" u="none" strike="noStrike" cap="none" normalizeH="0" baseline="0" smtClean="0">
                          <a:ln>
                            <a:noFill/>
                          </a:ln>
                          <a:solidFill>
                            <a:schemeClr val="hlink"/>
                          </a:solidFill>
                          <a:effectLst/>
                          <a:latin typeface="宋体" pitchFamily="2" charset="-122"/>
                          <a:ea typeface="宋体" pitchFamily="2" charset="-122"/>
                        </a:rPr>
                        <a:t>=12</a:t>
                      </a:r>
                      <a:endParaRPr kumimoji="1" lang="en-US" altLang="zh-CN" sz="1400" b="0" i="0" u="none" strike="noStrike" cap="none" normalizeH="0" baseline="0" smtClean="0">
                        <a:ln>
                          <a:noFill/>
                        </a:ln>
                        <a:solidFill>
                          <a:schemeClr val="hlink"/>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hlink"/>
                          </a:solidFill>
                          <a:effectLst/>
                          <a:latin typeface="宋体" pitchFamily="2" charset="-122"/>
                          <a:ea typeface="宋体" pitchFamily="2" charset="-122"/>
                        </a:rPr>
                        <a:t>Δ</a:t>
                      </a:r>
                      <a:r>
                        <a:rPr kumimoji="1" lang="zh-CN" altLang="en-US" sz="1400" b="0" i="0" u="none" strike="noStrike" cap="none" normalizeH="0" baseline="0" smtClean="0">
                          <a:ln>
                            <a:noFill/>
                          </a:ln>
                          <a:solidFill>
                            <a:schemeClr val="hlink"/>
                          </a:solidFill>
                          <a:effectLst/>
                          <a:latin typeface="宋体" pitchFamily="2" charset="-122"/>
                          <a:ea typeface="宋体" pitchFamily="2" charset="-122"/>
                        </a:rPr>
                        <a:t>右</a:t>
                      </a:r>
                      <a:r>
                        <a:rPr kumimoji="1" lang="en-US" altLang="zh-CN" sz="1400" b="0" i="0" u="none" strike="noStrike" cap="none" normalizeH="0" baseline="0" smtClean="0">
                          <a:ln>
                            <a:noFill/>
                          </a:ln>
                          <a:solidFill>
                            <a:schemeClr val="hlink"/>
                          </a:solidFill>
                          <a:effectLst/>
                          <a:latin typeface="宋体" pitchFamily="2" charset="-122"/>
                          <a:ea typeface="宋体" pitchFamily="2" charset="-122"/>
                        </a:rPr>
                        <a:t>=0</a:t>
                      </a:r>
                      <a:endParaRPr kumimoji="1" lang="en-US" altLang="zh-CN" sz="1400" b="0" i="0" u="none" strike="noStrike" cap="none" normalizeH="0" baseline="0" smtClean="0">
                        <a:ln>
                          <a:noFill/>
                        </a:ln>
                        <a:solidFill>
                          <a:schemeClr val="hlink"/>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400" b="0" i="0" u="none" strike="noStrike" cap="none" normalizeH="0" baseline="0" smtClean="0">
                          <a:ln>
                            <a:noFill/>
                          </a:ln>
                          <a:solidFill>
                            <a:schemeClr val="tx1"/>
                          </a:solidFill>
                          <a:effectLst/>
                          <a:latin typeface="宋体" pitchFamily="2" charset="-122"/>
                          <a:ea typeface="宋体" pitchFamily="2" charset="-122"/>
                        </a:rPr>
                        <a:t>　</a:t>
                      </a:r>
                      <a:endParaRPr kumimoji="1" lang="zh-CN" altLang="en-US"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zh-CN" altLang="en-US" sz="1400" b="0" i="0" u="none" strike="noStrike" cap="none" normalizeH="0" baseline="0" smtClean="0">
                          <a:ln>
                            <a:noFill/>
                          </a:ln>
                          <a:solidFill>
                            <a:schemeClr val="tx1"/>
                          </a:solidFill>
                          <a:effectLst/>
                          <a:latin typeface="宋体" pitchFamily="2" charset="-122"/>
                          <a:ea typeface="宋体" pitchFamily="2" charset="-122"/>
                        </a:rPr>
                        <a:t>　</a:t>
                      </a:r>
                      <a:endParaRPr kumimoji="1" lang="zh-CN" altLang="en-US"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zh-CN" altLang="en-US" sz="1400" b="0" i="0" u="none" strike="noStrike" cap="none" normalizeH="0" baseline="0" smtClean="0">
                          <a:ln>
                            <a:noFill/>
                          </a:ln>
                          <a:solidFill>
                            <a:schemeClr val="tx1"/>
                          </a:solidFill>
                          <a:effectLst/>
                          <a:latin typeface="宋体" pitchFamily="2" charset="-122"/>
                          <a:ea typeface="宋体" pitchFamily="2" charset="-122"/>
                        </a:rPr>
                        <a:t>　</a:t>
                      </a:r>
                      <a:endParaRPr kumimoji="1" lang="zh-CN" altLang="en-US"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zh-CN" altLang="en-US" sz="1400" b="0" i="0" u="none" strike="noStrike" cap="none" normalizeH="0" baseline="0" smtClean="0">
                          <a:ln>
                            <a:noFill/>
                          </a:ln>
                          <a:solidFill>
                            <a:schemeClr val="tx1"/>
                          </a:solidFill>
                          <a:effectLst/>
                          <a:latin typeface="宋体" pitchFamily="2" charset="-122"/>
                          <a:ea typeface="宋体" pitchFamily="2" charset="-122"/>
                        </a:rPr>
                        <a:t>　</a:t>
                      </a:r>
                      <a:endParaRPr kumimoji="1" lang="zh-CN" altLang="en-US"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518127">
                <a:tc rowSpan="6">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2</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A</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90 01 18</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270 01 24</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-6</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rgbClr val="FF0000"/>
                          </a:solidFill>
                          <a:effectLst/>
                          <a:latin typeface="宋体" pitchFamily="2" charset="-122"/>
                          <a:ea typeface="宋体" pitchFamily="2" charset="-122"/>
                        </a:rPr>
                        <a:t>90 01 27 </a:t>
                      </a:r>
                      <a:r>
                        <a:rPr kumimoji="1" lang="en-US" altLang="zh-CN" sz="1400" b="0" i="0" u="none" strike="noStrike" cap="none" normalizeH="0" baseline="0" smtClean="0">
                          <a:ln>
                            <a:noFill/>
                          </a:ln>
                          <a:solidFill>
                            <a:schemeClr val="tx1"/>
                          </a:solidFill>
                          <a:effectLst/>
                          <a:latin typeface="宋体" pitchFamily="2" charset="-122"/>
                          <a:ea typeface="宋体" pitchFamily="2" charset="-122"/>
                        </a:rPr>
                        <a:t>    90 01 21</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0 00 00</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zh-CN" altLang="en-US" sz="1400" b="0" i="0" u="none" strike="noStrike" cap="none" normalizeH="0" baseline="0" smtClean="0">
                          <a:ln>
                            <a:noFill/>
                          </a:ln>
                          <a:solidFill>
                            <a:schemeClr val="tx1"/>
                          </a:solidFill>
                          <a:effectLst/>
                          <a:latin typeface="宋体" pitchFamily="2" charset="-122"/>
                          <a:ea typeface="宋体" pitchFamily="2" charset="-122"/>
                        </a:rPr>
                        <a:t>　</a:t>
                      </a:r>
                      <a:endParaRPr kumimoji="1" lang="zh-CN" altLang="en-US"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304768">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B</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181 54 00</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01 54 18</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-18</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181 54 09</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91 52 42</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zh-CN" altLang="en-US" sz="1400" b="0" i="0" u="none" strike="noStrike" cap="none" normalizeH="0" baseline="0" smtClean="0">
                          <a:ln>
                            <a:noFill/>
                          </a:ln>
                          <a:solidFill>
                            <a:schemeClr val="tx1"/>
                          </a:solidFill>
                          <a:effectLst/>
                          <a:latin typeface="宋体" pitchFamily="2" charset="-122"/>
                          <a:ea typeface="宋体" pitchFamily="2" charset="-122"/>
                        </a:rPr>
                        <a:t>　</a:t>
                      </a:r>
                      <a:endParaRPr kumimoji="1" lang="zh-CN" altLang="en-US"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304768">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C</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243 32 54</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63 33 06</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-12</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243 33 00</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153 31 33</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zh-CN" altLang="en-US" sz="1400" b="0" i="0" u="none" strike="noStrike" cap="none" normalizeH="0" baseline="0" smtClean="0">
                          <a:ln>
                            <a:noFill/>
                          </a:ln>
                          <a:solidFill>
                            <a:schemeClr val="tx1"/>
                          </a:solidFill>
                          <a:effectLst/>
                          <a:latin typeface="宋体" pitchFamily="2" charset="-122"/>
                          <a:ea typeface="宋体" pitchFamily="2" charset="-122"/>
                        </a:rPr>
                        <a:t>　</a:t>
                      </a:r>
                      <a:endParaRPr kumimoji="1" lang="zh-CN" altLang="en-US"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304768">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D</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304 06 36</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124 06 18</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18</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304 06 27</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214 05 00</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zh-CN" altLang="en-US" sz="1400" b="0" i="0" u="none" strike="noStrike" cap="none" normalizeH="0" baseline="0" smtClean="0">
                          <a:ln>
                            <a:noFill/>
                          </a:ln>
                          <a:solidFill>
                            <a:schemeClr val="tx1"/>
                          </a:solidFill>
                          <a:effectLst/>
                          <a:latin typeface="宋体" pitchFamily="2" charset="-122"/>
                          <a:ea typeface="宋体" pitchFamily="2" charset="-122"/>
                        </a:rPr>
                        <a:t>　</a:t>
                      </a:r>
                      <a:endParaRPr kumimoji="1" lang="zh-CN" altLang="en-US"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304768">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A</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90 01 30</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270 01 36</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-6</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90 01 33</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zh-CN" altLang="en-US" sz="1400" b="0" i="0" u="none" strike="noStrike" cap="none" normalizeH="0" baseline="0" smtClean="0">
                          <a:ln>
                            <a:noFill/>
                          </a:ln>
                          <a:solidFill>
                            <a:schemeClr val="tx1"/>
                          </a:solidFill>
                          <a:effectLst/>
                          <a:latin typeface="宋体" pitchFamily="2" charset="-122"/>
                          <a:ea typeface="宋体" pitchFamily="2" charset="-122"/>
                        </a:rPr>
                        <a:t>　</a:t>
                      </a:r>
                      <a:endParaRPr kumimoji="1" lang="zh-CN" altLang="en-US"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zh-CN" altLang="en-US" sz="1400" b="0" i="0" u="none" strike="noStrike" cap="none" normalizeH="0" baseline="0" smtClean="0">
                          <a:ln>
                            <a:noFill/>
                          </a:ln>
                          <a:solidFill>
                            <a:schemeClr val="tx1"/>
                          </a:solidFill>
                          <a:effectLst/>
                          <a:latin typeface="宋体" pitchFamily="2" charset="-122"/>
                          <a:ea typeface="宋体" pitchFamily="2" charset="-122"/>
                        </a:rPr>
                        <a:t>　</a:t>
                      </a:r>
                      <a:endParaRPr kumimoji="1" lang="zh-CN" altLang="en-US"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304768">
                <a:tc vMerge="1">
                  <a:txBody>
                    <a:bodyPr/>
                    <a:lstStyle/>
                    <a:p>
                      <a:endParaRPr lang="zh-CN" altLang="en-US"/>
                    </a:p>
                  </a:txBody>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1" lang="zh-CN" altLang="en-US" sz="1400" b="0" i="0" u="none" strike="noStrike" cap="none" normalizeH="0" baseline="0" smtClean="0">
                          <a:ln>
                            <a:noFill/>
                          </a:ln>
                          <a:solidFill>
                            <a:schemeClr val="tx1"/>
                          </a:solidFill>
                          <a:effectLst/>
                          <a:latin typeface="宋体" pitchFamily="2" charset="-122"/>
                          <a:ea typeface="宋体" pitchFamily="2" charset="-122"/>
                        </a:rPr>
                        <a:t>　</a:t>
                      </a:r>
                      <a:endParaRPr kumimoji="1" lang="zh-CN" altLang="en-US"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hlink"/>
                          </a:solidFill>
                          <a:effectLst/>
                          <a:latin typeface="宋体" pitchFamily="2" charset="-122"/>
                          <a:ea typeface="宋体" pitchFamily="2" charset="-122"/>
                        </a:rPr>
                        <a:t>Δ</a:t>
                      </a:r>
                      <a:r>
                        <a:rPr kumimoji="1" lang="zh-CN" altLang="en-US" sz="1400" b="0" i="0" u="none" strike="noStrike" cap="none" normalizeH="0" baseline="0" smtClean="0">
                          <a:ln>
                            <a:noFill/>
                          </a:ln>
                          <a:solidFill>
                            <a:schemeClr val="hlink"/>
                          </a:solidFill>
                          <a:effectLst/>
                          <a:latin typeface="宋体" pitchFamily="2" charset="-122"/>
                          <a:ea typeface="宋体" pitchFamily="2" charset="-122"/>
                        </a:rPr>
                        <a:t>左</a:t>
                      </a:r>
                      <a:r>
                        <a:rPr kumimoji="1" lang="en-US" altLang="zh-CN" sz="1400" b="0" i="0" u="none" strike="noStrike" cap="none" normalizeH="0" baseline="0" smtClean="0">
                          <a:ln>
                            <a:noFill/>
                          </a:ln>
                          <a:solidFill>
                            <a:schemeClr val="hlink"/>
                          </a:solidFill>
                          <a:effectLst/>
                          <a:latin typeface="宋体" pitchFamily="2" charset="-122"/>
                          <a:ea typeface="宋体" pitchFamily="2" charset="-122"/>
                        </a:rPr>
                        <a:t>=12</a:t>
                      </a:r>
                      <a:endParaRPr kumimoji="1" lang="en-US" altLang="zh-CN" sz="1400" b="0" i="0" u="none" strike="noStrike" cap="none" normalizeH="0" baseline="0" smtClean="0">
                        <a:ln>
                          <a:noFill/>
                        </a:ln>
                        <a:solidFill>
                          <a:schemeClr val="hlink"/>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hlink"/>
                          </a:solidFill>
                          <a:effectLst/>
                          <a:latin typeface="宋体" pitchFamily="2" charset="-122"/>
                          <a:ea typeface="宋体" pitchFamily="2" charset="-122"/>
                        </a:rPr>
                        <a:t>Δ</a:t>
                      </a:r>
                      <a:r>
                        <a:rPr kumimoji="1" lang="zh-CN" altLang="en-US" sz="1400" b="0" i="0" u="none" strike="noStrike" cap="none" normalizeH="0" baseline="0" smtClean="0">
                          <a:ln>
                            <a:noFill/>
                          </a:ln>
                          <a:solidFill>
                            <a:schemeClr val="hlink"/>
                          </a:solidFill>
                          <a:effectLst/>
                          <a:latin typeface="宋体" pitchFamily="2" charset="-122"/>
                          <a:ea typeface="宋体" pitchFamily="2" charset="-122"/>
                        </a:rPr>
                        <a:t>右</a:t>
                      </a:r>
                      <a:r>
                        <a:rPr kumimoji="1" lang="en-US" altLang="zh-CN" sz="1400" b="0" i="0" u="none" strike="noStrike" cap="none" normalizeH="0" baseline="0" smtClean="0">
                          <a:ln>
                            <a:noFill/>
                          </a:ln>
                          <a:solidFill>
                            <a:schemeClr val="hlink"/>
                          </a:solidFill>
                          <a:effectLst/>
                          <a:latin typeface="宋体" pitchFamily="2" charset="-122"/>
                          <a:ea typeface="宋体" pitchFamily="2" charset="-122"/>
                        </a:rPr>
                        <a:t>=-12</a:t>
                      </a:r>
                      <a:endParaRPr kumimoji="1" lang="en-US" altLang="zh-CN" sz="1400" b="0" i="0" u="none" strike="noStrike" cap="none" normalizeH="0" baseline="0" smtClean="0">
                        <a:ln>
                          <a:noFill/>
                        </a:ln>
                        <a:solidFill>
                          <a:schemeClr val="hlink"/>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1" lang="zh-CN" altLang="en-US" sz="1400" b="0" i="0" u="none" strike="noStrike" cap="none" normalizeH="0" baseline="0" smtClean="0">
                          <a:ln>
                            <a:noFill/>
                          </a:ln>
                          <a:solidFill>
                            <a:schemeClr val="tx1"/>
                          </a:solidFill>
                          <a:effectLst/>
                          <a:latin typeface="宋体" pitchFamily="2" charset="-122"/>
                          <a:ea typeface="宋体" pitchFamily="2" charset="-122"/>
                        </a:rPr>
                        <a:t>　</a:t>
                      </a:r>
                      <a:endParaRPr kumimoji="1" lang="zh-CN" altLang="en-US"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1" lang="zh-CN" altLang="en-US" sz="1400" b="0" i="0" u="none" strike="noStrike" cap="none" normalizeH="0" baseline="0" smtClean="0">
                          <a:ln>
                            <a:noFill/>
                          </a:ln>
                          <a:solidFill>
                            <a:schemeClr val="tx1"/>
                          </a:solidFill>
                          <a:effectLst/>
                          <a:latin typeface="宋体" pitchFamily="2" charset="-122"/>
                          <a:ea typeface="宋体" pitchFamily="2" charset="-122"/>
                        </a:rPr>
                        <a:t>　</a:t>
                      </a:r>
                      <a:endParaRPr kumimoji="1" lang="zh-CN" altLang="en-US"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1" lang="zh-CN" altLang="en-US" sz="1400" b="0" i="0" u="none" strike="noStrike" cap="none" normalizeH="0" baseline="0" smtClean="0">
                          <a:ln>
                            <a:noFill/>
                          </a:ln>
                          <a:solidFill>
                            <a:schemeClr val="tx1"/>
                          </a:solidFill>
                          <a:effectLst/>
                          <a:latin typeface="宋体" pitchFamily="2" charset="-122"/>
                          <a:ea typeface="宋体" pitchFamily="2" charset="-122"/>
                        </a:rPr>
                        <a:t>　</a:t>
                      </a:r>
                      <a:endParaRPr kumimoji="1" lang="zh-CN" altLang="en-US"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1" lang="zh-CN" altLang="en-US" sz="1400" b="0" i="0" u="none" strike="noStrike" cap="none" normalizeH="0" baseline="0" dirty="0" smtClean="0">
                          <a:ln>
                            <a:noFill/>
                          </a:ln>
                          <a:solidFill>
                            <a:schemeClr val="tx1"/>
                          </a:solidFill>
                          <a:effectLst/>
                          <a:latin typeface="宋体" pitchFamily="2" charset="-122"/>
                          <a:ea typeface="宋体" pitchFamily="2" charset="-122"/>
                        </a:rPr>
                        <a:t>　</a:t>
                      </a:r>
                      <a:endParaRPr kumimoji="1" lang="zh-CN" altLang="en-US" sz="1400" b="0" i="0" u="none" strike="noStrike" cap="none" normalizeH="0" baseline="0" dirty="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bl>
          </a:graphicData>
        </a:graphic>
      </p:graphicFrame>
      <p:sp>
        <p:nvSpPr>
          <p:cNvPr id="2" name="矩形 1"/>
          <p:cNvSpPr/>
          <p:nvPr/>
        </p:nvSpPr>
        <p:spPr bwMode="auto">
          <a:xfrm>
            <a:off x="4139952" y="2204864"/>
            <a:ext cx="4247828" cy="363197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ahoma" pitchFamily="34" charset="0"/>
              <a:ea typeface="宋体" pitchFamily="2" charset="-122"/>
            </a:endParaRPr>
          </a:p>
        </p:txBody>
      </p:sp>
    </p:spTree>
    <p:extLst>
      <p:ext uri="{BB962C8B-B14F-4D97-AF65-F5344CB8AC3E}">
        <p14:creationId xmlns:p14="http://schemas.microsoft.com/office/powerpoint/2010/main" val="21479007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47275"/>
                                        </p:tgtEl>
                                        <p:attrNameLst>
                                          <p:attrName>style.visibility</p:attrName>
                                        </p:attrNameLst>
                                      </p:cBhvr>
                                      <p:to>
                                        <p:strVal val="visible"/>
                                      </p:to>
                                    </p:set>
                                    <p:animEffect transition="in" filter="checkerboard(across)">
                                      <p:cBhvr>
                                        <p:cTn id="7" dur="500"/>
                                        <p:tgtEl>
                                          <p:spTgt spid="347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971550" y="333375"/>
            <a:ext cx="7056438" cy="787400"/>
          </a:xfrm>
        </p:spPr>
        <p:txBody>
          <a:bodyPr/>
          <a:lstStyle/>
          <a:p>
            <a:pPr eaLnBrk="1" hangingPunct="1"/>
            <a:r>
              <a:rPr lang="zh-CN" altLang="en-US" b="1" smtClean="0">
                <a:solidFill>
                  <a:srgbClr val="0000FF"/>
                </a:solidFill>
                <a:latin typeface="宋体" charset="-122"/>
              </a:rPr>
              <a:t>方向观测法的观测限差</a:t>
            </a:r>
          </a:p>
        </p:txBody>
      </p:sp>
      <p:cxnSp>
        <p:nvCxnSpPr>
          <p:cNvPr id="11267" name="AutoShape 4"/>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cxnSp>
        <p:nvCxnSpPr>
          <p:cNvPr id="11268" name="AutoShape 5"/>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graphicFrame>
        <p:nvGraphicFramePr>
          <p:cNvPr id="349226" name="Group 42"/>
          <p:cNvGraphicFramePr>
            <a:graphicFrameLocks noGrp="1"/>
          </p:cNvGraphicFramePr>
          <p:nvPr>
            <p:ph idx="1"/>
            <p:extLst>
              <p:ext uri="{D42A27DB-BD31-4B8C-83A1-F6EECF244321}">
                <p14:modId xmlns:p14="http://schemas.microsoft.com/office/powerpoint/2010/main" val="21447681"/>
              </p:ext>
            </p:extLst>
          </p:nvPr>
        </p:nvGraphicFramePr>
        <p:xfrm>
          <a:off x="611188" y="1341438"/>
          <a:ext cx="7772400" cy="4114801"/>
        </p:xfrm>
        <a:graphic>
          <a:graphicData uri="http://schemas.openxmlformats.org/drawingml/2006/table">
            <a:tbl>
              <a:tblPr/>
              <a:tblGrid>
                <a:gridCol w="970085"/>
                <a:gridCol w="1789234"/>
                <a:gridCol w="1269023"/>
                <a:gridCol w="2048608"/>
                <a:gridCol w="1695450"/>
              </a:tblGrid>
              <a:tr h="1912937">
                <a:tc>
                  <a:txBody>
                    <a:bodyPr/>
                    <a:lstStyle/>
                    <a:p>
                      <a:pPr marL="0" marR="0" lvl="0" indent="0" algn="ctr" defTabSz="914400" rtl="0" eaLnBrk="1" fontAlgn="base" latinLnBrk="0" hangingPunct="1">
                        <a:lnSpc>
                          <a:spcPct val="100000"/>
                        </a:lnSpc>
                        <a:spcBef>
                          <a:spcPct val="0"/>
                        </a:spcBef>
                        <a:spcAft>
                          <a:spcPct val="0"/>
                        </a:spcAft>
                        <a:buClrTx/>
                        <a:buSzPct val="60000"/>
                        <a:buFontTx/>
                        <a:buNone/>
                        <a:tabLst/>
                      </a:pPr>
                      <a:r>
                        <a:rPr kumimoji="1" lang="zh-CN" altLang="en-US" sz="2400" b="0" i="0" u="none" strike="noStrike" cap="none" normalizeH="0" baseline="0" dirty="0" smtClean="0">
                          <a:ln>
                            <a:noFill/>
                          </a:ln>
                          <a:solidFill>
                            <a:schemeClr val="tx1"/>
                          </a:solidFill>
                          <a:effectLst/>
                          <a:latin typeface="黑体" pitchFamily="2" charset="-122"/>
                          <a:ea typeface="黑体" pitchFamily="2" charset="-122"/>
                          <a:cs typeface="Times New Roman" pitchFamily="18" charset="0"/>
                        </a:rPr>
                        <a:t>仪器</a:t>
                      </a:r>
                    </a:p>
                    <a:p>
                      <a:pPr marL="0" marR="0" lvl="0" indent="0" algn="ctr" defTabSz="914400" rtl="0" eaLnBrk="0" fontAlgn="base" latinLnBrk="0" hangingPunct="0">
                        <a:lnSpc>
                          <a:spcPct val="100000"/>
                        </a:lnSpc>
                        <a:spcBef>
                          <a:spcPct val="0"/>
                        </a:spcBef>
                        <a:spcAft>
                          <a:spcPct val="0"/>
                        </a:spcAft>
                        <a:buClrTx/>
                        <a:buSzPct val="60000"/>
                        <a:buFontTx/>
                        <a:buNone/>
                        <a:tabLst/>
                      </a:pPr>
                      <a:r>
                        <a:rPr kumimoji="1" lang="zh-CN" altLang="en-US" sz="2400" b="0" i="0" u="none" strike="noStrike" cap="none" normalizeH="0" baseline="0" dirty="0" smtClean="0">
                          <a:ln>
                            <a:noFill/>
                          </a:ln>
                          <a:solidFill>
                            <a:schemeClr val="tx1"/>
                          </a:solidFill>
                          <a:effectLst/>
                          <a:latin typeface="黑体" pitchFamily="2" charset="-122"/>
                          <a:ea typeface="黑体" pitchFamily="2" charset="-122"/>
                          <a:cs typeface="Times New Roman" pitchFamily="18" charset="0"/>
                        </a:rPr>
                        <a:t>型号</a:t>
                      </a:r>
                      <a:endParaRPr kumimoji="1" lang="zh-CN" altLang="en-US" sz="2400" b="0" i="0" u="none" strike="noStrike" cap="none" normalizeH="0" baseline="0" dirty="0" smtClean="0">
                        <a:ln>
                          <a:noFill/>
                        </a:ln>
                        <a:solidFill>
                          <a:schemeClr val="tx1"/>
                        </a:solidFill>
                        <a:effectLst/>
                        <a:latin typeface="黑体" pitchFamily="2" charset="-122"/>
                        <a:ea typeface="黑体" pitchFamily="2" charset="-122"/>
                      </a:endParaRPr>
                    </a:p>
                  </a:txBody>
                  <a:tcPr marL="84406" marR="84406"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60000"/>
                        <a:buFontTx/>
                        <a:buNone/>
                        <a:tabLst/>
                      </a:pPr>
                      <a:r>
                        <a:rPr kumimoji="1" lang="zh-CN" altLang="en-US" sz="2400" b="0" i="0" u="none" strike="noStrike" cap="none" normalizeH="0" baseline="0" dirty="0" smtClean="0">
                          <a:ln>
                            <a:noFill/>
                          </a:ln>
                          <a:solidFill>
                            <a:schemeClr val="tx1"/>
                          </a:solidFill>
                          <a:effectLst/>
                          <a:latin typeface="黑体" pitchFamily="2" charset="-122"/>
                          <a:ea typeface="黑体" pitchFamily="2" charset="-122"/>
                          <a:cs typeface="Times New Roman" pitchFamily="18" charset="0"/>
                        </a:rPr>
                        <a:t>光学测微器两次重合读数之差</a:t>
                      </a:r>
                      <a:endParaRPr kumimoji="1" lang="zh-CN" altLang="en-US" sz="2400" b="0" i="0" u="none" strike="noStrike" cap="none" normalizeH="0" baseline="0" dirty="0" smtClean="0">
                        <a:ln>
                          <a:noFill/>
                        </a:ln>
                        <a:solidFill>
                          <a:schemeClr val="tx1"/>
                        </a:solidFill>
                        <a:effectLst/>
                        <a:latin typeface="黑体" pitchFamily="2" charset="-122"/>
                        <a:ea typeface="黑体" pitchFamily="2" charset="-122"/>
                      </a:endParaRPr>
                    </a:p>
                  </a:txBody>
                  <a:tcPr marL="84406" marR="844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60000"/>
                        <a:buFontTx/>
                        <a:buNone/>
                        <a:tabLst/>
                      </a:pPr>
                      <a:r>
                        <a:rPr kumimoji="1" lang="zh-CN" altLang="en-US" sz="2400" b="0" i="0" u="none" strike="noStrike" cap="none" normalizeH="0" baseline="0" dirty="0" smtClean="0">
                          <a:ln>
                            <a:noFill/>
                          </a:ln>
                          <a:solidFill>
                            <a:schemeClr val="tx1"/>
                          </a:solidFill>
                          <a:effectLst/>
                          <a:latin typeface="黑体" pitchFamily="2" charset="-122"/>
                          <a:ea typeface="黑体" pitchFamily="2" charset="-122"/>
                          <a:cs typeface="Times New Roman" pitchFamily="18" charset="0"/>
                        </a:rPr>
                        <a:t>半测回归零差</a:t>
                      </a:r>
                    </a:p>
                  </a:txBody>
                  <a:tcPr marL="84406" marR="844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60000"/>
                        <a:buFontTx/>
                        <a:buNone/>
                        <a:tabLst/>
                      </a:pPr>
                      <a:r>
                        <a:rPr kumimoji="1" lang="zh-CN" altLang="en-US" sz="2400" b="0" i="0" u="none" strike="noStrike" cap="none" normalizeH="0" baseline="0" dirty="0" smtClean="0">
                          <a:ln>
                            <a:noFill/>
                          </a:ln>
                          <a:solidFill>
                            <a:srgbClr val="0000FF"/>
                          </a:solidFill>
                          <a:effectLst/>
                          <a:latin typeface="黑体" pitchFamily="2" charset="-122"/>
                          <a:ea typeface="黑体" pitchFamily="2" charset="-122"/>
                          <a:cs typeface="Times New Roman" pitchFamily="18" charset="0"/>
                        </a:rPr>
                        <a:t>各测回同方向</a:t>
                      </a:r>
                    </a:p>
                    <a:p>
                      <a:pPr marL="0" marR="0" lvl="0" indent="0" algn="ctr" defTabSz="914400" rtl="0" eaLnBrk="1" fontAlgn="base" latinLnBrk="0" hangingPunct="1">
                        <a:lnSpc>
                          <a:spcPct val="100000"/>
                        </a:lnSpc>
                        <a:spcBef>
                          <a:spcPct val="0"/>
                        </a:spcBef>
                        <a:spcAft>
                          <a:spcPct val="0"/>
                        </a:spcAft>
                        <a:buClrTx/>
                        <a:buSzPct val="60000"/>
                        <a:buFontTx/>
                        <a:buNone/>
                        <a:tabLst/>
                      </a:pPr>
                      <a:r>
                        <a:rPr kumimoji="1" lang="en-US" altLang="zh-CN" sz="2400" b="0" i="0" u="none" strike="noStrike" cap="none" normalizeH="0" baseline="0" dirty="0" smtClean="0">
                          <a:ln>
                            <a:noFill/>
                          </a:ln>
                          <a:solidFill>
                            <a:srgbClr val="0000FF"/>
                          </a:solidFill>
                          <a:effectLst/>
                          <a:latin typeface="黑体" pitchFamily="2" charset="-122"/>
                          <a:ea typeface="黑体" pitchFamily="2" charset="-122"/>
                          <a:cs typeface="Times New Roman" pitchFamily="18" charset="0"/>
                        </a:rPr>
                        <a:t>2c</a:t>
                      </a:r>
                      <a:r>
                        <a:rPr kumimoji="1" lang="zh-CN" altLang="en-US" sz="2400" b="0" i="0" u="none" strike="noStrike" cap="none" normalizeH="0" baseline="0" dirty="0" smtClean="0">
                          <a:ln>
                            <a:noFill/>
                          </a:ln>
                          <a:solidFill>
                            <a:srgbClr val="0000FF"/>
                          </a:solidFill>
                          <a:effectLst/>
                          <a:latin typeface="黑体" pitchFamily="2" charset="-122"/>
                          <a:ea typeface="黑体" pitchFamily="2" charset="-122"/>
                          <a:cs typeface="Times New Roman" pitchFamily="18" charset="0"/>
                        </a:rPr>
                        <a:t>值互差</a:t>
                      </a:r>
                    </a:p>
                  </a:txBody>
                  <a:tcPr marL="84406" marR="844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60000"/>
                        <a:buFontTx/>
                        <a:buNone/>
                        <a:tabLst/>
                      </a:pPr>
                      <a:r>
                        <a:rPr kumimoji="1" lang="zh-CN" altLang="en-US" sz="2400" b="0" i="0" u="none" strike="noStrike" cap="none" normalizeH="0" baseline="0" dirty="0" smtClean="0">
                          <a:ln>
                            <a:noFill/>
                          </a:ln>
                          <a:solidFill>
                            <a:srgbClr val="0000FF"/>
                          </a:solidFill>
                          <a:effectLst/>
                          <a:latin typeface="黑体" pitchFamily="2" charset="-122"/>
                          <a:ea typeface="黑体" pitchFamily="2" charset="-122"/>
                          <a:cs typeface="Times New Roman" pitchFamily="18" charset="0"/>
                        </a:rPr>
                        <a:t>各测回同一方向值互差</a:t>
                      </a:r>
                      <a:endParaRPr kumimoji="1" lang="zh-CN" altLang="en-US" sz="2400" b="0" i="0" u="none" strike="noStrike" cap="none" normalizeH="0" baseline="0" dirty="0" smtClean="0">
                        <a:ln>
                          <a:noFill/>
                        </a:ln>
                        <a:solidFill>
                          <a:srgbClr val="0000FF"/>
                        </a:solidFill>
                        <a:effectLst/>
                        <a:latin typeface="黑体" pitchFamily="2" charset="-122"/>
                        <a:ea typeface="黑体" pitchFamily="2" charset="-122"/>
                      </a:endParaRPr>
                    </a:p>
                  </a:txBody>
                  <a:tcPr marL="84406" marR="84406"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r h="7318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tx1"/>
                          </a:solidFill>
                          <a:effectLst/>
                          <a:latin typeface="Tahoma" pitchFamily="34" charset="0"/>
                          <a:ea typeface="宋体" pitchFamily="2" charset="-122"/>
                        </a:rPr>
                        <a:t>DJ1</a:t>
                      </a:r>
                    </a:p>
                  </a:txBody>
                  <a:tcPr marL="84406" marR="84406"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60000"/>
                        <a:buFontTx/>
                        <a:buNone/>
                        <a:tabLst/>
                      </a:pPr>
                      <a:r>
                        <a:rPr kumimoji="1" lang="en-US" altLang="zh-CN" sz="2400" b="0" i="0" u="none" strike="noStrike" cap="none" normalizeH="0" baseline="0" dirty="0" smtClean="0">
                          <a:ln>
                            <a:noFill/>
                          </a:ln>
                          <a:solidFill>
                            <a:schemeClr val="tx1"/>
                          </a:solidFill>
                          <a:effectLst/>
                          <a:latin typeface="Tahoma" pitchFamily="34" charset="0"/>
                          <a:ea typeface="宋体" pitchFamily="2" charset="-122"/>
                          <a:cs typeface="Times New Roman" pitchFamily="18" charset="0"/>
                        </a:rPr>
                        <a:t>1″</a:t>
                      </a:r>
                      <a:endParaRPr kumimoji="1" lang="en-US" altLang="zh-CN" sz="2400" b="0" i="0" u="none" strike="noStrike" cap="none" normalizeH="0" baseline="0" dirty="0" smtClean="0">
                        <a:ln>
                          <a:noFill/>
                        </a:ln>
                        <a:solidFill>
                          <a:schemeClr val="tx1"/>
                        </a:solidFill>
                        <a:effectLst/>
                        <a:latin typeface="Tahoma" pitchFamily="34" charset="0"/>
                        <a:ea typeface="宋体" pitchFamily="2" charset="-122"/>
                      </a:endParaRPr>
                    </a:p>
                  </a:txBody>
                  <a:tcPr marL="84406" marR="844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60000"/>
                        <a:buFontTx/>
                        <a:buNone/>
                        <a:tabLst/>
                      </a:pPr>
                      <a:r>
                        <a:rPr kumimoji="1" lang="en-US" altLang="zh-CN" sz="2400" b="0" i="0" u="none" strike="noStrike" cap="none" normalizeH="0" baseline="0" smtClean="0">
                          <a:ln>
                            <a:noFill/>
                          </a:ln>
                          <a:solidFill>
                            <a:schemeClr val="tx1"/>
                          </a:solidFill>
                          <a:effectLst/>
                          <a:latin typeface="Tahoma" pitchFamily="34" charset="0"/>
                          <a:ea typeface="宋体" pitchFamily="2" charset="-122"/>
                          <a:cs typeface="Times New Roman" pitchFamily="18" charset="0"/>
                        </a:rPr>
                        <a:t>6″</a:t>
                      </a:r>
                      <a:endParaRPr kumimoji="1" lang="en-US" altLang="zh-CN" sz="2400" b="0" i="0" u="none" strike="noStrike" cap="none" normalizeH="0" baseline="0" smtClean="0">
                        <a:ln>
                          <a:noFill/>
                        </a:ln>
                        <a:solidFill>
                          <a:schemeClr val="tx1"/>
                        </a:solidFill>
                        <a:effectLst/>
                        <a:latin typeface="Tahoma" pitchFamily="34" charset="0"/>
                        <a:ea typeface="宋体" pitchFamily="2" charset="-122"/>
                      </a:endParaRPr>
                    </a:p>
                  </a:txBody>
                  <a:tcPr marL="84406" marR="844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60000"/>
                        <a:buFontTx/>
                        <a:buNone/>
                        <a:tabLst/>
                      </a:pPr>
                      <a:r>
                        <a:rPr kumimoji="1" lang="en-US" altLang="zh-CN" sz="2400" b="0" i="0" u="none" strike="noStrike" cap="none" normalizeH="0" baseline="0" smtClean="0">
                          <a:ln>
                            <a:noFill/>
                          </a:ln>
                          <a:solidFill>
                            <a:schemeClr val="tx1"/>
                          </a:solidFill>
                          <a:effectLst/>
                          <a:latin typeface="Tahoma" pitchFamily="34" charset="0"/>
                          <a:ea typeface="宋体" pitchFamily="2" charset="-122"/>
                          <a:cs typeface="Times New Roman" pitchFamily="18" charset="0"/>
                        </a:rPr>
                        <a:t>9″</a:t>
                      </a:r>
                      <a:endParaRPr kumimoji="1" lang="en-US" altLang="zh-CN" sz="2400" b="0" i="0" u="none" strike="noStrike" cap="none" normalizeH="0" baseline="0" smtClean="0">
                        <a:ln>
                          <a:noFill/>
                        </a:ln>
                        <a:solidFill>
                          <a:schemeClr val="tx1"/>
                        </a:solidFill>
                        <a:effectLst/>
                        <a:latin typeface="Tahoma" pitchFamily="34" charset="0"/>
                        <a:ea typeface="宋体" pitchFamily="2" charset="-122"/>
                      </a:endParaRPr>
                    </a:p>
                  </a:txBody>
                  <a:tcPr marL="84406" marR="844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60000"/>
                        <a:buFontTx/>
                        <a:buNone/>
                        <a:tabLst/>
                      </a:pPr>
                      <a:r>
                        <a:rPr kumimoji="1" lang="en-US" altLang="zh-CN" sz="2400" b="0" i="0" u="none" strike="noStrike" cap="none" normalizeH="0" baseline="0" smtClean="0">
                          <a:ln>
                            <a:noFill/>
                          </a:ln>
                          <a:solidFill>
                            <a:schemeClr val="tx1"/>
                          </a:solidFill>
                          <a:effectLst/>
                          <a:latin typeface="Tahoma" pitchFamily="34" charset="0"/>
                          <a:ea typeface="宋体" pitchFamily="2" charset="-122"/>
                          <a:cs typeface="Times New Roman" pitchFamily="18" charset="0"/>
                        </a:rPr>
                        <a:t>6″</a:t>
                      </a:r>
                      <a:endParaRPr kumimoji="1" lang="en-US" altLang="zh-CN" sz="2400" b="0" i="0" u="none" strike="noStrike" cap="none" normalizeH="0" baseline="0" smtClean="0">
                        <a:ln>
                          <a:noFill/>
                        </a:ln>
                        <a:solidFill>
                          <a:schemeClr val="tx1"/>
                        </a:solidFill>
                        <a:effectLst/>
                        <a:latin typeface="Tahoma" pitchFamily="34" charset="0"/>
                        <a:ea typeface="宋体" pitchFamily="2" charset="-122"/>
                      </a:endParaRPr>
                    </a:p>
                  </a:txBody>
                  <a:tcPr marL="84406" marR="84406"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3501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1" i="0" u="none" strike="noStrike" cap="none" normalizeH="0" baseline="0" smtClean="0">
                          <a:ln>
                            <a:noFill/>
                          </a:ln>
                          <a:solidFill>
                            <a:schemeClr val="hlink"/>
                          </a:solidFill>
                          <a:effectLst/>
                          <a:latin typeface="Tahoma" pitchFamily="34" charset="0"/>
                          <a:ea typeface="宋体" pitchFamily="2" charset="-122"/>
                        </a:rPr>
                        <a:t>DJ2</a:t>
                      </a:r>
                    </a:p>
                  </a:txBody>
                  <a:tcPr marL="84406" marR="84406"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60000"/>
                        <a:buFontTx/>
                        <a:buNone/>
                        <a:tabLst/>
                      </a:pPr>
                      <a:r>
                        <a:rPr kumimoji="1" lang="en-US" altLang="zh-CN" sz="2400" b="1" i="0" u="none" strike="noStrike" cap="none" normalizeH="0" baseline="0" dirty="0" smtClean="0">
                          <a:ln>
                            <a:noFill/>
                          </a:ln>
                          <a:solidFill>
                            <a:schemeClr val="hlink"/>
                          </a:solidFill>
                          <a:effectLst/>
                          <a:latin typeface="Tahoma" pitchFamily="34" charset="0"/>
                          <a:ea typeface="宋体" pitchFamily="2" charset="-122"/>
                          <a:cs typeface="Times New Roman" pitchFamily="18" charset="0"/>
                        </a:rPr>
                        <a:t>3″</a:t>
                      </a:r>
                      <a:endParaRPr kumimoji="1" lang="en-US" altLang="zh-CN" sz="2400" b="1" i="0" u="none" strike="noStrike" cap="none" normalizeH="0" baseline="0" dirty="0" smtClean="0">
                        <a:ln>
                          <a:noFill/>
                        </a:ln>
                        <a:solidFill>
                          <a:schemeClr val="hlink"/>
                        </a:solidFill>
                        <a:effectLst/>
                        <a:latin typeface="Tahoma" pitchFamily="34" charset="0"/>
                        <a:ea typeface="宋体" pitchFamily="2" charset="-122"/>
                      </a:endParaRPr>
                    </a:p>
                  </a:txBody>
                  <a:tcPr marL="84406" marR="844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60000"/>
                        <a:buFontTx/>
                        <a:buNone/>
                        <a:tabLst/>
                      </a:pPr>
                      <a:r>
                        <a:rPr kumimoji="1" lang="en-US" altLang="zh-CN" sz="2400" b="1" i="0" u="none" strike="noStrike" cap="none" normalizeH="0" baseline="0" dirty="0" smtClean="0">
                          <a:ln>
                            <a:noFill/>
                          </a:ln>
                          <a:solidFill>
                            <a:schemeClr val="hlink"/>
                          </a:solidFill>
                          <a:effectLst/>
                          <a:latin typeface="Tahoma" pitchFamily="34" charset="0"/>
                          <a:ea typeface="宋体" pitchFamily="2" charset="-122"/>
                          <a:cs typeface="Times New Roman" pitchFamily="18" charset="0"/>
                        </a:rPr>
                        <a:t>8″</a:t>
                      </a:r>
                      <a:endParaRPr kumimoji="1" lang="en-US" altLang="zh-CN" sz="2400" b="1" i="0" u="none" strike="noStrike" cap="none" normalizeH="0" baseline="0" dirty="0" smtClean="0">
                        <a:ln>
                          <a:noFill/>
                        </a:ln>
                        <a:solidFill>
                          <a:schemeClr val="hlink"/>
                        </a:solidFill>
                        <a:effectLst/>
                        <a:latin typeface="Tahoma" pitchFamily="34" charset="0"/>
                        <a:ea typeface="宋体" pitchFamily="2" charset="-122"/>
                      </a:endParaRPr>
                    </a:p>
                  </a:txBody>
                  <a:tcPr marL="84406" marR="844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60000"/>
                        <a:buFontTx/>
                        <a:buNone/>
                        <a:tabLst/>
                      </a:pPr>
                      <a:r>
                        <a:rPr kumimoji="1" lang="en-US" altLang="zh-CN" sz="2400" b="1" i="0" u="none" strike="noStrike" cap="none" normalizeH="0" baseline="0" smtClean="0">
                          <a:ln>
                            <a:noFill/>
                          </a:ln>
                          <a:solidFill>
                            <a:schemeClr val="hlink"/>
                          </a:solidFill>
                          <a:effectLst/>
                          <a:latin typeface="Tahoma" pitchFamily="34" charset="0"/>
                          <a:ea typeface="宋体" pitchFamily="2" charset="-122"/>
                          <a:cs typeface="Times New Roman" pitchFamily="18" charset="0"/>
                        </a:rPr>
                        <a:t>13″</a:t>
                      </a:r>
                      <a:endParaRPr kumimoji="1" lang="en-US" altLang="zh-CN" sz="2400" b="1" i="0" u="none" strike="noStrike" cap="none" normalizeH="0" baseline="0" smtClean="0">
                        <a:ln>
                          <a:noFill/>
                        </a:ln>
                        <a:solidFill>
                          <a:schemeClr val="hlink"/>
                        </a:solidFill>
                        <a:effectLst/>
                        <a:latin typeface="Tahoma" pitchFamily="34" charset="0"/>
                        <a:ea typeface="宋体" pitchFamily="2" charset="-122"/>
                      </a:endParaRPr>
                    </a:p>
                  </a:txBody>
                  <a:tcPr marL="84406" marR="844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60000"/>
                        <a:buFontTx/>
                        <a:buNone/>
                        <a:tabLst/>
                      </a:pPr>
                      <a:r>
                        <a:rPr kumimoji="1" lang="en-US" altLang="zh-CN" sz="2400" b="1" i="0" u="none" strike="noStrike" cap="none" normalizeH="0" baseline="0" dirty="0" smtClean="0">
                          <a:ln>
                            <a:noFill/>
                          </a:ln>
                          <a:solidFill>
                            <a:schemeClr val="hlink"/>
                          </a:solidFill>
                          <a:effectLst/>
                          <a:latin typeface="Tahoma" pitchFamily="34" charset="0"/>
                          <a:ea typeface="宋体" pitchFamily="2" charset="-122"/>
                          <a:cs typeface="Times New Roman" pitchFamily="18" charset="0"/>
                        </a:rPr>
                        <a:t>10″</a:t>
                      </a:r>
                      <a:endParaRPr kumimoji="1" lang="en-US" altLang="zh-CN" sz="2400" b="1" i="0" u="none" strike="noStrike" cap="none" normalizeH="0" baseline="0" dirty="0" smtClean="0">
                        <a:ln>
                          <a:noFill/>
                        </a:ln>
                        <a:solidFill>
                          <a:schemeClr val="hlink"/>
                        </a:solidFill>
                        <a:effectLst/>
                        <a:latin typeface="Tahoma" pitchFamily="34" charset="0"/>
                        <a:ea typeface="宋体" pitchFamily="2" charset="-122"/>
                      </a:endParaRPr>
                    </a:p>
                  </a:txBody>
                  <a:tcPr marL="84406" marR="84406"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3501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smtClean="0">
                          <a:ln>
                            <a:noFill/>
                          </a:ln>
                          <a:solidFill>
                            <a:schemeClr val="tx1"/>
                          </a:solidFill>
                          <a:effectLst/>
                          <a:latin typeface="Tahoma" pitchFamily="34" charset="0"/>
                          <a:ea typeface="宋体" pitchFamily="2" charset="-122"/>
                        </a:rPr>
                        <a:t>DJ6</a:t>
                      </a:r>
                    </a:p>
                  </a:txBody>
                  <a:tcPr marL="84406" marR="84406"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CN" altLang="en-US" sz="2400" b="0" i="0" u="none" strike="noStrike" cap="none" normalizeH="0" baseline="0" dirty="0" smtClean="0">
                        <a:ln>
                          <a:noFill/>
                        </a:ln>
                        <a:solidFill>
                          <a:schemeClr val="tx1"/>
                        </a:solidFill>
                        <a:effectLst/>
                        <a:latin typeface="Tahoma" pitchFamily="34" charset="0"/>
                        <a:ea typeface="宋体" pitchFamily="2" charset="-122"/>
                      </a:endParaRPr>
                    </a:p>
                  </a:txBody>
                  <a:tcPr marL="84406" marR="844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60000"/>
                        <a:buFontTx/>
                        <a:buNone/>
                        <a:tabLst/>
                      </a:pPr>
                      <a:r>
                        <a:rPr kumimoji="1" lang="en-US" altLang="zh-CN" sz="2400" b="0" i="0" u="none" strike="noStrike" cap="none" normalizeH="0" baseline="0" smtClean="0">
                          <a:ln>
                            <a:noFill/>
                          </a:ln>
                          <a:solidFill>
                            <a:schemeClr val="tx1"/>
                          </a:solidFill>
                          <a:effectLst/>
                          <a:latin typeface="Tahoma" pitchFamily="34" charset="0"/>
                          <a:ea typeface="宋体" pitchFamily="2" charset="-122"/>
                          <a:cs typeface="Times New Roman" pitchFamily="18" charset="0"/>
                        </a:rPr>
                        <a:t>18″</a:t>
                      </a:r>
                      <a:endParaRPr kumimoji="1" lang="en-US" altLang="zh-CN" sz="2400" b="0" i="0" u="none" strike="noStrike" cap="none" normalizeH="0" baseline="0" smtClean="0">
                        <a:ln>
                          <a:noFill/>
                        </a:ln>
                        <a:solidFill>
                          <a:schemeClr val="tx1"/>
                        </a:solidFill>
                        <a:effectLst/>
                        <a:latin typeface="Tahoma" pitchFamily="34" charset="0"/>
                        <a:ea typeface="宋体" pitchFamily="2" charset="-122"/>
                      </a:endParaRPr>
                    </a:p>
                  </a:txBody>
                  <a:tcPr marL="84406" marR="844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a:txBody>
                  <a:tcPr marL="84406" marR="844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60000"/>
                        <a:buFontTx/>
                        <a:buNone/>
                        <a:tabLst/>
                      </a:pPr>
                      <a:r>
                        <a:rPr kumimoji="1" lang="en-US" altLang="zh-CN" sz="2400" b="0" i="0" u="none" strike="noStrike" cap="none" normalizeH="0" baseline="0" dirty="0" smtClean="0">
                          <a:ln>
                            <a:noFill/>
                          </a:ln>
                          <a:solidFill>
                            <a:schemeClr val="tx1"/>
                          </a:solidFill>
                          <a:effectLst/>
                          <a:latin typeface="Tahoma" pitchFamily="34" charset="0"/>
                          <a:ea typeface="宋体" pitchFamily="2" charset="-122"/>
                          <a:cs typeface="Times New Roman" pitchFamily="18" charset="0"/>
                        </a:rPr>
                        <a:t>24″</a:t>
                      </a:r>
                      <a:endParaRPr kumimoji="1" lang="en-US" altLang="zh-CN" sz="2400" b="0" i="0" u="none" strike="noStrike" cap="none" normalizeH="0" baseline="0" dirty="0" smtClean="0">
                        <a:ln>
                          <a:noFill/>
                        </a:ln>
                        <a:solidFill>
                          <a:schemeClr val="tx1"/>
                        </a:solidFill>
                        <a:effectLst/>
                        <a:latin typeface="Tahoma" pitchFamily="34" charset="0"/>
                        <a:ea typeface="宋体" pitchFamily="2" charset="-122"/>
                      </a:endParaRPr>
                    </a:p>
                  </a:txBody>
                  <a:tcPr marL="84406" marR="84406"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5" name="圆角矩形标注 4"/>
          <p:cNvSpPr/>
          <p:nvPr/>
        </p:nvSpPr>
        <p:spPr bwMode="auto">
          <a:xfrm>
            <a:off x="1259632" y="5589240"/>
            <a:ext cx="2808312" cy="864096"/>
          </a:xfrm>
          <a:prstGeom prst="wedgeRoundRectCallout">
            <a:avLst>
              <a:gd name="adj1" fmla="val -20290"/>
              <a:gd name="adj2" fmla="val -362550"/>
              <a:gd name="adj3" fmla="val 16667"/>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indent="457200"/>
            <a:r>
              <a:rPr lang="zh-CN" altLang="en-US" b="1" dirty="0">
                <a:solidFill>
                  <a:srgbClr val="FF0000"/>
                </a:solidFill>
                <a:latin typeface="微软雅黑" pitchFamily="34" charset="-122"/>
                <a:ea typeface="微软雅黑" pitchFamily="34" charset="-122"/>
              </a:rPr>
              <a:t>高等级测量中才考虑此项指标</a:t>
            </a:r>
            <a:r>
              <a:rPr lang="zh-CN" altLang="en-US" b="1" dirty="0" smtClean="0">
                <a:solidFill>
                  <a:srgbClr val="FF0000"/>
                </a:solidFill>
                <a:latin typeface="微软雅黑" pitchFamily="34" charset="-122"/>
                <a:ea typeface="微软雅黑" pitchFamily="34" charset="-122"/>
              </a:rPr>
              <a:t>。</a:t>
            </a:r>
            <a:endParaRPr lang="zh-CN" altLang="en-US" b="1"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37915249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5" fill="hold" nodeType="clickEffect">
                                  <p:stCondLst>
                                    <p:cond delay="0"/>
                                  </p:stCondLst>
                                  <p:childTnLst>
                                    <p:set>
                                      <p:cBhvr>
                                        <p:cTn id="6" dur="1" fill="hold">
                                          <p:stCondLst>
                                            <p:cond delay="0"/>
                                          </p:stCondLst>
                                        </p:cTn>
                                        <p:tgtEl>
                                          <p:spTgt spid="349226"/>
                                        </p:tgtEl>
                                        <p:attrNameLst>
                                          <p:attrName>style.visibility</p:attrName>
                                        </p:attrNameLst>
                                      </p:cBhvr>
                                      <p:to>
                                        <p:strVal val="visible"/>
                                      </p:to>
                                    </p:set>
                                    <p:animEffect transition="in" filter="checkerboard(down)">
                                      <p:cBhvr>
                                        <p:cTn id="7" dur="500"/>
                                        <p:tgtEl>
                                          <p:spTgt spid="3492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116013" y="333375"/>
            <a:ext cx="7056437" cy="715963"/>
          </a:xfrm>
        </p:spPr>
        <p:txBody>
          <a:bodyPr/>
          <a:lstStyle/>
          <a:p>
            <a:pPr eaLnBrk="1" hangingPunct="1"/>
            <a:r>
              <a:rPr lang="zh-CN" altLang="en-US" b="1" dirty="0" smtClean="0">
                <a:solidFill>
                  <a:schemeClr val="folHlink"/>
                </a:solidFill>
                <a:latin typeface="宋体" pitchFamily="2" charset="-122"/>
              </a:rPr>
              <a:t>竖直角测量原理</a:t>
            </a:r>
          </a:p>
        </p:txBody>
      </p:sp>
      <p:sp>
        <p:nvSpPr>
          <p:cNvPr id="245764" name="Rectangle 4"/>
          <p:cNvSpPr>
            <a:spLocks noChangeArrowheads="1"/>
          </p:cNvSpPr>
          <p:nvPr/>
        </p:nvSpPr>
        <p:spPr bwMode="auto">
          <a:xfrm>
            <a:off x="323850" y="1196975"/>
            <a:ext cx="5327650"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indent="711200">
              <a:lnSpc>
                <a:spcPct val="130000"/>
              </a:lnSpc>
              <a:buClr>
                <a:schemeClr val="folHlink"/>
              </a:buClr>
              <a:buSzPct val="60000"/>
              <a:buFont typeface="Wingdings" pitchFamily="2" charset="2"/>
              <a:buNone/>
            </a:pPr>
            <a:r>
              <a:rPr lang="zh-CN" altLang="en-US" b="1" dirty="0">
                <a:solidFill>
                  <a:srgbClr val="0000FF"/>
                </a:solidFill>
                <a:latin typeface="黑体" pitchFamily="49" charset="-122"/>
                <a:ea typeface="黑体" pitchFamily="49" charset="-122"/>
              </a:rPr>
              <a:t>铅垂放置一个竖直度盘 。</a:t>
            </a:r>
          </a:p>
          <a:p>
            <a:pPr indent="711200">
              <a:lnSpc>
                <a:spcPct val="130000"/>
              </a:lnSpc>
              <a:buClr>
                <a:schemeClr val="folHlink"/>
              </a:buClr>
              <a:buSzPct val="60000"/>
              <a:buFont typeface="Wingdings" pitchFamily="2" charset="2"/>
              <a:buNone/>
            </a:pPr>
            <a:r>
              <a:rPr lang="zh-CN" altLang="en-US" b="1" dirty="0">
                <a:solidFill>
                  <a:srgbClr val="0000FF"/>
                </a:solidFill>
                <a:latin typeface="黑体" pitchFamily="49" charset="-122"/>
                <a:ea typeface="黑体" pitchFamily="49" charset="-122"/>
              </a:rPr>
              <a:t>方向线与水平面</a:t>
            </a:r>
            <a:r>
              <a:rPr lang="en-US" altLang="zh-CN" b="1" dirty="0">
                <a:solidFill>
                  <a:srgbClr val="0000FF"/>
                </a:solidFill>
                <a:latin typeface="黑体" pitchFamily="49" charset="-122"/>
                <a:ea typeface="黑体" pitchFamily="49" charset="-122"/>
              </a:rPr>
              <a:t>(</a:t>
            </a:r>
            <a:r>
              <a:rPr lang="zh-CN" altLang="en-US" b="1" dirty="0">
                <a:solidFill>
                  <a:srgbClr val="0000FF"/>
                </a:solidFill>
                <a:latin typeface="黑体" pitchFamily="49" charset="-122"/>
                <a:ea typeface="黑体" pitchFamily="49" charset="-122"/>
              </a:rPr>
              <a:t>线</a:t>
            </a:r>
            <a:r>
              <a:rPr lang="en-US" altLang="zh-CN" b="1" dirty="0">
                <a:solidFill>
                  <a:srgbClr val="0000FF"/>
                </a:solidFill>
                <a:latin typeface="黑体" pitchFamily="49" charset="-122"/>
                <a:ea typeface="黑体" pitchFamily="49" charset="-122"/>
              </a:rPr>
              <a:t>)</a:t>
            </a:r>
            <a:r>
              <a:rPr lang="zh-CN" altLang="en-US" b="1" dirty="0">
                <a:solidFill>
                  <a:srgbClr val="0000FF"/>
                </a:solidFill>
                <a:latin typeface="黑体" pitchFamily="49" charset="-122"/>
                <a:ea typeface="黑体" pitchFamily="49" charset="-122"/>
              </a:rPr>
              <a:t>在竖直度盘所在铅垂面上投影的读数差称为</a:t>
            </a:r>
            <a:r>
              <a:rPr lang="zh-CN" altLang="en-US" b="1" dirty="0">
                <a:solidFill>
                  <a:srgbClr val="FF0000"/>
                </a:solidFill>
                <a:latin typeface="黑体" pitchFamily="49" charset="-122"/>
                <a:ea typeface="黑体" pitchFamily="49" charset="-122"/>
              </a:rPr>
              <a:t>高度角</a:t>
            </a:r>
            <a:r>
              <a:rPr lang="en-US" altLang="zh-CN" b="1" dirty="0">
                <a:solidFill>
                  <a:srgbClr val="0000FF"/>
                </a:solidFill>
                <a:latin typeface="黑体" pitchFamily="49" charset="-122"/>
                <a:ea typeface="黑体" pitchFamily="49" charset="-122"/>
              </a:rPr>
              <a:t>(</a:t>
            </a:r>
            <a:r>
              <a:rPr lang="zh-CN" altLang="en-US" b="1" dirty="0">
                <a:solidFill>
                  <a:srgbClr val="0000FF"/>
                </a:solidFill>
                <a:latin typeface="黑体" pitchFamily="49" charset="-122"/>
                <a:ea typeface="黑体" pitchFamily="49" charset="-122"/>
              </a:rPr>
              <a:t>或</a:t>
            </a:r>
            <a:r>
              <a:rPr lang="zh-CN" altLang="en-US" b="1" dirty="0">
                <a:solidFill>
                  <a:srgbClr val="FF0000"/>
                </a:solidFill>
                <a:latin typeface="黑体" pitchFamily="49" charset="-122"/>
                <a:ea typeface="黑体" pitchFamily="49" charset="-122"/>
              </a:rPr>
              <a:t>竖直角</a:t>
            </a:r>
            <a:r>
              <a:rPr lang="en-US" altLang="zh-CN" b="1" dirty="0">
                <a:solidFill>
                  <a:srgbClr val="0000FF"/>
                </a:solidFill>
                <a:latin typeface="黑体" pitchFamily="49" charset="-122"/>
                <a:ea typeface="黑体" pitchFamily="49" charset="-122"/>
              </a:rPr>
              <a:t>)</a:t>
            </a:r>
            <a:r>
              <a:rPr lang="zh-CN" altLang="en-US" b="1" dirty="0">
                <a:solidFill>
                  <a:srgbClr val="0000FF"/>
                </a:solidFill>
                <a:latin typeface="黑体" pitchFamily="49" charset="-122"/>
                <a:ea typeface="黑体" pitchFamily="49" charset="-122"/>
              </a:rPr>
              <a:t>，方向线在水平面上方称为</a:t>
            </a:r>
            <a:r>
              <a:rPr lang="zh-CN" altLang="en-US" b="1" dirty="0">
                <a:solidFill>
                  <a:srgbClr val="FF0000"/>
                </a:solidFill>
                <a:latin typeface="黑体" pitchFamily="49" charset="-122"/>
                <a:ea typeface="黑体" pitchFamily="49" charset="-122"/>
              </a:rPr>
              <a:t>仰角</a:t>
            </a:r>
            <a:r>
              <a:rPr lang="zh-CN" altLang="en-US" b="1" dirty="0">
                <a:solidFill>
                  <a:srgbClr val="0000FF"/>
                </a:solidFill>
                <a:latin typeface="黑体" pitchFamily="49" charset="-122"/>
                <a:ea typeface="黑体" pitchFamily="49" charset="-122"/>
              </a:rPr>
              <a:t>，用</a:t>
            </a:r>
            <a:r>
              <a:rPr lang="en-US" altLang="zh-CN" b="1" dirty="0">
                <a:solidFill>
                  <a:srgbClr val="0000FF"/>
                </a:solidFill>
                <a:latin typeface="黑体" pitchFamily="49" charset="-122"/>
                <a:ea typeface="黑体" pitchFamily="49" charset="-122"/>
              </a:rPr>
              <a:t>"</a:t>
            </a:r>
            <a:r>
              <a:rPr lang="zh-CN" altLang="en-US" b="1" dirty="0">
                <a:solidFill>
                  <a:srgbClr val="0000FF"/>
                </a:solidFill>
                <a:latin typeface="黑体" pitchFamily="49" charset="-122"/>
                <a:ea typeface="黑体" pitchFamily="49" charset="-122"/>
              </a:rPr>
              <a:t>＋</a:t>
            </a:r>
            <a:r>
              <a:rPr lang="en-US" altLang="zh-CN" b="1" dirty="0">
                <a:solidFill>
                  <a:srgbClr val="0000FF"/>
                </a:solidFill>
                <a:latin typeface="黑体" pitchFamily="49" charset="-122"/>
                <a:ea typeface="黑体" pitchFamily="49" charset="-122"/>
              </a:rPr>
              <a:t>"</a:t>
            </a:r>
            <a:r>
              <a:rPr lang="zh-CN" altLang="en-US" b="1" dirty="0">
                <a:solidFill>
                  <a:srgbClr val="0000FF"/>
                </a:solidFill>
                <a:latin typeface="黑体" pitchFamily="49" charset="-122"/>
                <a:ea typeface="黑体" pitchFamily="49" charset="-122"/>
              </a:rPr>
              <a:t>表示；方向线在水平面下方称为</a:t>
            </a:r>
            <a:r>
              <a:rPr lang="zh-CN" altLang="en-US" b="1" dirty="0">
                <a:solidFill>
                  <a:srgbClr val="FF0000"/>
                </a:solidFill>
                <a:latin typeface="黑体" pitchFamily="49" charset="-122"/>
                <a:ea typeface="黑体" pitchFamily="49" charset="-122"/>
              </a:rPr>
              <a:t>俯角</a:t>
            </a:r>
            <a:r>
              <a:rPr lang="zh-CN" altLang="en-US" b="1" dirty="0">
                <a:solidFill>
                  <a:srgbClr val="0000FF"/>
                </a:solidFill>
                <a:latin typeface="黑体" pitchFamily="49" charset="-122"/>
                <a:ea typeface="黑体" pitchFamily="49" charset="-122"/>
              </a:rPr>
              <a:t>，用</a:t>
            </a:r>
            <a:r>
              <a:rPr lang="en-US" altLang="zh-CN" b="1" dirty="0">
                <a:solidFill>
                  <a:srgbClr val="0000FF"/>
                </a:solidFill>
                <a:latin typeface="黑体" pitchFamily="49" charset="-122"/>
                <a:ea typeface="黑体" pitchFamily="49" charset="-122"/>
              </a:rPr>
              <a:t>"</a:t>
            </a:r>
            <a:r>
              <a:rPr lang="zh-CN" altLang="en-US" b="1" dirty="0">
                <a:solidFill>
                  <a:srgbClr val="0000FF"/>
                </a:solidFill>
                <a:latin typeface="黑体" pitchFamily="49" charset="-122"/>
                <a:ea typeface="黑体" pitchFamily="49" charset="-122"/>
              </a:rPr>
              <a:t> －</a:t>
            </a:r>
            <a:r>
              <a:rPr lang="en-US" altLang="zh-CN" b="1" dirty="0">
                <a:solidFill>
                  <a:srgbClr val="0000FF"/>
                </a:solidFill>
                <a:latin typeface="黑体" pitchFamily="49" charset="-122"/>
                <a:ea typeface="黑体" pitchFamily="49" charset="-122"/>
              </a:rPr>
              <a:t>"</a:t>
            </a:r>
            <a:r>
              <a:rPr lang="zh-CN" altLang="en-US" b="1" dirty="0">
                <a:solidFill>
                  <a:srgbClr val="0000FF"/>
                </a:solidFill>
                <a:latin typeface="黑体" pitchFamily="49" charset="-122"/>
                <a:ea typeface="黑体" pitchFamily="49" charset="-122"/>
              </a:rPr>
              <a:t>表示。角值范围</a:t>
            </a:r>
            <a:r>
              <a:rPr lang="en-US" altLang="zh-CN" b="1" dirty="0">
                <a:solidFill>
                  <a:srgbClr val="FF0000"/>
                </a:solidFill>
                <a:latin typeface="黑体" pitchFamily="49" charset="-122"/>
                <a:ea typeface="黑体" pitchFamily="49" charset="-122"/>
              </a:rPr>
              <a:t>-90</a:t>
            </a:r>
            <a:r>
              <a:rPr lang="zh-CN" altLang="en-US" b="1" dirty="0">
                <a:solidFill>
                  <a:srgbClr val="FF0000"/>
                </a:solidFill>
                <a:latin typeface="黑体" pitchFamily="49" charset="-122"/>
                <a:ea typeface="黑体" pitchFamily="49" charset="-122"/>
              </a:rPr>
              <a:t>～</a:t>
            </a:r>
            <a:r>
              <a:rPr lang="en-US" altLang="zh-CN" b="1" dirty="0">
                <a:solidFill>
                  <a:srgbClr val="FF0000"/>
                </a:solidFill>
                <a:latin typeface="黑体" pitchFamily="49" charset="-122"/>
                <a:ea typeface="黑体" pitchFamily="49" charset="-122"/>
              </a:rPr>
              <a:t>90</a:t>
            </a:r>
            <a:r>
              <a:rPr lang="zh-CN" altLang="en-US" b="1" dirty="0">
                <a:solidFill>
                  <a:srgbClr val="FF0000"/>
                </a:solidFill>
                <a:latin typeface="黑体" pitchFamily="49" charset="-122"/>
                <a:ea typeface="黑体" pitchFamily="49" charset="-122"/>
              </a:rPr>
              <a:t>度</a:t>
            </a:r>
            <a:r>
              <a:rPr lang="zh-CN" altLang="en-US" b="1" dirty="0">
                <a:solidFill>
                  <a:srgbClr val="0000FF"/>
                </a:solidFill>
                <a:latin typeface="黑体" pitchFamily="49" charset="-122"/>
                <a:ea typeface="黑体" pitchFamily="49" charset="-122"/>
              </a:rPr>
              <a:t>。</a:t>
            </a:r>
          </a:p>
          <a:p>
            <a:pPr indent="711200">
              <a:lnSpc>
                <a:spcPct val="130000"/>
              </a:lnSpc>
            </a:pPr>
            <a:r>
              <a:rPr lang="zh-CN" altLang="en-US" b="1" dirty="0">
                <a:solidFill>
                  <a:srgbClr val="0000FF"/>
                </a:solidFill>
                <a:latin typeface="黑体" pitchFamily="49" charset="-122"/>
                <a:ea typeface="黑体" pitchFamily="49" charset="-122"/>
              </a:rPr>
              <a:t>方向线与铅垂线反方向对应读数的差值称为</a:t>
            </a:r>
            <a:r>
              <a:rPr lang="zh-CN" altLang="en-US" b="1" dirty="0">
                <a:solidFill>
                  <a:srgbClr val="FF0000"/>
                </a:solidFill>
                <a:latin typeface="黑体" pitchFamily="49" charset="-122"/>
                <a:ea typeface="黑体" pitchFamily="49" charset="-122"/>
              </a:rPr>
              <a:t>天顶距</a:t>
            </a:r>
            <a:r>
              <a:rPr lang="zh-CN" altLang="en-US" b="1" dirty="0">
                <a:solidFill>
                  <a:srgbClr val="0000FF"/>
                </a:solidFill>
                <a:latin typeface="黑体" pitchFamily="49" charset="-122"/>
                <a:ea typeface="黑体" pitchFamily="49" charset="-122"/>
              </a:rPr>
              <a:t>，角值</a:t>
            </a:r>
            <a:r>
              <a:rPr lang="en-US" altLang="zh-CN" b="1" dirty="0">
                <a:solidFill>
                  <a:srgbClr val="0000FF"/>
                </a:solidFill>
                <a:latin typeface="黑体" pitchFamily="49" charset="-122"/>
                <a:ea typeface="黑体" pitchFamily="49" charset="-122"/>
              </a:rPr>
              <a:t>0</a:t>
            </a:r>
            <a:r>
              <a:rPr lang="zh-CN" altLang="en-US" b="1" dirty="0">
                <a:solidFill>
                  <a:srgbClr val="0000FF"/>
                </a:solidFill>
                <a:latin typeface="黑体" pitchFamily="49" charset="-122"/>
                <a:ea typeface="黑体" pitchFamily="49" charset="-122"/>
              </a:rPr>
              <a:t>～</a:t>
            </a:r>
            <a:r>
              <a:rPr lang="en-US" altLang="zh-CN" b="1" dirty="0">
                <a:solidFill>
                  <a:srgbClr val="0000FF"/>
                </a:solidFill>
                <a:latin typeface="黑体" pitchFamily="49" charset="-122"/>
                <a:ea typeface="黑体" pitchFamily="49" charset="-122"/>
              </a:rPr>
              <a:t>180</a:t>
            </a:r>
            <a:r>
              <a:rPr lang="zh-CN" altLang="en-US" b="1" dirty="0">
                <a:solidFill>
                  <a:srgbClr val="0000FF"/>
                </a:solidFill>
                <a:latin typeface="黑体" pitchFamily="49" charset="-122"/>
                <a:ea typeface="黑体" pitchFamily="49" charset="-122"/>
              </a:rPr>
              <a:t>度，如图中的</a:t>
            </a:r>
            <a:r>
              <a:rPr lang="en-US" altLang="zh-CN" b="1" dirty="0">
                <a:solidFill>
                  <a:srgbClr val="0000FF"/>
                </a:solidFill>
                <a:latin typeface="黑体" pitchFamily="49" charset="-122"/>
                <a:ea typeface="黑体" pitchFamily="49" charset="-122"/>
              </a:rPr>
              <a:t>Z</a:t>
            </a:r>
            <a:r>
              <a:rPr lang="en-US" altLang="zh-CN" b="1" baseline="-25000" dirty="0">
                <a:solidFill>
                  <a:srgbClr val="0000FF"/>
                </a:solidFill>
                <a:latin typeface="黑体" pitchFamily="49" charset="-122"/>
                <a:ea typeface="黑体" pitchFamily="49" charset="-122"/>
              </a:rPr>
              <a:t>A</a:t>
            </a:r>
            <a:r>
              <a:rPr lang="zh-CN" altLang="en-US" b="1" dirty="0">
                <a:solidFill>
                  <a:srgbClr val="0000FF"/>
                </a:solidFill>
                <a:latin typeface="黑体" pitchFamily="49" charset="-122"/>
                <a:ea typeface="黑体" pitchFamily="49" charset="-122"/>
              </a:rPr>
              <a:t> 、</a:t>
            </a:r>
            <a:r>
              <a:rPr lang="en-US" altLang="zh-CN" b="1" dirty="0">
                <a:solidFill>
                  <a:srgbClr val="0000FF"/>
                </a:solidFill>
                <a:latin typeface="黑体" pitchFamily="49" charset="-122"/>
                <a:ea typeface="黑体" pitchFamily="49" charset="-122"/>
              </a:rPr>
              <a:t>Z</a:t>
            </a:r>
            <a:r>
              <a:rPr lang="en-US" altLang="zh-CN" b="1" baseline="-25000" dirty="0">
                <a:solidFill>
                  <a:srgbClr val="0000FF"/>
                </a:solidFill>
                <a:latin typeface="黑体" pitchFamily="49" charset="-122"/>
                <a:ea typeface="黑体" pitchFamily="49" charset="-122"/>
              </a:rPr>
              <a:t>B</a:t>
            </a:r>
            <a:r>
              <a:rPr lang="zh-CN" altLang="en-US" b="1" dirty="0">
                <a:solidFill>
                  <a:srgbClr val="0000FF"/>
                </a:solidFill>
                <a:latin typeface="黑体" pitchFamily="49" charset="-122"/>
                <a:ea typeface="黑体" pitchFamily="49" charset="-122"/>
              </a:rPr>
              <a:t>。</a:t>
            </a:r>
          </a:p>
        </p:txBody>
      </p:sp>
      <p:pic>
        <p:nvPicPr>
          <p:cNvPr id="245766" name="Picture 6" descr="角度测量原理2"/>
          <p:cNvPicPr>
            <a:picLocks noChangeAspect="1" noChangeArrowheads="1"/>
          </p:cNvPicPr>
          <p:nvPr/>
        </p:nvPicPr>
        <p:blipFill>
          <a:blip r:embed="rId2">
            <a:lum contrast="30000"/>
            <a:extLst>
              <a:ext uri="{28A0092B-C50C-407E-A947-70E740481C1C}">
                <a14:useLocalDpi xmlns:a14="http://schemas.microsoft.com/office/drawing/2010/main" val="0"/>
              </a:ext>
            </a:extLst>
          </a:blip>
          <a:srcRect/>
          <a:stretch>
            <a:fillRect/>
          </a:stretch>
        </p:blipFill>
        <p:spPr bwMode="auto">
          <a:xfrm>
            <a:off x="5724525" y="2133600"/>
            <a:ext cx="3357563"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67" name="Oval 7"/>
          <p:cNvSpPr>
            <a:spLocks noChangeArrowheads="1"/>
          </p:cNvSpPr>
          <p:nvPr/>
        </p:nvSpPr>
        <p:spPr bwMode="auto">
          <a:xfrm>
            <a:off x="5867400" y="3141663"/>
            <a:ext cx="431800" cy="863600"/>
          </a:xfrm>
          <a:prstGeom prst="ellipse">
            <a:avLst/>
          </a:prstGeom>
          <a:noFill/>
          <a:ln w="381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45768" name="Line 8"/>
          <p:cNvSpPr>
            <a:spLocks noChangeShapeType="1"/>
          </p:cNvSpPr>
          <p:nvPr/>
        </p:nvSpPr>
        <p:spPr bwMode="auto">
          <a:xfrm flipV="1">
            <a:off x="6084888" y="2420938"/>
            <a:ext cx="2159000" cy="1223962"/>
          </a:xfrm>
          <a:prstGeom prst="line">
            <a:avLst/>
          </a:prstGeom>
          <a:noFill/>
          <a:ln w="38100">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45769" name="Line 9"/>
          <p:cNvSpPr>
            <a:spLocks noChangeShapeType="1"/>
          </p:cNvSpPr>
          <p:nvPr/>
        </p:nvSpPr>
        <p:spPr bwMode="auto">
          <a:xfrm>
            <a:off x="6084888" y="3621088"/>
            <a:ext cx="2447925" cy="0"/>
          </a:xfrm>
          <a:prstGeom prst="line">
            <a:avLst/>
          </a:prstGeom>
          <a:noFill/>
          <a:ln w="38100">
            <a:solidFill>
              <a:schemeClr val="hlink"/>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5770" name="Line 10"/>
          <p:cNvSpPr>
            <a:spLocks noChangeShapeType="1"/>
          </p:cNvSpPr>
          <p:nvPr/>
        </p:nvSpPr>
        <p:spPr bwMode="auto">
          <a:xfrm>
            <a:off x="6084888" y="3644900"/>
            <a:ext cx="2303462" cy="792163"/>
          </a:xfrm>
          <a:prstGeom prst="line">
            <a:avLst/>
          </a:prstGeom>
          <a:noFill/>
          <a:ln w="38100">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Tree>
    <p:extLst>
      <p:ext uri="{BB962C8B-B14F-4D97-AF65-F5344CB8AC3E}">
        <p14:creationId xmlns:p14="http://schemas.microsoft.com/office/powerpoint/2010/main" val="25664675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45766"/>
                                        </p:tgtEl>
                                        <p:attrNameLst>
                                          <p:attrName>style.visibility</p:attrName>
                                        </p:attrNameLst>
                                      </p:cBhvr>
                                      <p:to>
                                        <p:strVal val="visible"/>
                                      </p:to>
                                    </p:set>
                                    <p:animEffect transition="in" filter="blinds(horizontal)">
                                      <p:cBhvr>
                                        <p:cTn id="7" dur="500"/>
                                        <p:tgtEl>
                                          <p:spTgt spid="2457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245767"/>
                                        </p:tgtEl>
                                        <p:attrNameLst>
                                          <p:attrName>style.visibility</p:attrName>
                                        </p:attrNameLst>
                                      </p:cBhvr>
                                      <p:to>
                                        <p:strVal val="visible"/>
                                      </p:to>
                                    </p:set>
                                    <p:anim calcmode="lin" valueType="num">
                                      <p:cBhvr additive="base">
                                        <p:cTn id="12" dur="500" fill="hold"/>
                                        <p:tgtEl>
                                          <p:spTgt spid="245767"/>
                                        </p:tgtEl>
                                        <p:attrNameLst>
                                          <p:attrName>ppt_x</p:attrName>
                                        </p:attrNameLst>
                                      </p:cBhvr>
                                      <p:tavLst>
                                        <p:tav tm="0">
                                          <p:val>
                                            <p:strVal val="1+#ppt_w/2"/>
                                          </p:val>
                                        </p:tav>
                                        <p:tav tm="100000">
                                          <p:val>
                                            <p:strVal val="#ppt_x"/>
                                          </p:val>
                                        </p:tav>
                                      </p:tavLst>
                                    </p:anim>
                                    <p:anim calcmode="lin" valueType="num">
                                      <p:cBhvr additive="base">
                                        <p:cTn id="13" dur="500" fill="hold"/>
                                        <p:tgtEl>
                                          <p:spTgt spid="245767"/>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245769"/>
                                        </p:tgtEl>
                                        <p:attrNameLst>
                                          <p:attrName>style.visibility</p:attrName>
                                        </p:attrNameLst>
                                      </p:cBhvr>
                                      <p:to>
                                        <p:strVal val="visible"/>
                                      </p:to>
                                    </p:set>
                                    <p:anim calcmode="lin" valueType="num">
                                      <p:cBhvr additive="base">
                                        <p:cTn id="18" dur="500" fill="hold"/>
                                        <p:tgtEl>
                                          <p:spTgt spid="245769"/>
                                        </p:tgtEl>
                                        <p:attrNameLst>
                                          <p:attrName>ppt_x</p:attrName>
                                        </p:attrNameLst>
                                      </p:cBhvr>
                                      <p:tavLst>
                                        <p:tav tm="0">
                                          <p:val>
                                            <p:strVal val="1+#ppt_w/2"/>
                                          </p:val>
                                        </p:tav>
                                        <p:tav tm="100000">
                                          <p:val>
                                            <p:strVal val="#ppt_x"/>
                                          </p:val>
                                        </p:tav>
                                      </p:tavLst>
                                    </p:anim>
                                    <p:anim calcmode="lin" valueType="num">
                                      <p:cBhvr additive="base">
                                        <p:cTn id="19" dur="500" fill="hold"/>
                                        <p:tgtEl>
                                          <p:spTgt spid="245769"/>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2" fill="hold" grpId="0" nodeType="clickEffect">
                                  <p:stCondLst>
                                    <p:cond delay="0"/>
                                  </p:stCondLst>
                                  <p:childTnLst>
                                    <p:set>
                                      <p:cBhvr>
                                        <p:cTn id="23" dur="1" fill="hold">
                                          <p:stCondLst>
                                            <p:cond delay="0"/>
                                          </p:stCondLst>
                                        </p:cTn>
                                        <p:tgtEl>
                                          <p:spTgt spid="245768"/>
                                        </p:tgtEl>
                                        <p:attrNameLst>
                                          <p:attrName>style.visibility</p:attrName>
                                        </p:attrNameLst>
                                      </p:cBhvr>
                                      <p:to>
                                        <p:strVal val="visible"/>
                                      </p:to>
                                    </p:set>
                                    <p:anim calcmode="lin" valueType="num">
                                      <p:cBhvr additive="base">
                                        <p:cTn id="24" dur="500" fill="hold"/>
                                        <p:tgtEl>
                                          <p:spTgt spid="245768"/>
                                        </p:tgtEl>
                                        <p:attrNameLst>
                                          <p:attrName>ppt_x</p:attrName>
                                        </p:attrNameLst>
                                      </p:cBhvr>
                                      <p:tavLst>
                                        <p:tav tm="0">
                                          <p:val>
                                            <p:strVal val="1+#ppt_w/2"/>
                                          </p:val>
                                        </p:tav>
                                        <p:tav tm="100000">
                                          <p:val>
                                            <p:strVal val="#ppt_x"/>
                                          </p:val>
                                        </p:tav>
                                      </p:tavLst>
                                    </p:anim>
                                    <p:anim calcmode="lin" valueType="num">
                                      <p:cBhvr additive="base">
                                        <p:cTn id="25" dur="500" fill="hold"/>
                                        <p:tgtEl>
                                          <p:spTgt spid="245768"/>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2" fill="hold" grpId="0" nodeType="clickEffect">
                                  <p:stCondLst>
                                    <p:cond delay="0"/>
                                  </p:stCondLst>
                                  <p:childTnLst>
                                    <p:set>
                                      <p:cBhvr>
                                        <p:cTn id="29" dur="1" fill="hold">
                                          <p:stCondLst>
                                            <p:cond delay="0"/>
                                          </p:stCondLst>
                                        </p:cTn>
                                        <p:tgtEl>
                                          <p:spTgt spid="245770"/>
                                        </p:tgtEl>
                                        <p:attrNameLst>
                                          <p:attrName>style.visibility</p:attrName>
                                        </p:attrNameLst>
                                      </p:cBhvr>
                                      <p:to>
                                        <p:strVal val="visible"/>
                                      </p:to>
                                    </p:set>
                                    <p:anim calcmode="lin" valueType="num">
                                      <p:cBhvr additive="base">
                                        <p:cTn id="30" dur="500" fill="hold"/>
                                        <p:tgtEl>
                                          <p:spTgt spid="245770"/>
                                        </p:tgtEl>
                                        <p:attrNameLst>
                                          <p:attrName>ppt_x</p:attrName>
                                        </p:attrNameLst>
                                      </p:cBhvr>
                                      <p:tavLst>
                                        <p:tav tm="0">
                                          <p:val>
                                            <p:strVal val="1+#ppt_w/2"/>
                                          </p:val>
                                        </p:tav>
                                        <p:tav tm="100000">
                                          <p:val>
                                            <p:strVal val="#ppt_x"/>
                                          </p:val>
                                        </p:tav>
                                      </p:tavLst>
                                    </p:anim>
                                    <p:anim calcmode="lin" valueType="num">
                                      <p:cBhvr additive="base">
                                        <p:cTn id="31" dur="500" fill="hold"/>
                                        <p:tgtEl>
                                          <p:spTgt spid="245770"/>
                                        </p:tgtEl>
                                        <p:attrNameLst>
                                          <p:attrName>ppt_y</p:attrName>
                                        </p:attrNameLst>
                                      </p:cBhvr>
                                      <p:tavLst>
                                        <p:tav tm="0">
                                          <p:val>
                                            <p:strVal val="#ppt_y"/>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4" fill="hold" nodeType="clickEffect">
                                  <p:stCondLst>
                                    <p:cond delay="0"/>
                                  </p:stCondLst>
                                  <p:childTnLst>
                                    <p:set>
                                      <p:cBhvr>
                                        <p:cTn id="35" dur="1" fill="hold">
                                          <p:stCondLst>
                                            <p:cond delay="0"/>
                                          </p:stCondLst>
                                        </p:cTn>
                                        <p:tgtEl>
                                          <p:spTgt spid="245764">
                                            <p:txEl>
                                              <p:pRg st="0" end="0"/>
                                            </p:txEl>
                                          </p:spTgt>
                                        </p:tgtEl>
                                        <p:attrNameLst>
                                          <p:attrName>style.visibility</p:attrName>
                                        </p:attrNameLst>
                                      </p:cBhvr>
                                      <p:to>
                                        <p:strVal val="visible"/>
                                      </p:to>
                                    </p:set>
                                    <p:anim calcmode="lin" valueType="num">
                                      <p:cBhvr additive="base">
                                        <p:cTn id="36" dur="500" fill="hold"/>
                                        <p:tgtEl>
                                          <p:spTgt spid="245764">
                                            <p:txEl>
                                              <p:pRg st="0" end="0"/>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24576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4" fill="hold" nodeType="clickEffect">
                                  <p:stCondLst>
                                    <p:cond delay="0"/>
                                  </p:stCondLst>
                                  <p:childTnLst>
                                    <p:set>
                                      <p:cBhvr>
                                        <p:cTn id="41" dur="1" fill="hold">
                                          <p:stCondLst>
                                            <p:cond delay="0"/>
                                          </p:stCondLst>
                                        </p:cTn>
                                        <p:tgtEl>
                                          <p:spTgt spid="245764">
                                            <p:txEl>
                                              <p:pRg st="1" end="1"/>
                                            </p:txEl>
                                          </p:spTgt>
                                        </p:tgtEl>
                                        <p:attrNameLst>
                                          <p:attrName>style.visibility</p:attrName>
                                        </p:attrNameLst>
                                      </p:cBhvr>
                                      <p:to>
                                        <p:strVal val="visible"/>
                                      </p:to>
                                    </p:set>
                                    <p:anim calcmode="lin" valueType="num">
                                      <p:cBhvr additive="base">
                                        <p:cTn id="42" dur="500" fill="hold"/>
                                        <p:tgtEl>
                                          <p:spTgt spid="245764">
                                            <p:txEl>
                                              <p:pRg st="1" end="1"/>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24576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4" fill="hold" nodeType="clickEffect">
                                  <p:stCondLst>
                                    <p:cond delay="0"/>
                                  </p:stCondLst>
                                  <p:childTnLst>
                                    <p:set>
                                      <p:cBhvr>
                                        <p:cTn id="47" dur="1" fill="hold">
                                          <p:stCondLst>
                                            <p:cond delay="0"/>
                                          </p:stCondLst>
                                        </p:cTn>
                                        <p:tgtEl>
                                          <p:spTgt spid="245764">
                                            <p:txEl>
                                              <p:pRg st="2" end="2"/>
                                            </p:txEl>
                                          </p:spTgt>
                                        </p:tgtEl>
                                        <p:attrNameLst>
                                          <p:attrName>style.visibility</p:attrName>
                                        </p:attrNameLst>
                                      </p:cBhvr>
                                      <p:to>
                                        <p:strVal val="visible"/>
                                      </p:to>
                                    </p:set>
                                    <p:anim calcmode="lin" valueType="num">
                                      <p:cBhvr additive="base">
                                        <p:cTn id="48" dur="500" fill="hold"/>
                                        <p:tgtEl>
                                          <p:spTgt spid="245764">
                                            <p:txEl>
                                              <p:pRg st="2" end="2"/>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24576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67" grpId="0" animBg="1"/>
      <p:bldP spid="245768" grpId="0" animBg="1"/>
      <p:bldP spid="245769" grpId="0" animBg="1"/>
      <p:bldP spid="24577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484784"/>
            <a:ext cx="5321300"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42305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4"/>
          <p:cNvGraphicFramePr>
            <a:graphicFrameLocks noChangeAspect="1"/>
          </p:cNvGraphicFramePr>
          <p:nvPr/>
        </p:nvGraphicFramePr>
        <p:xfrm>
          <a:off x="1258888" y="2133600"/>
          <a:ext cx="6324600" cy="3783013"/>
        </p:xfrm>
        <a:graphic>
          <a:graphicData uri="http://schemas.openxmlformats.org/presentationml/2006/ole">
            <mc:AlternateContent xmlns:mc="http://schemas.openxmlformats.org/markup-compatibility/2006">
              <mc:Choice xmlns:v="urn:schemas-microsoft-com:vml" Requires="v">
                <p:oleObj spid="_x0000_s106509" name="Image" r:id="rId3" imgW="7707937" imgH="4609524" progId="Photoshop.Image.7">
                  <p:embed/>
                </p:oleObj>
              </mc:Choice>
              <mc:Fallback>
                <p:oleObj name="Image" r:id="rId3" imgW="7707937" imgH="4609524"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2133600"/>
                        <a:ext cx="6324600" cy="3783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7" name="Rectangle 6"/>
          <p:cNvSpPr>
            <a:spLocks noChangeArrowheads="1"/>
          </p:cNvSpPr>
          <p:nvPr/>
        </p:nvSpPr>
        <p:spPr bwMode="auto">
          <a:xfrm>
            <a:off x="900113" y="1268413"/>
            <a:ext cx="7939087"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just">
              <a:lnSpc>
                <a:spcPct val="90000"/>
              </a:lnSpc>
              <a:spcBef>
                <a:spcPct val="20000"/>
              </a:spcBef>
              <a:buClr>
                <a:schemeClr val="folHlink"/>
              </a:buClr>
              <a:buSzPct val="60000"/>
              <a:buFont typeface="Wingdings" pitchFamily="2" charset="2"/>
              <a:buNone/>
            </a:pPr>
            <a:r>
              <a:rPr lang="en-US" altLang="zh-CN" sz="2600" dirty="0" smtClean="0">
                <a:latin typeface="黑体" pitchFamily="49" charset="-122"/>
                <a:ea typeface="黑体" pitchFamily="49" charset="-122"/>
              </a:rPr>
              <a:t>1</a:t>
            </a:r>
            <a:r>
              <a:rPr lang="en-US" altLang="zh-CN" sz="2600" dirty="0">
                <a:latin typeface="黑体" pitchFamily="49" charset="-122"/>
                <a:ea typeface="黑体" pitchFamily="49" charset="-122"/>
              </a:rPr>
              <a:t>) </a:t>
            </a:r>
            <a:r>
              <a:rPr lang="zh-CN" altLang="en-US" sz="2600" dirty="0">
                <a:latin typeface="黑体" pitchFamily="49" charset="-122"/>
                <a:ea typeface="黑体" pitchFamily="49" charset="-122"/>
              </a:rPr>
              <a:t>倾斜距离化算为水平距离</a:t>
            </a:r>
            <a:r>
              <a:rPr lang="zh-CN" altLang="en-US" sz="2600" b="0" dirty="0">
                <a:latin typeface="黑体" pitchFamily="49" charset="-122"/>
                <a:ea typeface="黑体" pitchFamily="49" charset="-122"/>
              </a:rPr>
              <a:t> </a:t>
            </a:r>
          </a:p>
          <a:p>
            <a:pPr marL="342900" indent="-342900" algn="just">
              <a:lnSpc>
                <a:spcPct val="90000"/>
              </a:lnSpc>
              <a:spcBef>
                <a:spcPct val="20000"/>
              </a:spcBef>
              <a:buClr>
                <a:schemeClr val="folHlink"/>
              </a:buClr>
              <a:buSzPct val="60000"/>
              <a:buFont typeface="Wingdings" pitchFamily="2" charset="2"/>
              <a:buNone/>
            </a:pPr>
            <a:r>
              <a:rPr lang="en-US" altLang="zh-CN" sz="2800" b="0" i="1" dirty="0">
                <a:latin typeface="黑体" pitchFamily="49" charset="-122"/>
                <a:ea typeface="黑体" pitchFamily="49" charset="-122"/>
              </a:rPr>
              <a:t>D</a:t>
            </a:r>
            <a:r>
              <a:rPr lang="en-US" altLang="zh-CN" sz="2800" b="0" dirty="0">
                <a:latin typeface="黑体" pitchFamily="49" charset="-122"/>
                <a:ea typeface="黑体" pitchFamily="49" charset="-122"/>
              </a:rPr>
              <a:t>=</a:t>
            </a:r>
            <a:r>
              <a:rPr lang="en-US" altLang="zh-CN" sz="2800" b="0" i="1" dirty="0" err="1">
                <a:latin typeface="黑体" pitchFamily="49" charset="-122"/>
                <a:ea typeface="黑体" pitchFamily="49" charset="-122"/>
              </a:rPr>
              <a:t>S</a:t>
            </a:r>
            <a:r>
              <a:rPr lang="en-US" altLang="zh-CN" sz="2800" b="0" dirty="0" err="1">
                <a:latin typeface="黑体" pitchFamily="49" charset="-122"/>
                <a:ea typeface="黑体" pitchFamily="49" charset="-122"/>
              </a:rPr>
              <a:t>cos</a:t>
            </a:r>
            <a:r>
              <a:rPr lang="en-US" altLang="zh-CN" sz="2800" i="1" dirty="0">
                <a:solidFill>
                  <a:srgbClr val="FC0C06"/>
                </a:solidFill>
                <a:latin typeface="黑体" pitchFamily="49" charset="-122"/>
                <a:ea typeface="黑体" pitchFamily="49" charset="-122"/>
              </a:rPr>
              <a:t>α</a:t>
            </a:r>
          </a:p>
        </p:txBody>
      </p:sp>
      <p:sp>
        <p:nvSpPr>
          <p:cNvPr id="2" name="矩形 1"/>
          <p:cNvSpPr/>
          <p:nvPr/>
        </p:nvSpPr>
        <p:spPr>
          <a:xfrm>
            <a:off x="1695450" y="476672"/>
            <a:ext cx="4244702" cy="646331"/>
          </a:xfrm>
          <a:prstGeom prst="rect">
            <a:avLst/>
          </a:prstGeom>
        </p:spPr>
        <p:txBody>
          <a:bodyPr wrap="square">
            <a:spAutoFit/>
          </a:bodyPr>
          <a:lstStyle/>
          <a:p>
            <a:pPr marL="342900" lvl="0" indent="-342900" algn="ctr">
              <a:lnSpc>
                <a:spcPct val="90000"/>
              </a:lnSpc>
              <a:buClr>
                <a:srgbClr val="3333CC"/>
              </a:buClr>
              <a:buSzPct val="60000"/>
            </a:pPr>
            <a:r>
              <a:rPr lang="zh-CN" altLang="en-US" sz="4000" b="1" dirty="0">
                <a:solidFill>
                  <a:schemeClr val="folHlink"/>
                </a:solidFill>
                <a:latin typeface="宋体" pitchFamily="2" charset="-122"/>
                <a:ea typeface="+mj-ea"/>
                <a:cs typeface="+mj-cs"/>
              </a:rPr>
              <a:t>竖直角的用途 </a:t>
            </a:r>
          </a:p>
        </p:txBody>
      </p:sp>
    </p:spTree>
    <p:extLst>
      <p:ext uri="{BB962C8B-B14F-4D97-AF65-F5344CB8AC3E}">
        <p14:creationId xmlns:p14="http://schemas.microsoft.com/office/powerpoint/2010/main" val="7562775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827088" y="333375"/>
            <a:ext cx="7921376" cy="715963"/>
          </a:xfrm>
        </p:spPr>
        <p:txBody>
          <a:bodyPr/>
          <a:lstStyle/>
          <a:p>
            <a:pPr eaLnBrk="1" hangingPunct="1"/>
            <a:r>
              <a:rPr lang="zh-CN" altLang="en-US" b="1" dirty="0" smtClean="0">
                <a:solidFill>
                  <a:srgbClr val="0000FF"/>
                </a:solidFill>
                <a:latin typeface="宋体" charset="-122"/>
              </a:rPr>
              <a:t>实习课存在的问题</a:t>
            </a:r>
            <a:endParaRPr lang="en-US" altLang="zh-CN" b="1" dirty="0" smtClean="0">
              <a:solidFill>
                <a:srgbClr val="0000FF"/>
              </a:solidFill>
              <a:latin typeface="宋体" charset="-122"/>
            </a:endParaRPr>
          </a:p>
        </p:txBody>
      </p:sp>
      <p:sp>
        <p:nvSpPr>
          <p:cNvPr id="70659" name="Rectangle 3"/>
          <p:cNvSpPr>
            <a:spLocks noGrp="1" noChangeArrowheads="1"/>
          </p:cNvSpPr>
          <p:nvPr>
            <p:ph type="body" sz="half" idx="1"/>
          </p:nvPr>
        </p:nvSpPr>
        <p:spPr>
          <a:xfrm>
            <a:off x="468313" y="1268413"/>
            <a:ext cx="8135937" cy="4681537"/>
          </a:xfrm>
        </p:spPr>
        <p:txBody>
          <a:bodyPr/>
          <a:lstStyle/>
          <a:p>
            <a:pPr marL="457200" indent="-457200" eaLnBrk="1" hangingPunct="1">
              <a:lnSpc>
                <a:spcPct val="150000"/>
              </a:lnSpc>
              <a:buFont typeface="+mj-lt"/>
              <a:buAutoNum type="arabicPeriod"/>
            </a:pPr>
            <a:r>
              <a:rPr lang="zh-CN" altLang="en-US" sz="2400" b="1" dirty="0" smtClean="0">
                <a:solidFill>
                  <a:srgbClr val="FF0000"/>
                </a:solidFill>
                <a:latin typeface="黑体" pitchFamily="49" charset="-122"/>
                <a:ea typeface="黑体" pitchFamily="49" charset="-122"/>
              </a:rPr>
              <a:t>缺</a:t>
            </a:r>
            <a:r>
              <a:rPr lang="en-US" altLang="zh-CN" sz="2400" b="1" dirty="0" smtClean="0">
                <a:solidFill>
                  <a:srgbClr val="FF0000"/>
                </a:solidFill>
                <a:latin typeface="黑体" pitchFamily="49" charset="-122"/>
                <a:ea typeface="黑体" pitchFamily="49" charset="-122"/>
              </a:rPr>
              <a:t>1</a:t>
            </a:r>
            <a:r>
              <a:rPr lang="zh-CN" altLang="en-US" sz="2400" b="1" dirty="0" smtClean="0">
                <a:solidFill>
                  <a:srgbClr val="FF0000"/>
                </a:solidFill>
                <a:latin typeface="黑体" pitchFamily="49" charset="-122"/>
                <a:ea typeface="黑体" pitchFamily="49" charset="-122"/>
              </a:rPr>
              <a:t>班的分组名单。</a:t>
            </a:r>
            <a:endParaRPr lang="en-US" altLang="zh-CN" sz="2400" b="1" dirty="0" smtClean="0">
              <a:solidFill>
                <a:srgbClr val="FF0000"/>
              </a:solidFill>
              <a:latin typeface="黑体" pitchFamily="49" charset="-122"/>
              <a:ea typeface="黑体" pitchFamily="49" charset="-122"/>
            </a:endParaRPr>
          </a:p>
          <a:p>
            <a:pPr marL="457200" indent="-457200" eaLnBrk="1" hangingPunct="1">
              <a:lnSpc>
                <a:spcPct val="150000"/>
              </a:lnSpc>
              <a:buFont typeface="+mj-lt"/>
              <a:buAutoNum type="arabicPeriod"/>
            </a:pPr>
            <a:r>
              <a:rPr lang="zh-CN" altLang="en-US" sz="2400" b="1" dirty="0" smtClean="0">
                <a:solidFill>
                  <a:srgbClr val="FF0000"/>
                </a:solidFill>
                <a:latin typeface="黑体" pitchFamily="49" charset="-122"/>
                <a:ea typeface="黑体" pitchFamily="49" charset="-122"/>
              </a:rPr>
              <a:t>上课（包括实习）不迟到，实习课迟到</a:t>
            </a:r>
            <a:r>
              <a:rPr lang="en-US" altLang="zh-CN" sz="2400" b="1" dirty="0" smtClean="0">
                <a:solidFill>
                  <a:srgbClr val="FF0000"/>
                </a:solidFill>
                <a:latin typeface="黑体" pitchFamily="49" charset="-122"/>
                <a:ea typeface="黑体" pitchFamily="49" charset="-122"/>
              </a:rPr>
              <a:t>10</a:t>
            </a:r>
            <a:r>
              <a:rPr lang="zh-CN" altLang="en-US" sz="2400" b="1" dirty="0" smtClean="0">
                <a:solidFill>
                  <a:srgbClr val="FF0000"/>
                </a:solidFill>
                <a:latin typeface="黑体" pitchFamily="49" charset="-122"/>
                <a:ea typeface="黑体" pitchFamily="49" charset="-122"/>
              </a:rPr>
              <a:t>分钟，停止借仪器！</a:t>
            </a:r>
            <a:endParaRPr lang="en-US" altLang="zh-CN" sz="2400" b="1" dirty="0" smtClean="0">
              <a:solidFill>
                <a:srgbClr val="FF0000"/>
              </a:solidFill>
              <a:latin typeface="黑体" pitchFamily="49" charset="-122"/>
              <a:ea typeface="黑体" pitchFamily="49" charset="-122"/>
            </a:endParaRPr>
          </a:p>
          <a:p>
            <a:pPr marL="457200" indent="-457200" eaLnBrk="1" hangingPunct="1">
              <a:lnSpc>
                <a:spcPct val="150000"/>
              </a:lnSpc>
              <a:buFont typeface="+mj-lt"/>
              <a:buAutoNum type="arabicPeriod"/>
            </a:pPr>
            <a:r>
              <a:rPr lang="zh-CN" altLang="en-US" sz="2400" b="1" dirty="0" smtClean="0">
                <a:solidFill>
                  <a:srgbClr val="FF0000"/>
                </a:solidFill>
                <a:latin typeface="黑体" pitchFamily="49" charset="-122"/>
                <a:ea typeface="黑体" pitchFamily="49" charset="-122"/>
              </a:rPr>
              <a:t>实习表格的表头信息和实习预习部分补充完整。</a:t>
            </a:r>
            <a:endParaRPr lang="en-US" altLang="zh-CN" sz="2400" b="1" dirty="0" smtClean="0">
              <a:solidFill>
                <a:srgbClr val="FF0000"/>
              </a:solidFill>
              <a:latin typeface="黑体" pitchFamily="49" charset="-122"/>
              <a:ea typeface="黑体" pitchFamily="49" charset="-122"/>
            </a:endParaRPr>
          </a:p>
          <a:p>
            <a:pPr marL="457200" indent="-457200" eaLnBrk="1" hangingPunct="1">
              <a:lnSpc>
                <a:spcPct val="150000"/>
              </a:lnSpc>
              <a:buFont typeface="+mj-lt"/>
              <a:buAutoNum type="arabicPeriod"/>
            </a:pPr>
            <a:r>
              <a:rPr lang="zh-CN" altLang="en-US" sz="2400" b="1" dirty="0" smtClean="0">
                <a:latin typeface="黑体" pitchFamily="49" charset="-122"/>
                <a:ea typeface="黑体" pitchFamily="49" charset="-122"/>
              </a:rPr>
              <a:t>要求每组的同学观测并计算完后即交给老师批阅。</a:t>
            </a:r>
            <a:endParaRPr lang="en-US" altLang="zh-CN" sz="2400" b="1" dirty="0" smtClean="0">
              <a:latin typeface="黑体" pitchFamily="49" charset="-122"/>
              <a:ea typeface="黑体" pitchFamily="49" charset="-122"/>
            </a:endParaRPr>
          </a:p>
          <a:p>
            <a:pPr marL="457200" indent="-457200" eaLnBrk="1" hangingPunct="1">
              <a:lnSpc>
                <a:spcPct val="150000"/>
              </a:lnSpc>
              <a:buFont typeface="+mj-lt"/>
              <a:buAutoNum type="arabicPeriod"/>
            </a:pPr>
            <a:r>
              <a:rPr lang="zh-CN" altLang="en-US" sz="2400" b="1" dirty="0" smtClean="0">
                <a:latin typeface="黑体" pitchFamily="49" charset="-122"/>
                <a:ea typeface="黑体" pitchFamily="49" charset="-122"/>
              </a:rPr>
              <a:t>实习未完成的组，找时间补做实习。</a:t>
            </a:r>
            <a:endParaRPr lang="en-US" altLang="zh-CN" sz="2400" dirty="0" smtClean="0">
              <a:latin typeface="华文新魏" pitchFamily="2" charset="-122"/>
              <a:ea typeface="华文新魏" pitchFamily="2" charset="-122"/>
            </a:endParaRPr>
          </a:p>
          <a:p>
            <a:pPr marL="457200" indent="-457200" eaLnBrk="1" hangingPunct="1">
              <a:lnSpc>
                <a:spcPct val="150000"/>
              </a:lnSpc>
              <a:buFont typeface="+mj-lt"/>
              <a:buAutoNum type="arabicPeriod"/>
            </a:pPr>
            <a:r>
              <a:rPr lang="zh-CN" altLang="en-US" sz="2400" b="1" dirty="0" smtClean="0">
                <a:latin typeface="黑体" pitchFamily="49" charset="-122"/>
                <a:ea typeface="黑体" pitchFamily="49" charset="-122"/>
              </a:rPr>
              <a:t>中期考试后，</a:t>
            </a:r>
            <a:r>
              <a:rPr lang="zh-CN" altLang="en-US" sz="2400" b="1" dirty="0" smtClean="0">
                <a:solidFill>
                  <a:srgbClr val="FF0000"/>
                </a:solidFill>
                <a:latin typeface="黑体" pitchFamily="49" charset="-122"/>
                <a:ea typeface="黑体" pitchFamily="49" charset="-122"/>
              </a:rPr>
              <a:t>抽考水准仪或经纬仪的操作</a:t>
            </a:r>
            <a:r>
              <a:rPr lang="zh-CN" altLang="en-US" sz="2400" b="1" dirty="0" smtClean="0">
                <a:latin typeface="黑体" pitchFamily="49" charset="-122"/>
                <a:ea typeface="黑体" pitchFamily="49" charset="-122"/>
              </a:rPr>
              <a:t>，将此作为平时实习成绩的重要参考指标。</a:t>
            </a:r>
          </a:p>
        </p:txBody>
      </p:sp>
      <p:cxnSp>
        <p:nvCxnSpPr>
          <p:cNvPr id="70660" name="AutoShape 4"/>
          <p:cNvCxnSpPr>
            <a:cxnSpLocks noChangeShapeType="1"/>
          </p:cNvCxnSpPr>
          <p:nvPr/>
        </p:nvCxnSpPr>
        <p:spPr bwMode="auto">
          <a:xfrm rot="5400000" flipV="1">
            <a:off x="4148932"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cxnSp>
        <p:nvCxnSpPr>
          <p:cNvPr id="70661" name="AutoShape 5"/>
          <p:cNvCxnSpPr>
            <a:cxnSpLocks noChangeShapeType="1"/>
          </p:cNvCxnSpPr>
          <p:nvPr/>
        </p:nvCxnSpPr>
        <p:spPr bwMode="auto">
          <a:xfrm rot="5400000" flipV="1">
            <a:off x="4148932"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spTree>
    <p:extLst>
      <p:ext uri="{BB962C8B-B14F-4D97-AF65-F5344CB8AC3E}">
        <p14:creationId xmlns:p14="http://schemas.microsoft.com/office/powerpoint/2010/main" val="519034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4"/>
          <p:cNvSpPr>
            <a:spLocks noChangeArrowheads="1"/>
          </p:cNvSpPr>
          <p:nvPr/>
        </p:nvSpPr>
        <p:spPr bwMode="auto">
          <a:xfrm>
            <a:off x="684213" y="1341438"/>
            <a:ext cx="8839200" cy="155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just">
              <a:spcBef>
                <a:spcPct val="20000"/>
              </a:spcBef>
              <a:buClr>
                <a:schemeClr val="folHlink"/>
              </a:buClr>
              <a:buSzPct val="60000"/>
              <a:buFont typeface="Wingdings" pitchFamily="2" charset="2"/>
              <a:buNone/>
            </a:pPr>
            <a:r>
              <a:rPr lang="en-US" altLang="zh-CN" sz="2600" dirty="0">
                <a:latin typeface="黑体" pitchFamily="49" charset="-122"/>
                <a:ea typeface="黑体" pitchFamily="49" charset="-122"/>
              </a:rPr>
              <a:t>2) </a:t>
            </a:r>
            <a:r>
              <a:rPr lang="zh-CN" altLang="en-US" sz="2600" dirty="0">
                <a:latin typeface="黑体" pitchFamily="49" charset="-122"/>
                <a:ea typeface="黑体" pitchFamily="49" charset="-122"/>
              </a:rPr>
              <a:t>三角高程计算</a:t>
            </a:r>
            <a:r>
              <a:rPr lang="zh-CN" altLang="en-US" sz="2600" b="0" dirty="0">
                <a:latin typeface="黑体" pitchFamily="49" charset="-122"/>
                <a:ea typeface="黑体" pitchFamily="49" charset="-122"/>
              </a:rPr>
              <a:t> </a:t>
            </a:r>
          </a:p>
          <a:p>
            <a:pPr marL="342900" indent="-342900" algn="just">
              <a:spcBef>
                <a:spcPct val="20000"/>
              </a:spcBef>
              <a:buClr>
                <a:schemeClr val="folHlink"/>
              </a:buClr>
              <a:buSzPct val="60000"/>
              <a:buFont typeface="Wingdings" pitchFamily="2" charset="2"/>
              <a:buNone/>
            </a:pPr>
            <a:r>
              <a:rPr lang="en-US" altLang="zh-CN" sz="2800" b="0" i="1" dirty="0" err="1">
                <a:latin typeface="黑体" pitchFamily="49" charset="-122"/>
                <a:ea typeface="黑体" pitchFamily="49" charset="-122"/>
              </a:rPr>
              <a:t>h</a:t>
            </a:r>
            <a:r>
              <a:rPr lang="en-US" altLang="zh-CN" sz="2800" b="0" i="1" baseline="-25000" dirty="0" err="1">
                <a:latin typeface="黑体" pitchFamily="49" charset="-122"/>
                <a:ea typeface="黑体" pitchFamily="49" charset="-122"/>
              </a:rPr>
              <a:t>AB</a:t>
            </a:r>
            <a:r>
              <a:rPr lang="en-US" altLang="zh-CN" sz="2800" b="0" dirty="0">
                <a:latin typeface="黑体" pitchFamily="49" charset="-122"/>
                <a:ea typeface="黑体" pitchFamily="49" charset="-122"/>
              </a:rPr>
              <a:t>=</a:t>
            </a:r>
            <a:r>
              <a:rPr lang="en-US" altLang="zh-CN" sz="2800" b="0" i="1" dirty="0" err="1">
                <a:latin typeface="黑体" pitchFamily="49" charset="-122"/>
                <a:ea typeface="黑体" pitchFamily="49" charset="-122"/>
              </a:rPr>
              <a:t>S</a:t>
            </a:r>
            <a:r>
              <a:rPr lang="en-US" altLang="zh-CN" sz="2800" b="0" dirty="0" err="1">
                <a:latin typeface="黑体" pitchFamily="49" charset="-122"/>
                <a:ea typeface="黑体" pitchFamily="49" charset="-122"/>
              </a:rPr>
              <a:t>sin</a:t>
            </a:r>
            <a:r>
              <a:rPr lang="en-US" altLang="zh-CN" sz="2800" i="1" dirty="0">
                <a:solidFill>
                  <a:srgbClr val="FC0C06"/>
                </a:solidFill>
                <a:latin typeface="黑体" pitchFamily="49" charset="-122"/>
                <a:ea typeface="黑体" pitchFamily="49" charset="-122"/>
              </a:rPr>
              <a:t>α</a:t>
            </a:r>
            <a:r>
              <a:rPr lang="en-US" altLang="zh-CN" sz="2800" b="0" i="1" dirty="0">
                <a:latin typeface="黑体" pitchFamily="49" charset="-122"/>
                <a:ea typeface="黑体" pitchFamily="49" charset="-122"/>
              </a:rPr>
              <a:t>+i-v</a:t>
            </a:r>
          </a:p>
          <a:p>
            <a:pPr marL="342900" indent="-342900" algn="just">
              <a:spcBef>
                <a:spcPct val="20000"/>
              </a:spcBef>
              <a:buClr>
                <a:schemeClr val="folHlink"/>
              </a:buClr>
              <a:buSzPct val="60000"/>
              <a:buFont typeface="Wingdings" pitchFamily="2" charset="2"/>
              <a:buNone/>
            </a:pPr>
            <a:r>
              <a:rPr lang="en-US" altLang="zh-CN" sz="2800" b="0" i="1" dirty="0">
                <a:latin typeface="黑体" pitchFamily="49" charset="-122"/>
                <a:ea typeface="黑体" pitchFamily="49" charset="-122"/>
              </a:rPr>
              <a:t>H</a:t>
            </a:r>
            <a:r>
              <a:rPr lang="en-US" altLang="zh-CN" sz="2800" b="0" i="1" baseline="-25000" dirty="0">
                <a:latin typeface="黑体" pitchFamily="49" charset="-122"/>
                <a:ea typeface="黑体" pitchFamily="49" charset="-122"/>
              </a:rPr>
              <a:t>B</a:t>
            </a:r>
            <a:r>
              <a:rPr lang="en-US" altLang="zh-CN" sz="2800" b="0" i="1" dirty="0">
                <a:latin typeface="黑体" pitchFamily="49" charset="-122"/>
                <a:ea typeface="黑体" pitchFamily="49" charset="-122"/>
              </a:rPr>
              <a:t>=</a:t>
            </a:r>
            <a:r>
              <a:rPr lang="en-US" altLang="zh-CN" sz="2800" b="0" i="1" dirty="0" err="1">
                <a:latin typeface="黑体" pitchFamily="49" charset="-122"/>
                <a:ea typeface="黑体" pitchFamily="49" charset="-122"/>
              </a:rPr>
              <a:t>H</a:t>
            </a:r>
            <a:r>
              <a:rPr lang="en-US" altLang="zh-CN" sz="2800" b="0" i="1" baseline="-25000" dirty="0" err="1">
                <a:latin typeface="黑体" pitchFamily="49" charset="-122"/>
                <a:ea typeface="黑体" pitchFamily="49" charset="-122"/>
              </a:rPr>
              <a:t>A</a:t>
            </a:r>
            <a:r>
              <a:rPr lang="en-US" altLang="zh-CN" sz="2800" b="0" i="1" dirty="0" err="1">
                <a:latin typeface="黑体" pitchFamily="49" charset="-122"/>
                <a:ea typeface="黑体" pitchFamily="49" charset="-122"/>
              </a:rPr>
              <a:t>+h</a:t>
            </a:r>
            <a:r>
              <a:rPr lang="en-US" altLang="zh-CN" sz="2800" b="0" i="1" baseline="-25000" dirty="0" err="1">
                <a:latin typeface="黑体" pitchFamily="49" charset="-122"/>
                <a:ea typeface="黑体" pitchFamily="49" charset="-122"/>
              </a:rPr>
              <a:t>AB</a:t>
            </a:r>
            <a:endParaRPr lang="en-US" altLang="zh-CN" sz="2800" b="0" i="1" baseline="-25000" dirty="0">
              <a:latin typeface="黑体" pitchFamily="49" charset="-122"/>
              <a:ea typeface="黑体" pitchFamily="49" charset="-122"/>
            </a:endParaRPr>
          </a:p>
        </p:txBody>
      </p:sp>
      <p:graphicFrame>
        <p:nvGraphicFramePr>
          <p:cNvPr id="2050" name="Object 5"/>
          <p:cNvGraphicFramePr>
            <a:graphicFrameLocks noChangeAspect="1"/>
          </p:cNvGraphicFramePr>
          <p:nvPr/>
        </p:nvGraphicFramePr>
        <p:xfrm>
          <a:off x="1042988" y="2865438"/>
          <a:ext cx="7466012" cy="3992562"/>
        </p:xfrm>
        <a:graphic>
          <a:graphicData uri="http://schemas.openxmlformats.org/presentationml/2006/ole">
            <mc:AlternateContent xmlns:mc="http://schemas.openxmlformats.org/markup-compatibility/2006">
              <mc:Choice xmlns:v="urn:schemas-microsoft-com:vml" Requires="v">
                <p:oleObj spid="_x0000_s107533" name="Image" r:id="rId3" imgW="9142857" imgH="4888889" progId="Photoshop.Image.7">
                  <p:embed/>
                </p:oleObj>
              </mc:Choice>
              <mc:Fallback>
                <p:oleObj name="Image" r:id="rId3" imgW="9142857" imgH="4888889"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2865438"/>
                        <a:ext cx="7466012" cy="3992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矩形 3"/>
          <p:cNvSpPr/>
          <p:nvPr/>
        </p:nvSpPr>
        <p:spPr>
          <a:xfrm>
            <a:off x="1695450" y="476672"/>
            <a:ext cx="4244702" cy="646331"/>
          </a:xfrm>
          <a:prstGeom prst="rect">
            <a:avLst/>
          </a:prstGeom>
        </p:spPr>
        <p:txBody>
          <a:bodyPr wrap="square">
            <a:spAutoFit/>
          </a:bodyPr>
          <a:lstStyle/>
          <a:p>
            <a:pPr marL="342900" lvl="0" indent="-342900" algn="ctr">
              <a:lnSpc>
                <a:spcPct val="90000"/>
              </a:lnSpc>
              <a:buClr>
                <a:srgbClr val="3333CC"/>
              </a:buClr>
              <a:buSzPct val="60000"/>
            </a:pPr>
            <a:r>
              <a:rPr lang="zh-CN" altLang="en-US" sz="4000" b="1" dirty="0">
                <a:solidFill>
                  <a:schemeClr val="folHlink"/>
                </a:solidFill>
                <a:latin typeface="宋体" pitchFamily="2" charset="-122"/>
                <a:ea typeface="+mj-ea"/>
                <a:cs typeface="+mj-cs"/>
              </a:rPr>
              <a:t>竖直角的用途 </a:t>
            </a:r>
          </a:p>
        </p:txBody>
      </p:sp>
    </p:spTree>
    <p:extLst>
      <p:ext uri="{BB962C8B-B14F-4D97-AF65-F5344CB8AC3E}">
        <p14:creationId xmlns:p14="http://schemas.microsoft.com/office/powerpoint/2010/main" val="35375680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1" name="Rectangle 3"/>
          <p:cNvSpPr>
            <a:spLocks noChangeArrowheads="1"/>
          </p:cNvSpPr>
          <p:nvPr/>
        </p:nvSpPr>
        <p:spPr bwMode="auto">
          <a:xfrm>
            <a:off x="613569" y="1419859"/>
            <a:ext cx="80033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zh-CN" altLang="en-US" dirty="0" smtClean="0">
                <a:latin typeface="黑体" pitchFamily="49" charset="-122"/>
                <a:ea typeface="黑体" pitchFamily="49" charset="-122"/>
              </a:rPr>
              <a:t>概念：与水平角相似，竖直角</a:t>
            </a:r>
            <a:r>
              <a:rPr lang="zh-CN" altLang="en-US" dirty="0">
                <a:latin typeface="黑体" pitchFamily="49" charset="-122"/>
                <a:ea typeface="黑体" pitchFamily="49" charset="-122"/>
              </a:rPr>
              <a:t>值也</a:t>
            </a:r>
            <a:r>
              <a:rPr lang="zh-CN" altLang="en-US" dirty="0" smtClean="0">
                <a:latin typeface="黑体" pitchFamily="49" charset="-122"/>
                <a:ea typeface="黑体" pitchFamily="49" charset="-122"/>
              </a:rPr>
              <a:t>是</a:t>
            </a:r>
            <a:r>
              <a:rPr lang="zh-CN" altLang="en-US" dirty="0" smtClean="0">
                <a:solidFill>
                  <a:schemeClr val="hlink"/>
                </a:solidFill>
                <a:latin typeface="黑体" pitchFamily="49" charset="-122"/>
                <a:ea typeface="黑体" pitchFamily="49" charset="-122"/>
              </a:rPr>
              <a:t>两</a:t>
            </a:r>
            <a:r>
              <a:rPr lang="zh-CN" altLang="en-US" dirty="0">
                <a:solidFill>
                  <a:schemeClr val="hlink"/>
                </a:solidFill>
                <a:latin typeface="黑体" pitchFamily="49" charset="-122"/>
                <a:ea typeface="黑体" pitchFamily="49" charset="-122"/>
              </a:rPr>
              <a:t>个</a:t>
            </a:r>
            <a:r>
              <a:rPr lang="zh-CN" altLang="en-US" dirty="0" smtClean="0">
                <a:solidFill>
                  <a:schemeClr val="hlink"/>
                </a:solidFill>
                <a:latin typeface="黑体" pitchFamily="49" charset="-122"/>
                <a:ea typeface="黑体" pitchFamily="49" charset="-122"/>
              </a:rPr>
              <a:t>方向读数之差</a:t>
            </a:r>
            <a:r>
              <a:rPr lang="zh-CN" altLang="en-US" dirty="0">
                <a:solidFill>
                  <a:schemeClr val="hlink"/>
                </a:solidFill>
                <a:latin typeface="黑体" pitchFamily="49" charset="-122"/>
                <a:ea typeface="黑体" pitchFamily="49" charset="-122"/>
              </a:rPr>
              <a:t>。</a:t>
            </a:r>
          </a:p>
        </p:txBody>
      </p:sp>
      <p:sp>
        <p:nvSpPr>
          <p:cNvPr id="427012" name="Rectangle 4"/>
          <p:cNvSpPr>
            <a:spLocks noChangeArrowheads="1"/>
          </p:cNvSpPr>
          <p:nvPr/>
        </p:nvSpPr>
        <p:spPr bwMode="auto">
          <a:xfrm>
            <a:off x="571500" y="2752725"/>
            <a:ext cx="14557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zh-CN" altLang="en-US" sz="2800" dirty="0">
                <a:solidFill>
                  <a:schemeClr val="hlink"/>
                </a:solidFill>
                <a:latin typeface="黑体" pitchFamily="49" charset="-122"/>
                <a:ea typeface="黑体" pitchFamily="49" charset="-122"/>
              </a:rPr>
              <a:t>不同</a:t>
            </a:r>
            <a:r>
              <a:rPr lang="en-US" altLang="zh-CN" sz="2800" dirty="0">
                <a:solidFill>
                  <a:schemeClr val="hlink"/>
                </a:solidFill>
                <a:latin typeface="黑体" pitchFamily="49" charset="-122"/>
                <a:ea typeface="黑体" pitchFamily="49" charset="-122"/>
              </a:rPr>
              <a:t>:</a:t>
            </a:r>
            <a:endParaRPr lang="en-US" altLang="zh-CN" sz="2800" dirty="0">
              <a:latin typeface="黑体" pitchFamily="49" charset="-122"/>
              <a:ea typeface="黑体" pitchFamily="49" charset="-122"/>
            </a:endParaRPr>
          </a:p>
        </p:txBody>
      </p:sp>
      <p:sp>
        <p:nvSpPr>
          <p:cNvPr id="427013" name="Rectangle 5"/>
          <p:cNvSpPr>
            <a:spLocks noChangeArrowheads="1"/>
          </p:cNvSpPr>
          <p:nvPr/>
        </p:nvSpPr>
        <p:spPr bwMode="auto">
          <a:xfrm>
            <a:off x="317342" y="3261566"/>
            <a:ext cx="26543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pPr>
            <a:r>
              <a:rPr lang="zh-CN" altLang="en-US" dirty="0">
                <a:latin typeface="黑体" pitchFamily="49" charset="-122"/>
                <a:ea typeface="黑体" pitchFamily="49" charset="-122"/>
              </a:rPr>
              <a:t>两个方向</a:t>
            </a:r>
            <a:r>
              <a:rPr lang="zh-CN" altLang="en-US" dirty="0" smtClean="0">
                <a:latin typeface="黑体" pitchFamily="49" charset="-122"/>
                <a:ea typeface="黑体" pitchFamily="49" charset="-122"/>
              </a:rPr>
              <a:t>中有</a:t>
            </a:r>
            <a:r>
              <a:rPr lang="zh-CN" altLang="en-US" dirty="0">
                <a:latin typeface="黑体" pitchFamily="49" charset="-122"/>
                <a:ea typeface="黑体" pitchFamily="49" charset="-122"/>
              </a:rPr>
              <a:t>一个方向是固定方向，一般固定水平方向</a:t>
            </a:r>
            <a:r>
              <a:rPr lang="zh-CN" altLang="en-US" dirty="0">
                <a:latin typeface="Times New Roman" pitchFamily="18" charset="0"/>
                <a:ea typeface="楷体_GB2312" pitchFamily="49" charset="-122"/>
              </a:rPr>
              <a:t>。</a:t>
            </a:r>
          </a:p>
        </p:txBody>
      </p:sp>
      <p:sp>
        <p:nvSpPr>
          <p:cNvPr id="12294" name="Rectangle 7"/>
          <p:cNvSpPr>
            <a:spLocks noChangeArrowheads="1"/>
          </p:cNvSpPr>
          <p:nvPr/>
        </p:nvSpPr>
        <p:spPr bwMode="auto">
          <a:xfrm>
            <a:off x="2641600" y="2730500"/>
            <a:ext cx="1698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sz="1800">
              <a:latin typeface="Times New Roman" pitchFamily="18" charset="0"/>
            </a:endParaRPr>
          </a:p>
        </p:txBody>
      </p:sp>
      <p:grpSp>
        <p:nvGrpSpPr>
          <p:cNvPr id="12295" name="Group 8"/>
          <p:cNvGrpSpPr>
            <a:grpSpLocks/>
          </p:cNvGrpSpPr>
          <p:nvPr/>
        </p:nvGrpSpPr>
        <p:grpSpPr bwMode="auto">
          <a:xfrm>
            <a:off x="2982913" y="2060575"/>
            <a:ext cx="5981700" cy="3778250"/>
            <a:chOff x="1725" y="1485"/>
            <a:chExt cx="3768" cy="2380"/>
          </a:xfrm>
        </p:grpSpPr>
        <p:sp>
          <p:nvSpPr>
            <p:cNvPr id="12297" name="Rectangle 9"/>
            <p:cNvSpPr>
              <a:spLocks noChangeArrowheads="1"/>
            </p:cNvSpPr>
            <p:nvPr/>
          </p:nvSpPr>
          <p:spPr bwMode="auto">
            <a:xfrm>
              <a:off x="2000" y="1768"/>
              <a:ext cx="10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sz="1800">
                <a:latin typeface="Times New Roman" pitchFamily="18" charset="0"/>
              </a:endParaRPr>
            </a:p>
          </p:txBody>
        </p:sp>
        <p:sp>
          <p:nvSpPr>
            <p:cNvPr id="12298" name="Oval 10"/>
            <p:cNvSpPr>
              <a:spLocks noChangeArrowheads="1"/>
            </p:cNvSpPr>
            <p:nvPr/>
          </p:nvSpPr>
          <p:spPr bwMode="auto">
            <a:xfrm>
              <a:off x="2295" y="2250"/>
              <a:ext cx="828" cy="876"/>
            </a:xfrm>
            <a:prstGeom prst="ellipse">
              <a:avLst/>
            </a:prstGeom>
            <a:blipFill>
              <a:blip r:embed="rId3"/>
              <a:tile tx="0" ty="0" sx="100000" sy="100000" flip="none" algn="tl"/>
            </a:blipFill>
            <a:ln w="9525">
              <a:solidFill>
                <a:srgbClr val="000000"/>
              </a:solidFill>
              <a:round/>
              <a:headEnd/>
              <a:tailEnd/>
            </a:ln>
          </p:spPr>
          <p:txBody>
            <a:bodyPr/>
            <a:lstStyle/>
            <a:p>
              <a:endParaRPr lang="zh-CN" altLang="en-US"/>
            </a:p>
          </p:txBody>
        </p:sp>
        <p:sp>
          <p:nvSpPr>
            <p:cNvPr id="12299" name="Line 11"/>
            <p:cNvSpPr>
              <a:spLocks noChangeShapeType="1"/>
            </p:cNvSpPr>
            <p:nvPr/>
          </p:nvSpPr>
          <p:spPr bwMode="auto">
            <a:xfrm>
              <a:off x="2733" y="1821"/>
              <a:ext cx="0" cy="1704"/>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00" name="Freeform 12"/>
            <p:cNvSpPr>
              <a:spLocks/>
            </p:cNvSpPr>
            <p:nvPr/>
          </p:nvSpPr>
          <p:spPr bwMode="auto">
            <a:xfrm>
              <a:off x="4761" y="1721"/>
              <a:ext cx="576" cy="268"/>
            </a:xfrm>
            <a:custGeom>
              <a:avLst/>
              <a:gdLst>
                <a:gd name="T0" fmla="*/ 0 w 1440"/>
                <a:gd name="T1" fmla="*/ 3 h 670"/>
                <a:gd name="T2" fmla="*/ 1 w 1440"/>
                <a:gd name="T3" fmla="*/ 2 h 670"/>
                <a:gd name="T4" fmla="*/ 2 w 1440"/>
                <a:gd name="T5" fmla="*/ 1 h 670"/>
                <a:gd name="T6" fmla="*/ 2 w 1440"/>
                <a:gd name="T7" fmla="*/ 0 h 670"/>
                <a:gd name="T8" fmla="*/ 4 w 1440"/>
                <a:gd name="T9" fmla="*/ 0 h 670"/>
                <a:gd name="T10" fmla="*/ 4 w 1440"/>
                <a:gd name="T11" fmla="*/ 1 h 670"/>
                <a:gd name="T12" fmla="*/ 5 w 1440"/>
                <a:gd name="T13" fmla="*/ 2 h 670"/>
                <a:gd name="T14" fmla="*/ 6 w 1440"/>
                <a:gd name="T15" fmla="*/ 2 h 670"/>
                <a:gd name="T16" fmla="*/ 0 60000 65536"/>
                <a:gd name="T17" fmla="*/ 0 60000 65536"/>
                <a:gd name="T18" fmla="*/ 0 60000 65536"/>
                <a:gd name="T19" fmla="*/ 0 60000 65536"/>
                <a:gd name="T20" fmla="*/ 0 60000 65536"/>
                <a:gd name="T21" fmla="*/ 0 60000 65536"/>
                <a:gd name="T22" fmla="*/ 0 60000 65536"/>
                <a:gd name="T23" fmla="*/ 0 60000 65536"/>
                <a:gd name="T24" fmla="*/ 0 w 1440"/>
                <a:gd name="T25" fmla="*/ 0 h 670"/>
                <a:gd name="T26" fmla="*/ 1440 w 1440"/>
                <a:gd name="T27" fmla="*/ 670 h 67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0" h="670">
                  <a:moveTo>
                    <a:pt x="0" y="670"/>
                  </a:moveTo>
                  <a:cubicBezTo>
                    <a:pt x="95" y="622"/>
                    <a:pt x="190" y="575"/>
                    <a:pt x="270" y="490"/>
                  </a:cubicBezTo>
                  <a:cubicBezTo>
                    <a:pt x="350" y="405"/>
                    <a:pt x="425" y="240"/>
                    <a:pt x="480" y="160"/>
                  </a:cubicBezTo>
                  <a:cubicBezTo>
                    <a:pt x="535" y="80"/>
                    <a:pt x="540" y="20"/>
                    <a:pt x="600" y="10"/>
                  </a:cubicBezTo>
                  <a:cubicBezTo>
                    <a:pt x="660" y="0"/>
                    <a:pt x="780" y="55"/>
                    <a:pt x="840" y="100"/>
                  </a:cubicBezTo>
                  <a:cubicBezTo>
                    <a:pt x="900" y="145"/>
                    <a:pt x="900" y="215"/>
                    <a:pt x="960" y="280"/>
                  </a:cubicBezTo>
                  <a:cubicBezTo>
                    <a:pt x="1020" y="345"/>
                    <a:pt x="1120" y="430"/>
                    <a:pt x="1200" y="490"/>
                  </a:cubicBezTo>
                  <a:cubicBezTo>
                    <a:pt x="1280" y="550"/>
                    <a:pt x="1360" y="595"/>
                    <a:pt x="1440" y="640"/>
                  </a:cubicBezTo>
                </a:path>
              </a:pathLst>
            </a:custGeom>
            <a:noFill/>
            <a:ln w="38100">
              <a:solidFill>
                <a:srgbClr val="99FF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01" name="Freeform 13"/>
            <p:cNvSpPr>
              <a:spLocks/>
            </p:cNvSpPr>
            <p:nvPr/>
          </p:nvSpPr>
          <p:spPr bwMode="auto">
            <a:xfrm>
              <a:off x="4833" y="3583"/>
              <a:ext cx="528" cy="134"/>
            </a:xfrm>
            <a:custGeom>
              <a:avLst/>
              <a:gdLst>
                <a:gd name="T0" fmla="*/ 0 w 1320"/>
                <a:gd name="T1" fmla="*/ 2 h 335"/>
                <a:gd name="T2" fmla="*/ 1 w 1320"/>
                <a:gd name="T3" fmla="*/ 1 h 335"/>
                <a:gd name="T4" fmla="*/ 2 w 1320"/>
                <a:gd name="T5" fmla="*/ 0 h 335"/>
                <a:gd name="T6" fmla="*/ 4 w 1320"/>
                <a:gd name="T7" fmla="*/ 0 h 335"/>
                <a:gd name="T8" fmla="*/ 5 w 1320"/>
                <a:gd name="T9" fmla="*/ 1 h 335"/>
                <a:gd name="T10" fmla="*/ 6 w 1320"/>
                <a:gd name="T11" fmla="*/ 1 h 335"/>
                <a:gd name="T12" fmla="*/ 0 60000 65536"/>
                <a:gd name="T13" fmla="*/ 0 60000 65536"/>
                <a:gd name="T14" fmla="*/ 0 60000 65536"/>
                <a:gd name="T15" fmla="*/ 0 60000 65536"/>
                <a:gd name="T16" fmla="*/ 0 60000 65536"/>
                <a:gd name="T17" fmla="*/ 0 60000 65536"/>
                <a:gd name="T18" fmla="*/ 0 w 1320"/>
                <a:gd name="T19" fmla="*/ 0 h 335"/>
                <a:gd name="T20" fmla="*/ 1320 w 1320"/>
                <a:gd name="T21" fmla="*/ 335 h 335"/>
              </a:gdLst>
              <a:ahLst/>
              <a:cxnLst>
                <a:cxn ang="T12">
                  <a:pos x="T0" y="T1"/>
                </a:cxn>
                <a:cxn ang="T13">
                  <a:pos x="T2" y="T3"/>
                </a:cxn>
                <a:cxn ang="T14">
                  <a:pos x="T4" y="T5"/>
                </a:cxn>
                <a:cxn ang="T15">
                  <a:pos x="T6" y="T7"/>
                </a:cxn>
                <a:cxn ang="T16">
                  <a:pos x="T8" y="T9"/>
                </a:cxn>
                <a:cxn ang="T17">
                  <a:pos x="T10" y="T11"/>
                </a:cxn>
              </a:cxnLst>
              <a:rect l="T18" t="T19" r="T20" b="T21"/>
              <a:pathLst>
                <a:path w="1320" h="335">
                  <a:moveTo>
                    <a:pt x="0" y="335"/>
                  </a:moveTo>
                  <a:cubicBezTo>
                    <a:pt x="75" y="270"/>
                    <a:pt x="150" y="205"/>
                    <a:pt x="240" y="155"/>
                  </a:cubicBezTo>
                  <a:cubicBezTo>
                    <a:pt x="330" y="105"/>
                    <a:pt x="440" y="55"/>
                    <a:pt x="540" y="35"/>
                  </a:cubicBezTo>
                  <a:cubicBezTo>
                    <a:pt x="640" y="15"/>
                    <a:pt x="740" y="0"/>
                    <a:pt x="840" y="35"/>
                  </a:cubicBezTo>
                  <a:cubicBezTo>
                    <a:pt x="940" y="70"/>
                    <a:pt x="1060" y="215"/>
                    <a:pt x="1140" y="245"/>
                  </a:cubicBezTo>
                  <a:cubicBezTo>
                    <a:pt x="1220" y="275"/>
                    <a:pt x="1290" y="225"/>
                    <a:pt x="1320" y="215"/>
                  </a:cubicBezTo>
                </a:path>
              </a:pathLst>
            </a:custGeom>
            <a:noFill/>
            <a:ln w="38100">
              <a:solidFill>
                <a:srgbClr val="99FF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02" name="Freeform 14"/>
            <p:cNvSpPr>
              <a:spLocks/>
            </p:cNvSpPr>
            <p:nvPr/>
          </p:nvSpPr>
          <p:spPr bwMode="auto">
            <a:xfrm>
              <a:off x="4827" y="1758"/>
              <a:ext cx="171" cy="225"/>
            </a:xfrm>
            <a:custGeom>
              <a:avLst/>
              <a:gdLst>
                <a:gd name="T0" fmla="*/ 0 w 428"/>
                <a:gd name="T1" fmla="*/ 2 h 562"/>
                <a:gd name="T2" fmla="*/ 1 w 428"/>
                <a:gd name="T3" fmla="*/ 2 h 562"/>
                <a:gd name="T4" fmla="*/ 1 w 428"/>
                <a:gd name="T5" fmla="*/ 2 h 562"/>
                <a:gd name="T6" fmla="*/ 1 w 428"/>
                <a:gd name="T7" fmla="*/ 1 h 562"/>
                <a:gd name="T8" fmla="*/ 2 w 428"/>
                <a:gd name="T9" fmla="*/ 0 h 562"/>
                <a:gd name="T10" fmla="*/ 2 w 428"/>
                <a:gd name="T11" fmla="*/ 0 h 562"/>
                <a:gd name="T12" fmla="*/ 0 60000 65536"/>
                <a:gd name="T13" fmla="*/ 0 60000 65536"/>
                <a:gd name="T14" fmla="*/ 0 60000 65536"/>
                <a:gd name="T15" fmla="*/ 0 60000 65536"/>
                <a:gd name="T16" fmla="*/ 0 60000 65536"/>
                <a:gd name="T17" fmla="*/ 0 60000 65536"/>
                <a:gd name="T18" fmla="*/ 0 w 428"/>
                <a:gd name="T19" fmla="*/ 0 h 562"/>
                <a:gd name="T20" fmla="*/ 428 w 428"/>
                <a:gd name="T21" fmla="*/ 562 h 562"/>
              </a:gdLst>
              <a:ahLst/>
              <a:cxnLst>
                <a:cxn ang="T12">
                  <a:pos x="T0" y="T1"/>
                </a:cxn>
                <a:cxn ang="T13">
                  <a:pos x="T2" y="T3"/>
                </a:cxn>
                <a:cxn ang="T14">
                  <a:pos x="T4" y="T5"/>
                </a:cxn>
                <a:cxn ang="T15">
                  <a:pos x="T6" y="T7"/>
                </a:cxn>
                <a:cxn ang="T16">
                  <a:pos x="T8" y="T9"/>
                </a:cxn>
                <a:cxn ang="T17">
                  <a:pos x="T10" y="T11"/>
                </a:cxn>
              </a:cxnLst>
              <a:rect l="T18" t="T19" r="T20" b="T21"/>
              <a:pathLst>
                <a:path w="428" h="562">
                  <a:moveTo>
                    <a:pt x="0" y="562"/>
                  </a:moveTo>
                  <a:cubicBezTo>
                    <a:pt x="55" y="524"/>
                    <a:pt x="111" y="487"/>
                    <a:pt x="150" y="450"/>
                  </a:cubicBezTo>
                  <a:cubicBezTo>
                    <a:pt x="189" y="413"/>
                    <a:pt x="207" y="379"/>
                    <a:pt x="233" y="337"/>
                  </a:cubicBezTo>
                  <a:cubicBezTo>
                    <a:pt x="259" y="295"/>
                    <a:pt x="284" y="237"/>
                    <a:pt x="308" y="195"/>
                  </a:cubicBezTo>
                  <a:cubicBezTo>
                    <a:pt x="332" y="153"/>
                    <a:pt x="355" y="114"/>
                    <a:pt x="375" y="82"/>
                  </a:cubicBezTo>
                  <a:cubicBezTo>
                    <a:pt x="395" y="50"/>
                    <a:pt x="417" y="13"/>
                    <a:pt x="428" y="0"/>
                  </a:cubicBezTo>
                </a:path>
              </a:pathLst>
            </a:custGeom>
            <a:noFill/>
            <a:ln w="38100">
              <a:solidFill>
                <a:srgbClr val="99FF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03" name="Freeform 15"/>
            <p:cNvSpPr>
              <a:spLocks/>
            </p:cNvSpPr>
            <p:nvPr/>
          </p:nvSpPr>
          <p:spPr bwMode="auto">
            <a:xfrm>
              <a:off x="4935" y="1809"/>
              <a:ext cx="63" cy="120"/>
            </a:xfrm>
            <a:custGeom>
              <a:avLst/>
              <a:gdLst>
                <a:gd name="T0" fmla="*/ 1 w 158"/>
                <a:gd name="T1" fmla="*/ 0 h 300"/>
                <a:gd name="T2" fmla="*/ 0 w 158"/>
                <a:gd name="T3" fmla="*/ 0 h 300"/>
                <a:gd name="T4" fmla="*/ 0 w 158"/>
                <a:gd name="T5" fmla="*/ 1 h 300"/>
                <a:gd name="T6" fmla="*/ 0 w 158"/>
                <a:gd name="T7" fmla="*/ 1 h 300"/>
                <a:gd name="T8" fmla="*/ 0 w 158"/>
                <a:gd name="T9" fmla="*/ 1 h 300"/>
                <a:gd name="T10" fmla="*/ 0 60000 65536"/>
                <a:gd name="T11" fmla="*/ 0 60000 65536"/>
                <a:gd name="T12" fmla="*/ 0 60000 65536"/>
                <a:gd name="T13" fmla="*/ 0 60000 65536"/>
                <a:gd name="T14" fmla="*/ 0 60000 65536"/>
                <a:gd name="T15" fmla="*/ 0 w 158"/>
                <a:gd name="T16" fmla="*/ 0 h 300"/>
                <a:gd name="T17" fmla="*/ 158 w 158"/>
                <a:gd name="T18" fmla="*/ 300 h 300"/>
              </a:gdLst>
              <a:ahLst/>
              <a:cxnLst>
                <a:cxn ang="T10">
                  <a:pos x="T0" y="T1"/>
                </a:cxn>
                <a:cxn ang="T11">
                  <a:pos x="T2" y="T3"/>
                </a:cxn>
                <a:cxn ang="T12">
                  <a:pos x="T4" y="T5"/>
                </a:cxn>
                <a:cxn ang="T13">
                  <a:pos x="T6" y="T7"/>
                </a:cxn>
                <a:cxn ang="T14">
                  <a:pos x="T8" y="T9"/>
                </a:cxn>
              </a:cxnLst>
              <a:rect l="T15" t="T16" r="T17" b="T18"/>
              <a:pathLst>
                <a:path w="158" h="300">
                  <a:moveTo>
                    <a:pt x="158" y="0"/>
                  </a:moveTo>
                  <a:cubicBezTo>
                    <a:pt x="136" y="33"/>
                    <a:pt x="115" y="66"/>
                    <a:pt x="98" y="98"/>
                  </a:cubicBezTo>
                  <a:cubicBezTo>
                    <a:pt x="81" y="130"/>
                    <a:pt x="65" y="169"/>
                    <a:pt x="53" y="195"/>
                  </a:cubicBezTo>
                  <a:cubicBezTo>
                    <a:pt x="41" y="221"/>
                    <a:pt x="32" y="238"/>
                    <a:pt x="23" y="255"/>
                  </a:cubicBezTo>
                  <a:cubicBezTo>
                    <a:pt x="14" y="272"/>
                    <a:pt x="7" y="286"/>
                    <a:pt x="0" y="300"/>
                  </a:cubicBezTo>
                </a:path>
              </a:pathLst>
            </a:custGeom>
            <a:noFill/>
            <a:ln w="38100">
              <a:solidFill>
                <a:srgbClr val="99FF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04" name="Freeform 16"/>
            <p:cNvSpPr>
              <a:spLocks/>
            </p:cNvSpPr>
            <p:nvPr/>
          </p:nvSpPr>
          <p:spPr bwMode="auto">
            <a:xfrm>
              <a:off x="5055" y="1758"/>
              <a:ext cx="189" cy="186"/>
            </a:xfrm>
            <a:custGeom>
              <a:avLst/>
              <a:gdLst>
                <a:gd name="T0" fmla="*/ 0 w 473"/>
                <a:gd name="T1" fmla="*/ 0 h 465"/>
                <a:gd name="T2" fmla="*/ 0 w 473"/>
                <a:gd name="T3" fmla="*/ 0 h 465"/>
                <a:gd name="T4" fmla="*/ 1 w 473"/>
                <a:gd name="T5" fmla="*/ 1 h 465"/>
                <a:gd name="T6" fmla="*/ 1 w 473"/>
                <a:gd name="T7" fmla="*/ 2 h 465"/>
                <a:gd name="T8" fmla="*/ 2 w 473"/>
                <a:gd name="T9" fmla="*/ 2 h 465"/>
                <a:gd name="T10" fmla="*/ 2 w 473"/>
                <a:gd name="T11" fmla="*/ 2 h 465"/>
                <a:gd name="T12" fmla="*/ 0 60000 65536"/>
                <a:gd name="T13" fmla="*/ 0 60000 65536"/>
                <a:gd name="T14" fmla="*/ 0 60000 65536"/>
                <a:gd name="T15" fmla="*/ 0 60000 65536"/>
                <a:gd name="T16" fmla="*/ 0 60000 65536"/>
                <a:gd name="T17" fmla="*/ 0 60000 65536"/>
                <a:gd name="T18" fmla="*/ 0 w 473"/>
                <a:gd name="T19" fmla="*/ 0 h 465"/>
                <a:gd name="T20" fmla="*/ 473 w 473"/>
                <a:gd name="T21" fmla="*/ 465 h 465"/>
              </a:gdLst>
              <a:ahLst/>
              <a:cxnLst>
                <a:cxn ang="T12">
                  <a:pos x="T0" y="T1"/>
                </a:cxn>
                <a:cxn ang="T13">
                  <a:pos x="T2" y="T3"/>
                </a:cxn>
                <a:cxn ang="T14">
                  <a:pos x="T4" y="T5"/>
                </a:cxn>
                <a:cxn ang="T15">
                  <a:pos x="T6" y="T7"/>
                </a:cxn>
                <a:cxn ang="T16">
                  <a:pos x="T8" y="T9"/>
                </a:cxn>
                <a:cxn ang="T17">
                  <a:pos x="T10" y="T11"/>
                </a:cxn>
              </a:cxnLst>
              <a:rect l="T18" t="T19" r="T20" b="T21"/>
              <a:pathLst>
                <a:path w="473" h="465">
                  <a:moveTo>
                    <a:pt x="0" y="0"/>
                  </a:moveTo>
                  <a:cubicBezTo>
                    <a:pt x="36" y="14"/>
                    <a:pt x="73" y="28"/>
                    <a:pt x="98" y="52"/>
                  </a:cubicBezTo>
                  <a:cubicBezTo>
                    <a:pt x="123" y="76"/>
                    <a:pt x="116" y="93"/>
                    <a:pt x="150" y="142"/>
                  </a:cubicBezTo>
                  <a:cubicBezTo>
                    <a:pt x="184" y="191"/>
                    <a:pt x="256" y="299"/>
                    <a:pt x="300" y="345"/>
                  </a:cubicBezTo>
                  <a:cubicBezTo>
                    <a:pt x="344" y="391"/>
                    <a:pt x="384" y="400"/>
                    <a:pt x="413" y="420"/>
                  </a:cubicBezTo>
                  <a:cubicBezTo>
                    <a:pt x="442" y="440"/>
                    <a:pt x="457" y="452"/>
                    <a:pt x="473" y="465"/>
                  </a:cubicBezTo>
                </a:path>
              </a:pathLst>
            </a:custGeom>
            <a:noFill/>
            <a:ln w="38100">
              <a:solidFill>
                <a:srgbClr val="99FF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05" name="Freeform 17"/>
            <p:cNvSpPr>
              <a:spLocks/>
            </p:cNvSpPr>
            <p:nvPr/>
          </p:nvSpPr>
          <p:spPr bwMode="auto">
            <a:xfrm>
              <a:off x="5055" y="1818"/>
              <a:ext cx="96" cy="105"/>
            </a:xfrm>
            <a:custGeom>
              <a:avLst/>
              <a:gdLst>
                <a:gd name="T0" fmla="*/ 0 w 240"/>
                <a:gd name="T1" fmla="*/ 0 h 262"/>
                <a:gd name="T2" fmla="*/ 0 w 240"/>
                <a:gd name="T3" fmla="*/ 0 h 262"/>
                <a:gd name="T4" fmla="*/ 1 w 240"/>
                <a:gd name="T5" fmla="*/ 1 h 262"/>
                <a:gd name="T6" fmla="*/ 1 w 240"/>
                <a:gd name="T7" fmla="*/ 1 h 262"/>
                <a:gd name="T8" fmla="*/ 0 60000 65536"/>
                <a:gd name="T9" fmla="*/ 0 60000 65536"/>
                <a:gd name="T10" fmla="*/ 0 60000 65536"/>
                <a:gd name="T11" fmla="*/ 0 60000 65536"/>
                <a:gd name="T12" fmla="*/ 0 w 240"/>
                <a:gd name="T13" fmla="*/ 0 h 262"/>
                <a:gd name="T14" fmla="*/ 240 w 240"/>
                <a:gd name="T15" fmla="*/ 262 h 262"/>
              </a:gdLst>
              <a:ahLst/>
              <a:cxnLst>
                <a:cxn ang="T8">
                  <a:pos x="T0" y="T1"/>
                </a:cxn>
                <a:cxn ang="T9">
                  <a:pos x="T2" y="T3"/>
                </a:cxn>
                <a:cxn ang="T10">
                  <a:pos x="T4" y="T5"/>
                </a:cxn>
                <a:cxn ang="T11">
                  <a:pos x="T6" y="T7"/>
                </a:cxn>
              </a:cxnLst>
              <a:rect l="T12" t="T13" r="T14" b="T15"/>
              <a:pathLst>
                <a:path w="240" h="262">
                  <a:moveTo>
                    <a:pt x="0" y="0"/>
                  </a:moveTo>
                  <a:cubicBezTo>
                    <a:pt x="49" y="35"/>
                    <a:pt x="98" y="70"/>
                    <a:pt x="128" y="105"/>
                  </a:cubicBezTo>
                  <a:cubicBezTo>
                    <a:pt x="158" y="140"/>
                    <a:pt x="161" y="184"/>
                    <a:pt x="180" y="210"/>
                  </a:cubicBezTo>
                  <a:cubicBezTo>
                    <a:pt x="199" y="236"/>
                    <a:pt x="219" y="249"/>
                    <a:pt x="240" y="262"/>
                  </a:cubicBezTo>
                </a:path>
              </a:pathLst>
            </a:custGeom>
            <a:noFill/>
            <a:ln w="38100">
              <a:solidFill>
                <a:srgbClr val="99FF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06" name="Freeform 18"/>
            <p:cNvSpPr>
              <a:spLocks/>
            </p:cNvSpPr>
            <p:nvPr/>
          </p:nvSpPr>
          <p:spPr bwMode="auto">
            <a:xfrm>
              <a:off x="5034" y="1779"/>
              <a:ext cx="144" cy="153"/>
            </a:xfrm>
            <a:custGeom>
              <a:avLst/>
              <a:gdLst>
                <a:gd name="T0" fmla="*/ 0 w 360"/>
                <a:gd name="T1" fmla="*/ 0 h 383"/>
                <a:gd name="T2" fmla="*/ 0 w 360"/>
                <a:gd name="T3" fmla="*/ 0 h 383"/>
                <a:gd name="T4" fmla="*/ 1 w 360"/>
                <a:gd name="T5" fmla="*/ 1 h 383"/>
                <a:gd name="T6" fmla="*/ 1 w 360"/>
                <a:gd name="T7" fmla="*/ 1 h 383"/>
                <a:gd name="T8" fmla="*/ 2 w 360"/>
                <a:gd name="T9" fmla="*/ 2 h 383"/>
                <a:gd name="T10" fmla="*/ 0 60000 65536"/>
                <a:gd name="T11" fmla="*/ 0 60000 65536"/>
                <a:gd name="T12" fmla="*/ 0 60000 65536"/>
                <a:gd name="T13" fmla="*/ 0 60000 65536"/>
                <a:gd name="T14" fmla="*/ 0 60000 65536"/>
                <a:gd name="T15" fmla="*/ 0 w 360"/>
                <a:gd name="T16" fmla="*/ 0 h 383"/>
                <a:gd name="T17" fmla="*/ 360 w 360"/>
                <a:gd name="T18" fmla="*/ 383 h 383"/>
              </a:gdLst>
              <a:ahLst/>
              <a:cxnLst>
                <a:cxn ang="T10">
                  <a:pos x="T0" y="T1"/>
                </a:cxn>
                <a:cxn ang="T11">
                  <a:pos x="T2" y="T3"/>
                </a:cxn>
                <a:cxn ang="T12">
                  <a:pos x="T4" y="T5"/>
                </a:cxn>
                <a:cxn ang="T13">
                  <a:pos x="T6" y="T7"/>
                </a:cxn>
                <a:cxn ang="T14">
                  <a:pos x="T8" y="T9"/>
                </a:cxn>
              </a:cxnLst>
              <a:rect l="T15" t="T16" r="T17" b="T18"/>
              <a:pathLst>
                <a:path w="360" h="383">
                  <a:moveTo>
                    <a:pt x="0" y="0"/>
                  </a:moveTo>
                  <a:cubicBezTo>
                    <a:pt x="29" y="4"/>
                    <a:pt x="58" y="9"/>
                    <a:pt x="90" y="38"/>
                  </a:cubicBezTo>
                  <a:cubicBezTo>
                    <a:pt x="122" y="67"/>
                    <a:pt x="163" y="132"/>
                    <a:pt x="195" y="173"/>
                  </a:cubicBezTo>
                  <a:cubicBezTo>
                    <a:pt x="227" y="214"/>
                    <a:pt x="258" y="250"/>
                    <a:pt x="285" y="285"/>
                  </a:cubicBezTo>
                  <a:cubicBezTo>
                    <a:pt x="312" y="320"/>
                    <a:pt x="336" y="351"/>
                    <a:pt x="360" y="383"/>
                  </a:cubicBezTo>
                </a:path>
              </a:pathLst>
            </a:custGeom>
            <a:noFill/>
            <a:ln w="38100">
              <a:solidFill>
                <a:srgbClr val="99FF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07" name="Rectangle 19"/>
            <p:cNvSpPr>
              <a:spLocks noChangeArrowheads="1"/>
            </p:cNvSpPr>
            <p:nvPr/>
          </p:nvSpPr>
          <p:spPr bwMode="auto">
            <a:xfrm>
              <a:off x="5019" y="1494"/>
              <a:ext cx="10" cy="228"/>
            </a:xfrm>
            <a:prstGeom prst="rect">
              <a:avLst/>
            </a:prstGeom>
            <a:solidFill>
              <a:srgbClr val="FFFFFF"/>
            </a:solidFill>
            <a:ln w="9525">
              <a:solidFill>
                <a:schemeClr val="hlink"/>
              </a:solidFill>
              <a:miter lim="800000"/>
              <a:headEnd/>
              <a:tailEnd/>
            </a:ln>
          </p:spPr>
          <p:txBody>
            <a:bodyPr/>
            <a:lstStyle/>
            <a:p>
              <a:endParaRPr lang="zh-CN" altLang="en-US"/>
            </a:p>
          </p:txBody>
        </p:sp>
        <p:sp>
          <p:nvSpPr>
            <p:cNvPr id="12308" name="AutoShape 20"/>
            <p:cNvSpPr>
              <a:spLocks noChangeArrowheads="1"/>
            </p:cNvSpPr>
            <p:nvPr/>
          </p:nvSpPr>
          <p:spPr bwMode="auto">
            <a:xfrm>
              <a:off x="5028" y="1485"/>
              <a:ext cx="51" cy="72"/>
            </a:xfrm>
            <a:prstGeom prst="wave">
              <a:avLst>
                <a:gd name="adj1" fmla="val 13005"/>
                <a:gd name="adj2" fmla="val 0"/>
              </a:avLst>
            </a:prstGeom>
            <a:solidFill>
              <a:schemeClr val="hlink"/>
            </a:solidFill>
            <a:ln w="9525">
              <a:solidFill>
                <a:srgbClr val="000000"/>
              </a:solidFill>
              <a:round/>
              <a:headEnd/>
              <a:tailEnd/>
            </a:ln>
          </p:spPr>
          <p:txBody>
            <a:bodyPr/>
            <a:lstStyle/>
            <a:p>
              <a:endParaRPr lang="zh-CN" altLang="en-US"/>
            </a:p>
          </p:txBody>
        </p:sp>
        <p:sp>
          <p:nvSpPr>
            <p:cNvPr id="12309" name="Rectangle 21"/>
            <p:cNvSpPr>
              <a:spLocks noChangeArrowheads="1"/>
            </p:cNvSpPr>
            <p:nvPr/>
          </p:nvSpPr>
          <p:spPr bwMode="auto">
            <a:xfrm>
              <a:off x="5106" y="3354"/>
              <a:ext cx="10" cy="228"/>
            </a:xfrm>
            <a:prstGeom prst="rect">
              <a:avLst/>
            </a:prstGeom>
            <a:solidFill>
              <a:srgbClr val="FFFFFF"/>
            </a:solidFill>
            <a:ln w="9525">
              <a:solidFill>
                <a:schemeClr val="hlink"/>
              </a:solidFill>
              <a:miter lim="800000"/>
              <a:headEnd/>
              <a:tailEnd/>
            </a:ln>
          </p:spPr>
          <p:txBody>
            <a:bodyPr/>
            <a:lstStyle/>
            <a:p>
              <a:endParaRPr lang="zh-CN" altLang="en-US"/>
            </a:p>
          </p:txBody>
        </p:sp>
        <p:sp>
          <p:nvSpPr>
            <p:cNvPr id="12310" name="AutoShape 22"/>
            <p:cNvSpPr>
              <a:spLocks noChangeArrowheads="1"/>
            </p:cNvSpPr>
            <p:nvPr/>
          </p:nvSpPr>
          <p:spPr bwMode="auto">
            <a:xfrm>
              <a:off x="5115" y="3345"/>
              <a:ext cx="51" cy="72"/>
            </a:xfrm>
            <a:prstGeom prst="wave">
              <a:avLst>
                <a:gd name="adj1" fmla="val 13005"/>
                <a:gd name="adj2" fmla="val 0"/>
              </a:avLst>
            </a:prstGeom>
            <a:solidFill>
              <a:schemeClr val="hlink"/>
            </a:solidFill>
            <a:ln w="9525">
              <a:solidFill>
                <a:srgbClr val="000000"/>
              </a:solidFill>
              <a:round/>
              <a:headEnd/>
              <a:tailEnd/>
            </a:ln>
          </p:spPr>
          <p:txBody>
            <a:bodyPr/>
            <a:lstStyle/>
            <a:p>
              <a:endParaRPr lang="zh-CN" altLang="en-US"/>
            </a:p>
          </p:txBody>
        </p:sp>
        <p:sp>
          <p:nvSpPr>
            <p:cNvPr id="12311" name="Freeform 23"/>
            <p:cNvSpPr>
              <a:spLocks/>
            </p:cNvSpPr>
            <p:nvPr/>
          </p:nvSpPr>
          <p:spPr bwMode="auto">
            <a:xfrm>
              <a:off x="4893" y="3633"/>
              <a:ext cx="153" cy="78"/>
            </a:xfrm>
            <a:custGeom>
              <a:avLst/>
              <a:gdLst>
                <a:gd name="T0" fmla="*/ 0 w 383"/>
                <a:gd name="T1" fmla="*/ 1 h 195"/>
                <a:gd name="T2" fmla="*/ 0 w 383"/>
                <a:gd name="T3" fmla="*/ 1 h 195"/>
                <a:gd name="T4" fmla="*/ 1 w 383"/>
                <a:gd name="T5" fmla="*/ 0 h 195"/>
                <a:gd name="T6" fmla="*/ 2 w 383"/>
                <a:gd name="T7" fmla="*/ 0 h 195"/>
                <a:gd name="T8" fmla="*/ 0 60000 65536"/>
                <a:gd name="T9" fmla="*/ 0 60000 65536"/>
                <a:gd name="T10" fmla="*/ 0 60000 65536"/>
                <a:gd name="T11" fmla="*/ 0 60000 65536"/>
                <a:gd name="T12" fmla="*/ 0 w 383"/>
                <a:gd name="T13" fmla="*/ 0 h 195"/>
                <a:gd name="T14" fmla="*/ 383 w 383"/>
                <a:gd name="T15" fmla="*/ 195 h 195"/>
              </a:gdLst>
              <a:ahLst/>
              <a:cxnLst>
                <a:cxn ang="T8">
                  <a:pos x="T0" y="T1"/>
                </a:cxn>
                <a:cxn ang="T9">
                  <a:pos x="T2" y="T3"/>
                </a:cxn>
                <a:cxn ang="T10">
                  <a:pos x="T4" y="T5"/>
                </a:cxn>
                <a:cxn ang="T11">
                  <a:pos x="T6" y="T7"/>
                </a:cxn>
              </a:cxnLst>
              <a:rect l="T12" t="T13" r="T14" b="T15"/>
              <a:pathLst>
                <a:path w="383" h="195">
                  <a:moveTo>
                    <a:pt x="0" y="195"/>
                  </a:moveTo>
                  <a:cubicBezTo>
                    <a:pt x="2" y="186"/>
                    <a:pt x="4" y="177"/>
                    <a:pt x="30" y="158"/>
                  </a:cubicBezTo>
                  <a:cubicBezTo>
                    <a:pt x="56" y="139"/>
                    <a:pt x="99" y="109"/>
                    <a:pt x="158" y="83"/>
                  </a:cubicBezTo>
                  <a:cubicBezTo>
                    <a:pt x="217" y="57"/>
                    <a:pt x="341" y="17"/>
                    <a:pt x="383" y="0"/>
                  </a:cubicBezTo>
                </a:path>
              </a:pathLst>
            </a:custGeom>
            <a:noFill/>
            <a:ln w="38100">
              <a:solidFill>
                <a:srgbClr val="99FF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12" name="Freeform 24"/>
            <p:cNvSpPr>
              <a:spLocks/>
            </p:cNvSpPr>
            <p:nvPr/>
          </p:nvSpPr>
          <p:spPr bwMode="auto">
            <a:xfrm>
              <a:off x="4935" y="3648"/>
              <a:ext cx="129" cy="60"/>
            </a:xfrm>
            <a:custGeom>
              <a:avLst/>
              <a:gdLst>
                <a:gd name="T0" fmla="*/ 0 w 323"/>
                <a:gd name="T1" fmla="*/ 1 h 150"/>
                <a:gd name="T2" fmla="*/ 1 w 323"/>
                <a:gd name="T3" fmla="*/ 0 h 150"/>
                <a:gd name="T4" fmla="*/ 1 w 323"/>
                <a:gd name="T5" fmla="*/ 0 h 150"/>
                <a:gd name="T6" fmla="*/ 0 60000 65536"/>
                <a:gd name="T7" fmla="*/ 0 60000 65536"/>
                <a:gd name="T8" fmla="*/ 0 60000 65536"/>
                <a:gd name="T9" fmla="*/ 0 w 323"/>
                <a:gd name="T10" fmla="*/ 0 h 150"/>
                <a:gd name="T11" fmla="*/ 323 w 323"/>
                <a:gd name="T12" fmla="*/ 150 h 150"/>
              </a:gdLst>
              <a:ahLst/>
              <a:cxnLst>
                <a:cxn ang="T6">
                  <a:pos x="T0" y="T1"/>
                </a:cxn>
                <a:cxn ang="T7">
                  <a:pos x="T2" y="T3"/>
                </a:cxn>
                <a:cxn ang="T8">
                  <a:pos x="T4" y="T5"/>
                </a:cxn>
              </a:cxnLst>
              <a:rect l="T9" t="T10" r="T11" b="T12"/>
              <a:pathLst>
                <a:path w="323" h="150">
                  <a:moveTo>
                    <a:pt x="0" y="150"/>
                  </a:moveTo>
                  <a:cubicBezTo>
                    <a:pt x="40" y="110"/>
                    <a:pt x="81" y="70"/>
                    <a:pt x="135" y="45"/>
                  </a:cubicBezTo>
                  <a:cubicBezTo>
                    <a:pt x="189" y="20"/>
                    <a:pt x="256" y="10"/>
                    <a:pt x="323" y="0"/>
                  </a:cubicBezTo>
                </a:path>
              </a:pathLst>
            </a:custGeom>
            <a:noFill/>
            <a:ln w="38100">
              <a:solidFill>
                <a:srgbClr val="99FF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13" name="Freeform 25"/>
            <p:cNvSpPr>
              <a:spLocks/>
            </p:cNvSpPr>
            <p:nvPr/>
          </p:nvSpPr>
          <p:spPr bwMode="auto">
            <a:xfrm>
              <a:off x="5133" y="3615"/>
              <a:ext cx="114" cy="81"/>
            </a:xfrm>
            <a:custGeom>
              <a:avLst/>
              <a:gdLst>
                <a:gd name="T0" fmla="*/ 0 w 285"/>
                <a:gd name="T1" fmla="*/ 0 h 203"/>
                <a:gd name="T2" fmla="*/ 0 w 285"/>
                <a:gd name="T3" fmla="*/ 0 h 203"/>
                <a:gd name="T4" fmla="*/ 1 w 285"/>
                <a:gd name="T5" fmla="*/ 1 h 203"/>
                <a:gd name="T6" fmla="*/ 1 w 285"/>
                <a:gd name="T7" fmla="*/ 1 h 203"/>
                <a:gd name="T8" fmla="*/ 0 60000 65536"/>
                <a:gd name="T9" fmla="*/ 0 60000 65536"/>
                <a:gd name="T10" fmla="*/ 0 60000 65536"/>
                <a:gd name="T11" fmla="*/ 0 60000 65536"/>
                <a:gd name="T12" fmla="*/ 0 w 285"/>
                <a:gd name="T13" fmla="*/ 0 h 203"/>
                <a:gd name="T14" fmla="*/ 285 w 285"/>
                <a:gd name="T15" fmla="*/ 203 h 203"/>
              </a:gdLst>
              <a:ahLst/>
              <a:cxnLst>
                <a:cxn ang="T8">
                  <a:pos x="T0" y="T1"/>
                </a:cxn>
                <a:cxn ang="T9">
                  <a:pos x="T2" y="T3"/>
                </a:cxn>
                <a:cxn ang="T10">
                  <a:pos x="T4" y="T5"/>
                </a:cxn>
                <a:cxn ang="T11">
                  <a:pos x="T6" y="T7"/>
                </a:cxn>
              </a:cxnLst>
              <a:rect l="T12" t="T13" r="T14" b="T15"/>
              <a:pathLst>
                <a:path w="285" h="203">
                  <a:moveTo>
                    <a:pt x="0" y="0"/>
                  </a:moveTo>
                  <a:cubicBezTo>
                    <a:pt x="36" y="19"/>
                    <a:pt x="73" y="38"/>
                    <a:pt x="113" y="68"/>
                  </a:cubicBezTo>
                  <a:cubicBezTo>
                    <a:pt x="153" y="98"/>
                    <a:pt x="212" y="158"/>
                    <a:pt x="240" y="180"/>
                  </a:cubicBezTo>
                  <a:cubicBezTo>
                    <a:pt x="268" y="202"/>
                    <a:pt x="276" y="202"/>
                    <a:pt x="285" y="203"/>
                  </a:cubicBezTo>
                </a:path>
              </a:pathLst>
            </a:custGeom>
            <a:noFill/>
            <a:ln w="38100">
              <a:solidFill>
                <a:srgbClr val="99FF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14" name="Freeform 26"/>
            <p:cNvSpPr>
              <a:spLocks/>
            </p:cNvSpPr>
            <p:nvPr/>
          </p:nvSpPr>
          <p:spPr bwMode="auto">
            <a:xfrm>
              <a:off x="5145" y="3645"/>
              <a:ext cx="51" cy="39"/>
            </a:xfrm>
            <a:custGeom>
              <a:avLst/>
              <a:gdLst>
                <a:gd name="T0" fmla="*/ 0 w 128"/>
                <a:gd name="T1" fmla="*/ 0 h 98"/>
                <a:gd name="T2" fmla="*/ 0 w 128"/>
                <a:gd name="T3" fmla="*/ 0 h 98"/>
                <a:gd name="T4" fmla="*/ 0 60000 65536"/>
                <a:gd name="T5" fmla="*/ 0 60000 65536"/>
                <a:gd name="T6" fmla="*/ 0 w 128"/>
                <a:gd name="T7" fmla="*/ 0 h 98"/>
                <a:gd name="T8" fmla="*/ 128 w 128"/>
                <a:gd name="T9" fmla="*/ 98 h 98"/>
              </a:gdLst>
              <a:ahLst/>
              <a:cxnLst>
                <a:cxn ang="T4">
                  <a:pos x="T0" y="T1"/>
                </a:cxn>
                <a:cxn ang="T5">
                  <a:pos x="T2" y="T3"/>
                </a:cxn>
              </a:cxnLst>
              <a:rect l="T6" t="T7" r="T8" b="T9"/>
              <a:pathLst>
                <a:path w="128" h="98">
                  <a:moveTo>
                    <a:pt x="0" y="0"/>
                  </a:moveTo>
                  <a:cubicBezTo>
                    <a:pt x="0" y="0"/>
                    <a:pt x="64" y="49"/>
                    <a:pt x="128" y="98"/>
                  </a:cubicBezTo>
                </a:path>
              </a:pathLst>
            </a:custGeom>
            <a:noFill/>
            <a:ln w="38100">
              <a:solidFill>
                <a:srgbClr val="99FF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15" name="Freeform 27"/>
            <p:cNvSpPr>
              <a:spLocks/>
            </p:cNvSpPr>
            <p:nvPr/>
          </p:nvSpPr>
          <p:spPr bwMode="auto">
            <a:xfrm>
              <a:off x="5040" y="3615"/>
              <a:ext cx="45" cy="9"/>
            </a:xfrm>
            <a:custGeom>
              <a:avLst/>
              <a:gdLst>
                <a:gd name="T0" fmla="*/ 0 w 112"/>
                <a:gd name="T1" fmla="*/ 0 h 23"/>
                <a:gd name="T2" fmla="*/ 0 w 112"/>
                <a:gd name="T3" fmla="*/ 0 h 23"/>
                <a:gd name="T4" fmla="*/ 0 60000 65536"/>
                <a:gd name="T5" fmla="*/ 0 60000 65536"/>
                <a:gd name="T6" fmla="*/ 0 w 112"/>
                <a:gd name="T7" fmla="*/ 0 h 23"/>
                <a:gd name="T8" fmla="*/ 112 w 112"/>
                <a:gd name="T9" fmla="*/ 23 h 23"/>
              </a:gdLst>
              <a:ahLst/>
              <a:cxnLst>
                <a:cxn ang="T4">
                  <a:pos x="T0" y="T1"/>
                </a:cxn>
                <a:cxn ang="T5">
                  <a:pos x="T2" y="T3"/>
                </a:cxn>
              </a:cxnLst>
              <a:rect l="T6" t="T7" r="T8" b="T9"/>
              <a:pathLst>
                <a:path w="112" h="23">
                  <a:moveTo>
                    <a:pt x="112" y="0"/>
                  </a:moveTo>
                  <a:cubicBezTo>
                    <a:pt x="112" y="0"/>
                    <a:pt x="56" y="11"/>
                    <a:pt x="0" y="23"/>
                  </a:cubicBezTo>
                </a:path>
              </a:pathLst>
            </a:custGeom>
            <a:noFill/>
            <a:ln w="38100">
              <a:solidFill>
                <a:srgbClr val="99FF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16" name="Freeform 28"/>
            <p:cNvSpPr>
              <a:spLocks/>
            </p:cNvSpPr>
            <p:nvPr/>
          </p:nvSpPr>
          <p:spPr bwMode="auto">
            <a:xfrm>
              <a:off x="5211" y="3648"/>
              <a:ext cx="63" cy="51"/>
            </a:xfrm>
            <a:custGeom>
              <a:avLst/>
              <a:gdLst>
                <a:gd name="T0" fmla="*/ 0 w 158"/>
                <a:gd name="T1" fmla="*/ 0 h 127"/>
                <a:gd name="T2" fmla="*/ 1 w 158"/>
                <a:gd name="T3" fmla="*/ 0 h 127"/>
                <a:gd name="T4" fmla="*/ 0 60000 65536"/>
                <a:gd name="T5" fmla="*/ 0 60000 65536"/>
                <a:gd name="T6" fmla="*/ 0 w 158"/>
                <a:gd name="T7" fmla="*/ 0 h 127"/>
                <a:gd name="T8" fmla="*/ 158 w 158"/>
                <a:gd name="T9" fmla="*/ 127 h 127"/>
              </a:gdLst>
              <a:ahLst/>
              <a:cxnLst>
                <a:cxn ang="T4">
                  <a:pos x="T0" y="T1"/>
                </a:cxn>
                <a:cxn ang="T5">
                  <a:pos x="T2" y="T3"/>
                </a:cxn>
              </a:cxnLst>
              <a:rect l="T6" t="T7" r="T8" b="T9"/>
              <a:pathLst>
                <a:path w="158" h="127">
                  <a:moveTo>
                    <a:pt x="0" y="0"/>
                  </a:moveTo>
                  <a:cubicBezTo>
                    <a:pt x="0" y="0"/>
                    <a:pt x="79" y="63"/>
                    <a:pt x="158" y="127"/>
                  </a:cubicBezTo>
                </a:path>
              </a:pathLst>
            </a:custGeom>
            <a:noFill/>
            <a:ln w="38100">
              <a:solidFill>
                <a:srgbClr val="99FF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17" name="Line 29"/>
            <p:cNvSpPr>
              <a:spLocks noChangeShapeType="1"/>
            </p:cNvSpPr>
            <p:nvPr/>
          </p:nvSpPr>
          <p:spPr bwMode="auto">
            <a:xfrm flipV="1">
              <a:off x="2733" y="1491"/>
              <a:ext cx="2289" cy="1194"/>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18" name="Line 30"/>
            <p:cNvSpPr>
              <a:spLocks noChangeShapeType="1"/>
            </p:cNvSpPr>
            <p:nvPr/>
          </p:nvSpPr>
          <p:spPr bwMode="auto">
            <a:xfrm>
              <a:off x="2733" y="2685"/>
              <a:ext cx="2373" cy="669"/>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19" name="Line 31"/>
            <p:cNvSpPr>
              <a:spLocks noChangeShapeType="1"/>
            </p:cNvSpPr>
            <p:nvPr/>
          </p:nvSpPr>
          <p:spPr bwMode="auto">
            <a:xfrm>
              <a:off x="2121" y="2685"/>
              <a:ext cx="3372" cy="0"/>
            </a:xfrm>
            <a:prstGeom prst="line">
              <a:avLst/>
            </a:prstGeom>
            <a:noFill/>
            <a:ln w="19050">
              <a:solidFill>
                <a:srgbClr val="FF7C8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20" name="Freeform 32"/>
            <p:cNvSpPr>
              <a:spLocks/>
            </p:cNvSpPr>
            <p:nvPr/>
          </p:nvSpPr>
          <p:spPr bwMode="auto">
            <a:xfrm>
              <a:off x="3327" y="2373"/>
              <a:ext cx="69" cy="309"/>
            </a:xfrm>
            <a:custGeom>
              <a:avLst/>
              <a:gdLst>
                <a:gd name="T0" fmla="*/ 0 w 173"/>
                <a:gd name="T1" fmla="*/ 0 h 773"/>
                <a:gd name="T2" fmla="*/ 0 w 173"/>
                <a:gd name="T3" fmla="*/ 1 h 773"/>
                <a:gd name="T4" fmla="*/ 1 w 173"/>
                <a:gd name="T5" fmla="*/ 2 h 773"/>
                <a:gd name="T6" fmla="*/ 1 w 173"/>
                <a:gd name="T7" fmla="*/ 2 h 773"/>
                <a:gd name="T8" fmla="*/ 1 w 173"/>
                <a:gd name="T9" fmla="*/ 3 h 773"/>
                <a:gd name="T10" fmla="*/ 0 60000 65536"/>
                <a:gd name="T11" fmla="*/ 0 60000 65536"/>
                <a:gd name="T12" fmla="*/ 0 60000 65536"/>
                <a:gd name="T13" fmla="*/ 0 60000 65536"/>
                <a:gd name="T14" fmla="*/ 0 60000 65536"/>
                <a:gd name="T15" fmla="*/ 0 w 173"/>
                <a:gd name="T16" fmla="*/ 0 h 773"/>
                <a:gd name="T17" fmla="*/ 173 w 173"/>
                <a:gd name="T18" fmla="*/ 773 h 773"/>
              </a:gdLst>
              <a:ahLst/>
              <a:cxnLst>
                <a:cxn ang="T10">
                  <a:pos x="T0" y="T1"/>
                </a:cxn>
                <a:cxn ang="T11">
                  <a:pos x="T2" y="T3"/>
                </a:cxn>
                <a:cxn ang="T12">
                  <a:pos x="T4" y="T5"/>
                </a:cxn>
                <a:cxn ang="T13">
                  <a:pos x="T6" y="T7"/>
                </a:cxn>
                <a:cxn ang="T14">
                  <a:pos x="T8" y="T9"/>
                </a:cxn>
              </a:cxnLst>
              <a:rect l="T15" t="T16" r="T17" b="T18"/>
              <a:pathLst>
                <a:path w="173" h="773">
                  <a:moveTo>
                    <a:pt x="0" y="0"/>
                  </a:moveTo>
                  <a:cubicBezTo>
                    <a:pt x="30" y="72"/>
                    <a:pt x="61" y="144"/>
                    <a:pt x="83" y="210"/>
                  </a:cubicBezTo>
                  <a:cubicBezTo>
                    <a:pt x="105" y="276"/>
                    <a:pt x="121" y="327"/>
                    <a:pt x="135" y="398"/>
                  </a:cubicBezTo>
                  <a:cubicBezTo>
                    <a:pt x="149" y="469"/>
                    <a:pt x="159" y="576"/>
                    <a:pt x="165" y="638"/>
                  </a:cubicBezTo>
                  <a:cubicBezTo>
                    <a:pt x="171" y="700"/>
                    <a:pt x="172" y="736"/>
                    <a:pt x="173" y="773"/>
                  </a:cubicBezTo>
                </a:path>
              </a:pathLst>
            </a:custGeom>
            <a:noFill/>
            <a:ln w="38100">
              <a:solidFill>
                <a:srgbClr val="66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21" name="Freeform 33"/>
            <p:cNvSpPr>
              <a:spLocks/>
            </p:cNvSpPr>
            <p:nvPr/>
          </p:nvSpPr>
          <p:spPr bwMode="auto">
            <a:xfrm>
              <a:off x="3445" y="2682"/>
              <a:ext cx="33" cy="180"/>
            </a:xfrm>
            <a:custGeom>
              <a:avLst/>
              <a:gdLst>
                <a:gd name="T0" fmla="*/ 0 w 83"/>
                <a:gd name="T1" fmla="*/ 0 h 450"/>
                <a:gd name="T2" fmla="*/ 0 w 83"/>
                <a:gd name="T3" fmla="*/ 1 h 450"/>
                <a:gd name="T4" fmla="*/ 0 w 83"/>
                <a:gd name="T5" fmla="*/ 2 h 450"/>
                <a:gd name="T6" fmla="*/ 0 60000 65536"/>
                <a:gd name="T7" fmla="*/ 0 60000 65536"/>
                <a:gd name="T8" fmla="*/ 0 60000 65536"/>
                <a:gd name="T9" fmla="*/ 0 w 83"/>
                <a:gd name="T10" fmla="*/ 0 h 450"/>
                <a:gd name="T11" fmla="*/ 83 w 83"/>
                <a:gd name="T12" fmla="*/ 450 h 450"/>
              </a:gdLst>
              <a:ahLst/>
              <a:cxnLst>
                <a:cxn ang="T6">
                  <a:pos x="T0" y="T1"/>
                </a:cxn>
                <a:cxn ang="T7">
                  <a:pos x="T2" y="T3"/>
                </a:cxn>
                <a:cxn ang="T8">
                  <a:pos x="T4" y="T5"/>
                </a:cxn>
              </a:cxnLst>
              <a:rect l="T9" t="T10" r="T11" b="T12"/>
              <a:pathLst>
                <a:path w="83" h="450">
                  <a:moveTo>
                    <a:pt x="83" y="0"/>
                  </a:moveTo>
                  <a:cubicBezTo>
                    <a:pt x="71" y="82"/>
                    <a:pt x="59" y="165"/>
                    <a:pt x="45" y="240"/>
                  </a:cubicBezTo>
                  <a:cubicBezTo>
                    <a:pt x="31" y="315"/>
                    <a:pt x="15" y="382"/>
                    <a:pt x="0" y="450"/>
                  </a:cubicBezTo>
                </a:path>
              </a:pathLst>
            </a:custGeom>
            <a:noFill/>
            <a:ln w="38100">
              <a:solidFill>
                <a:srgbClr val="99FF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22" name="AutoShape 34"/>
            <p:cNvSpPr>
              <a:spLocks noChangeArrowheads="1"/>
            </p:cNvSpPr>
            <p:nvPr/>
          </p:nvSpPr>
          <p:spPr bwMode="auto">
            <a:xfrm rot="-1283899">
              <a:off x="3314" y="2363"/>
              <a:ext cx="40" cy="99"/>
            </a:xfrm>
            <a:prstGeom prst="triangle">
              <a:avLst>
                <a:gd name="adj" fmla="val 50000"/>
              </a:avLst>
            </a:prstGeom>
            <a:solidFill>
              <a:srgbClr val="FF0000"/>
            </a:solidFill>
            <a:ln w="19050">
              <a:solidFill>
                <a:srgbClr val="66FFFF"/>
              </a:solidFill>
              <a:miter lim="800000"/>
              <a:headEnd/>
              <a:tailEnd/>
            </a:ln>
          </p:spPr>
          <p:txBody>
            <a:bodyPr/>
            <a:lstStyle/>
            <a:p>
              <a:endParaRPr lang="zh-CN" altLang="en-US"/>
            </a:p>
          </p:txBody>
        </p:sp>
        <p:sp>
          <p:nvSpPr>
            <p:cNvPr id="12323" name="AutoShape 35"/>
            <p:cNvSpPr>
              <a:spLocks noChangeArrowheads="1"/>
            </p:cNvSpPr>
            <p:nvPr/>
          </p:nvSpPr>
          <p:spPr bwMode="auto">
            <a:xfrm rot="-10162061">
              <a:off x="3426" y="2791"/>
              <a:ext cx="40" cy="99"/>
            </a:xfrm>
            <a:prstGeom prst="triangle">
              <a:avLst>
                <a:gd name="adj" fmla="val 50000"/>
              </a:avLst>
            </a:prstGeom>
            <a:solidFill>
              <a:srgbClr val="99FF66"/>
            </a:solidFill>
            <a:ln w="9525">
              <a:solidFill>
                <a:srgbClr val="99FF66"/>
              </a:solidFill>
              <a:miter lim="800000"/>
              <a:headEnd/>
              <a:tailEnd/>
            </a:ln>
          </p:spPr>
          <p:txBody>
            <a:bodyPr/>
            <a:lstStyle/>
            <a:p>
              <a:endParaRPr lang="zh-CN" altLang="en-US"/>
            </a:p>
          </p:txBody>
        </p:sp>
        <p:sp>
          <p:nvSpPr>
            <p:cNvPr id="12324" name="Freeform 36"/>
            <p:cNvSpPr>
              <a:spLocks/>
            </p:cNvSpPr>
            <p:nvPr/>
          </p:nvSpPr>
          <p:spPr bwMode="auto">
            <a:xfrm>
              <a:off x="4983" y="3663"/>
              <a:ext cx="99" cy="48"/>
            </a:xfrm>
            <a:custGeom>
              <a:avLst/>
              <a:gdLst>
                <a:gd name="T0" fmla="*/ 0 w 248"/>
                <a:gd name="T1" fmla="*/ 0 h 120"/>
                <a:gd name="T2" fmla="*/ 1 w 248"/>
                <a:gd name="T3" fmla="*/ 0 h 120"/>
                <a:gd name="T4" fmla="*/ 1 w 248"/>
                <a:gd name="T5" fmla="*/ 0 h 120"/>
                <a:gd name="T6" fmla="*/ 0 60000 65536"/>
                <a:gd name="T7" fmla="*/ 0 60000 65536"/>
                <a:gd name="T8" fmla="*/ 0 60000 65536"/>
                <a:gd name="T9" fmla="*/ 0 w 248"/>
                <a:gd name="T10" fmla="*/ 0 h 120"/>
                <a:gd name="T11" fmla="*/ 248 w 248"/>
                <a:gd name="T12" fmla="*/ 120 h 120"/>
              </a:gdLst>
              <a:ahLst/>
              <a:cxnLst>
                <a:cxn ang="T6">
                  <a:pos x="T0" y="T1"/>
                </a:cxn>
                <a:cxn ang="T7">
                  <a:pos x="T2" y="T3"/>
                </a:cxn>
                <a:cxn ang="T8">
                  <a:pos x="T4" y="T5"/>
                </a:cxn>
              </a:cxnLst>
              <a:rect l="T9" t="T10" r="T11" b="T12"/>
              <a:pathLst>
                <a:path w="248" h="120">
                  <a:moveTo>
                    <a:pt x="0" y="120"/>
                  </a:moveTo>
                  <a:cubicBezTo>
                    <a:pt x="66" y="81"/>
                    <a:pt x="132" y="43"/>
                    <a:pt x="173" y="23"/>
                  </a:cubicBezTo>
                  <a:cubicBezTo>
                    <a:pt x="214" y="3"/>
                    <a:pt x="234" y="1"/>
                    <a:pt x="248" y="0"/>
                  </a:cubicBezTo>
                </a:path>
              </a:pathLst>
            </a:custGeom>
            <a:noFill/>
            <a:ln w="38100">
              <a:solidFill>
                <a:srgbClr val="99FF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25" name="Freeform 37"/>
            <p:cNvSpPr>
              <a:spLocks/>
            </p:cNvSpPr>
            <p:nvPr/>
          </p:nvSpPr>
          <p:spPr bwMode="auto">
            <a:xfrm>
              <a:off x="5022" y="3681"/>
              <a:ext cx="75" cy="21"/>
            </a:xfrm>
            <a:custGeom>
              <a:avLst/>
              <a:gdLst>
                <a:gd name="T0" fmla="*/ 1 w 187"/>
                <a:gd name="T1" fmla="*/ 0 h 53"/>
                <a:gd name="T2" fmla="*/ 0 w 187"/>
                <a:gd name="T3" fmla="*/ 0 h 53"/>
                <a:gd name="T4" fmla="*/ 0 60000 65536"/>
                <a:gd name="T5" fmla="*/ 0 60000 65536"/>
                <a:gd name="T6" fmla="*/ 0 w 187"/>
                <a:gd name="T7" fmla="*/ 0 h 53"/>
                <a:gd name="T8" fmla="*/ 187 w 187"/>
                <a:gd name="T9" fmla="*/ 53 h 53"/>
              </a:gdLst>
              <a:ahLst/>
              <a:cxnLst>
                <a:cxn ang="T4">
                  <a:pos x="T0" y="T1"/>
                </a:cxn>
                <a:cxn ang="T5">
                  <a:pos x="T2" y="T3"/>
                </a:cxn>
              </a:cxnLst>
              <a:rect l="T6" t="T7" r="T8" b="T9"/>
              <a:pathLst>
                <a:path w="187" h="53">
                  <a:moveTo>
                    <a:pt x="187" y="0"/>
                  </a:moveTo>
                  <a:cubicBezTo>
                    <a:pt x="187" y="0"/>
                    <a:pt x="93" y="26"/>
                    <a:pt x="0" y="53"/>
                  </a:cubicBezTo>
                </a:path>
              </a:pathLst>
            </a:custGeom>
            <a:noFill/>
            <a:ln w="38100">
              <a:solidFill>
                <a:srgbClr val="99FF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26" name="Oval 38"/>
            <p:cNvSpPr>
              <a:spLocks noChangeArrowheads="1"/>
            </p:cNvSpPr>
            <p:nvPr/>
          </p:nvSpPr>
          <p:spPr bwMode="auto">
            <a:xfrm>
              <a:off x="2724" y="2670"/>
              <a:ext cx="21" cy="24"/>
            </a:xfrm>
            <a:prstGeom prst="ellipse">
              <a:avLst/>
            </a:prstGeom>
            <a:solidFill>
              <a:srgbClr val="FFFFFF"/>
            </a:solidFill>
            <a:ln w="9525">
              <a:solidFill>
                <a:srgbClr val="000000"/>
              </a:solidFill>
              <a:round/>
              <a:headEnd/>
              <a:tailEnd/>
            </a:ln>
          </p:spPr>
          <p:txBody>
            <a:bodyPr/>
            <a:lstStyle/>
            <a:p>
              <a:endParaRPr lang="zh-CN" altLang="en-US"/>
            </a:p>
          </p:txBody>
        </p:sp>
        <p:sp>
          <p:nvSpPr>
            <p:cNvPr id="12327" name="Rectangle 39"/>
            <p:cNvSpPr>
              <a:spLocks noChangeArrowheads="1"/>
            </p:cNvSpPr>
            <p:nvPr/>
          </p:nvSpPr>
          <p:spPr bwMode="auto">
            <a:xfrm>
              <a:off x="2505" y="1485"/>
              <a:ext cx="46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a:latin typeface="Times New Roman" pitchFamily="18" charset="0"/>
                </a:rPr>
                <a:t>天顶</a:t>
              </a:r>
            </a:p>
          </p:txBody>
        </p:sp>
        <p:sp>
          <p:nvSpPr>
            <p:cNvPr id="12328" name="Rectangle 40"/>
            <p:cNvSpPr>
              <a:spLocks noChangeArrowheads="1"/>
            </p:cNvSpPr>
            <p:nvPr/>
          </p:nvSpPr>
          <p:spPr bwMode="auto">
            <a:xfrm>
              <a:off x="2745" y="3117"/>
              <a:ext cx="288" cy="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latin typeface="Times New Roman" pitchFamily="18" charset="0"/>
                </a:rPr>
                <a:t>铅垂线</a:t>
              </a:r>
            </a:p>
          </p:txBody>
        </p:sp>
        <p:sp>
          <p:nvSpPr>
            <p:cNvPr id="12329" name="Rectangle 41"/>
            <p:cNvSpPr>
              <a:spLocks noChangeArrowheads="1"/>
            </p:cNvSpPr>
            <p:nvPr/>
          </p:nvSpPr>
          <p:spPr bwMode="auto">
            <a:xfrm>
              <a:off x="3801" y="2397"/>
              <a:ext cx="6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a:latin typeface="Times New Roman" pitchFamily="18" charset="0"/>
                </a:rPr>
                <a:t>水平线</a:t>
              </a:r>
            </a:p>
          </p:txBody>
        </p:sp>
        <p:sp>
          <p:nvSpPr>
            <p:cNvPr id="12330" name="Rectangle 42"/>
            <p:cNvSpPr>
              <a:spLocks noChangeArrowheads="1"/>
            </p:cNvSpPr>
            <p:nvPr/>
          </p:nvSpPr>
          <p:spPr bwMode="auto">
            <a:xfrm>
              <a:off x="5145" y="1485"/>
              <a:ext cx="2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latin typeface="Times New Roman" pitchFamily="18" charset="0"/>
                </a:rPr>
                <a:t>A</a:t>
              </a:r>
            </a:p>
          </p:txBody>
        </p:sp>
        <p:sp>
          <p:nvSpPr>
            <p:cNvPr id="12331" name="Rectangle 43"/>
            <p:cNvSpPr>
              <a:spLocks noChangeArrowheads="1"/>
            </p:cNvSpPr>
            <p:nvPr/>
          </p:nvSpPr>
          <p:spPr bwMode="auto">
            <a:xfrm>
              <a:off x="5241" y="3405"/>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latin typeface="Times New Roman" pitchFamily="18" charset="0"/>
                </a:rPr>
                <a:t>C</a:t>
              </a:r>
            </a:p>
          </p:txBody>
        </p:sp>
        <p:graphicFrame>
          <p:nvGraphicFramePr>
            <p:cNvPr id="12332" name="Object 44"/>
            <p:cNvGraphicFramePr>
              <a:graphicFrameLocks noChangeAspect="1"/>
            </p:cNvGraphicFramePr>
            <p:nvPr/>
          </p:nvGraphicFramePr>
          <p:xfrm>
            <a:off x="3469" y="2330"/>
            <a:ext cx="262" cy="279"/>
          </p:xfrm>
          <a:graphic>
            <a:graphicData uri="http://schemas.openxmlformats.org/presentationml/2006/ole">
              <mc:AlternateContent xmlns:mc="http://schemas.openxmlformats.org/markup-compatibility/2006">
                <mc:Choice xmlns:v="urn:schemas-microsoft-com:vml" Requires="v">
                  <p:oleObj spid="_x0000_s85072" name="公式" r:id="rId4" imgW="142799" imgH="161960" progId="Equation.3">
                    <p:embed/>
                  </p:oleObj>
                </mc:Choice>
                <mc:Fallback>
                  <p:oleObj name="公式" r:id="rId4" imgW="142799" imgH="16196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9" y="2330"/>
                          <a:ext cx="262"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333" name="Rectangle 45"/>
            <p:cNvSpPr>
              <a:spLocks noChangeArrowheads="1"/>
            </p:cNvSpPr>
            <p:nvPr/>
          </p:nvSpPr>
          <p:spPr bwMode="auto">
            <a:xfrm>
              <a:off x="2265" y="1522"/>
              <a:ext cx="10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sz="1800">
                <a:latin typeface="Times New Roman" pitchFamily="18" charset="0"/>
              </a:endParaRPr>
            </a:p>
          </p:txBody>
        </p:sp>
        <p:graphicFrame>
          <p:nvGraphicFramePr>
            <p:cNvPr id="12334" name="Object 46"/>
            <p:cNvGraphicFramePr>
              <a:graphicFrameLocks noChangeAspect="1"/>
            </p:cNvGraphicFramePr>
            <p:nvPr/>
          </p:nvGraphicFramePr>
          <p:xfrm>
            <a:off x="3535" y="2692"/>
            <a:ext cx="233" cy="264"/>
          </p:xfrm>
          <a:graphic>
            <a:graphicData uri="http://schemas.openxmlformats.org/presentationml/2006/ole">
              <mc:AlternateContent xmlns:mc="http://schemas.openxmlformats.org/markup-compatibility/2006">
                <mc:Choice xmlns:v="urn:schemas-microsoft-com:vml" Requires="v">
                  <p:oleObj spid="_x0000_s85073" name="公式" r:id="rId6" imgW="142799" imgH="171408" progId="Equation.3">
                    <p:embed/>
                  </p:oleObj>
                </mc:Choice>
                <mc:Fallback>
                  <p:oleObj name="公式" r:id="rId6" imgW="142799" imgH="171408"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35" y="2692"/>
                          <a:ext cx="233"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335" name="Rectangle 47"/>
            <p:cNvSpPr>
              <a:spLocks noChangeArrowheads="1"/>
            </p:cNvSpPr>
            <p:nvPr/>
          </p:nvSpPr>
          <p:spPr bwMode="auto">
            <a:xfrm>
              <a:off x="2489" y="2609"/>
              <a:ext cx="22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solidFill>
                    <a:srgbClr val="FF33CC"/>
                  </a:solidFill>
                  <a:latin typeface="Times New Roman" pitchFamily="18" charset="0"/>
                </a:rPr>
                <a:t>B</a:t>
              </a:r>
            </a:p>
          </p:txBody>
        </p:sp>
        <p:sp>
          <p:nvSpPr>
            <p:cNvPr id="12336" name="Rectangle 48"/>
            <p:cNvSpPr>
              <a:spLocks noChangeArrowheads="1"/>
            </p:cNvSpPr>
            <p:nvPr/>
          </p:nvSpPr>
          <p:spPr bwMode="auto">
            <a:xfrm>
              <a:off x="2405" y="2025"/>
              <a:ext cx="30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800">
                  <a:latin typeface="Times New Roman" pitchFamily="18" charset="0"/>
                </a:rPr>
                <a:t>0°</a:t>
              </a:r>
            </a:p>
          </p:txBody>
        </p:sp>
        <p:sp>
          <p:nvSpPr>
            <p:cNvPr id="12337" name="Rectangle 49"/>
            <p:cNvSpPr>
              <a:spLocks noChangeArrowheads="1"/>
            </p:cNvSpPr>
            <p:nvPr/>
          </p:nvSpPr>
          <p:spPr bwMode="auto">
            <a:xfrm>
              <a:off x="2984" y="2804"/>
              <a:ext cx="40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800">
                  <a:solidFill>
                    <a:schemeClr val="folHlink"/>
                  </a:solidFill>
                  <a:latin typeface="Times New Roman" pitchFamily="18" charset="0"/>
                </a:rPr>
                <a:t>90 °</a:t>
              </a:r>
            </a:p>
          </p:txBody>
        </p:sp>
        <p:sp>
          <p:nvSpPr>
            <p:cNvPr id="12338" name="Rectangle 50"/>
            <p:cNvSpPr>
              <a:spLocks noChangeArrowheads="1"/>
            </p:cNvSpPr>
            <p:nvPr/>
          </p:nvSpPr>
          <p:spPr bwMode="auto">
            <a:xfrm>
              <a:off x="2349" y="3087"/>
              <a:ext cx="43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800">
                  <a:latin typeface="Times New Roman" pitchFamily="18" charset="0"/>
                </a:rPr>
                <a:t>180°</a:t>
              </a:r>
            </a:p>
          </p:txBody>
        </p:sp>
        <p:sp>
          <p:nvSpPr>
            <p:cNvPr id="12339" name="Rectangle 51"/>
            <p:cNvSpPr>
              <a:spLocks noChangeArrowheads="1"/>
            </p:cNvSpPr>
            <p:nvPr/>
          </p:nvSpPr>
          <p:spPr bwMode="auto">
            <a:xfrm>
              <a:off x="1725" y="2592"/>
              <a:ext cx="43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800">
                  <a:latin typeface="Times New Roman" pitchFamily="18" charset="0"/>
                </a:rPr>
                <a:t>270°</a:t>
              </a:r>
            </a:p>
          </p:txBody>
        </p:sp>
        <p:grpSp>
          <p:nvGrpSpPr>
            <p:cNvPr id="12340" name="Group 52"/>
            <p:cNvGrpSpPr>
              <a:grpSpLocks/>
            </p:cNvGrpSpPr>
            <p:nvPr/>
          </p:nvGrpSpPr>
          <p:grpSpPr bwMode="auto">
            <a:xfrm>
              <a:off x="2217" y="2157"/>
              <a:ext cx="1008" cy="1056"/>
              <a:chOff x="1705" y="2229"/>
              <a:chExt cx="1008" cy="1056"/>
            </a:xfrm>
          </p:grpSpPr>
          <p:sp>
            <p:nvSpPr>
              <p:cNvPr id="12341" name="AutoShape 53"/>
              <p:cNvSpPr>
                <a:spLocks noChangeArrowheads="1"/>
              </p:cNvSpPr>
              <p:nvPr/>
            </p:nvSpPr>
            <p:spPr bwMode="auto">
              <a:xfrm>
                <a:off x="2167" y="3189"/>
                <a:ext cx="96" cy="96"/>
              </a:xfrm>
              <a:prstGeom prst="triangle">
                <a:avLst>
                  <a:gd name="adj" fmla="val 50000"/>
                </a:avLst>
              </a:prstGeom>
              <a:solidFill>
                <a:schemeClr val="accent1"/>
              </a:solidFill>
              <a:ln w="9525">
                <a:solidFill>
                  <a:schemeClr val="tx1"/>
                </a:solidFill>
                <a:miter lim="800000"/>
                <a:headEnd/>
                <a:tailEnd/>
              </a:ln>
            </p:spPr>
            <p:txBody>
              <a:bodyPr wrap="none" anchor="ctr"/>
              <a:lstStyle/>
              <a:p>
                <a:endParaRPr lang="zh-CN" altLang="en-US"/>
              </a:p>
            </p:txBody>
          </p:sp>
          <p:sp>
            <p:nvSpPr>
              <p:cNvPr id="12342" name="AutoShape 54"/>
              <p:cNvSpPr>
                <a:spLocks noChangeArrowheads="1"/>
              </p:cNvSpPr>
              <p:nvPr/>
            </p:nvSpPr>
            <p:spPr bwMode="auto">
              <a:xfrm rot="-5400000">
                <a:off x="2617" y="2709"/>
                <a:ext cx="96" cy="96"/>
              </a:xfrm>
              <a:prstGeom prst="triangle">
                <a:avLst>
                  <a:gd name="adj" fmla="val 50000"/>
                </a:avLst>
              </a:prstGeom>
              <a:solidFill>
                <a:schemeClr val="accent1"/>
              </a:solidFill>
              <a:ln w="9525">
                <a:solidFill>
                  <a:schemeClr val="tx1"/>
                </a:solidFill>
                <a:miter lim="800000"/>
                <a:headEnd/>
                <a:tailEnd/>
              </a:ln>
            </p:spPr>
            <p:txBody>
              <a:bodyPr wrap="none" anchor="ctr"/>
              <a:lstStyle/>
              <a:p>
                <a:endParaRPr lang="zh-CN" altLang="en-US"/>
              </a:p>
            </p:txBody>
          </p:sp>
          <p:sp>
            <p:nvSpPr>
              <p:cNvPr id="12343" name="AutoShape 55"/>
              <p:cNvSpPr>
                <a:spLocks noChangeArrowheads="1"/>
              </p:cNvSpPr>
              <p:nvPr/>
            </p:nvSpPr>
            <p:spPr bwMode="auto">
              <a:xfrm rot="10800000">
                <a:off x="2167" y="2229"/>
                <a:ext cx="96" cy="96"/>
              </a:xfrm>
              <a:prstGeom prst="triangle">
                <a:avLst>
                  <a:gd name="adj" fmla="val 50000"/>
                </a:avLst>
              </a:prstGeom>
              <a:solidFill>
                <a:schemeClr val="accent1"/>
              </a:solidFill>
              <a:ln w="9525">
                <a:solidFill>
                  <a:schemeClr val="tx1"/>
                </a:solidFill>
                <a:miter lim="800000"/>
                <a:headEnd/>
                <a:tailEnd/>
              </a:ln>
            </p:spPr>
            <p:txBody>
              <a:bodyPr wrap="none" anchor="ctr"/>
              <a:lstStyle/>
              <a:p>
                <a:endParaRPr lang="zh-CN" altLang="en-US"/>
              </a:p>
            </p:txBody>
          </p:sp>
          <p:sp>
            <p:nvSpPr>
              <p:cNvPr id="12344" name="AutoShape 56"/>
              <p:cNvSpPr>
                <a:spLocks noChangeArrowheads="1"/>
              </p:cNvSpPr>
              <p:nvPr/>
            </p:nvSpPr>
            <p:spPr bwMode="auto">
              <a:xfrm rot="5400000">
                <a:off x="1705" y="2709"/>
                <a:ext cx="96" cy="96"/>
              </a:xfrm>
              <a:prstGeom prst="triangle">
                <a:avLst>
                  <a:gd name="adj" fmla="val 50000"/>
                </a:avLst>
              </a:prstGeom>
              <a:solidFill>
                <a:schemeClr val="accent1"/>
              </a:solidFill>
              <a:ln w="9525">
                <a:solidFill>
                  <a:schemeClr val="tx1"/>
                </a:solidFill>
                <a:miter lim="800000"/>
                <a:headEnd/>
                <a:tailEnd/>
              </a:ln>
            </p:spPr>
            <p:txBody>
              <a:bodyPr wrap="none" anchor="ctr"/>
              <a:lstStyle/>
              <a:p>
                <a:endParaRPr lang="zh-CN" altLang="en-US"/>
              </a:p>
            </p:txBody>
          </p:sp>
        </p:grpSp>
      </p:grpSp>
      <p:sp>
        <p:nvSpPr>
          <p:cNvPr id="12296" name="Rectangle 2"/>
          <p:cNvSpPr txBox="1">
            <a:spLocks noChangeArrowheads="1"/>
          </p:cNvSpPr>
          <p:nvPr/>
        </p:nvSpPr>
        <p:spPr bwMode="auto">
          <a:xfrm>
            <a:off x="827088" y="333375"/>
            <a:ext cx="7632700"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ctr" eaLnBrk="1" hangingPunct="1"/>
            <a:r>
              <a:rPr lang="zh-CN" altLang="en-US" sz="4000" b="1" dirty="0">
                <a:solidFill>
                  <a:srgbClr val="0000FF"/>
                </a:solidFill>
                <a:latin typeface="宋体" charset="-122"/>
              </a:rPr>
              <a:t>竖直角</a:t>
            </a:r>
            <a:r>
              <a:rPr lang="zh-CN" altLang="en-US" sz="4000" b="1" dirty="0" smtClean="0">
                <a:solidFill>
                  <a:srgbClr val="0000FF"/>
                </a:solidFill>
                <a:latin typeface="宋体" charset="-122"/>
              </a:rPr>
              <a:t>测量原理</a:t>
            </a:r>
            <a:endParaRPr lang="zh-CN" altLang="en-US" sz="4000" b="1" dirty="0">
              <a:solidFill>
                <a:srgbClr val="0000FF"/>
              </a:solidFill>
              <a:latin typeface="宋体" charset="-122"/>
            </a:endParaRPr>
          </a:p>
        </p:txBody>
      </p:sp>
    </p:spTree>
    <p:extLst>
      <p:ext uri="{BB962C8B-B14F-4D97-AF65-F5344CB8AC3E}">
        <p14:creationId xmlns:p14="http://schemas.microsoft.com/office/powerpoint/2010/main" val="31892702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27011"/>
                                        </p:tgtEl>
                                        <p:attrNameLst>
                                          <p:attrName>style.visibility</p:attrName>
                                        </p:attrNameLst>
                                      </p:cBhvr>
                                      <p:to>
                                        <p:strVal val="visible"/>
                                      </p:to>
                                    </p:set>
                                    <p:anim calcmode="lin" valueType="num">
                                      <p:cBhvr additive="base">
                                        <p:cTn id="7" dur="500" fill="hold"/>
                                        <p:tgtEl>
                                          <p:spTgt spid="427011"/>
                                        </p:tgtEl>
                                        <p:attrNameLst>
                                          <p:attrName>ppt_x</p:attrName>
                                        </p:attrNameLst>
                                      </p:cBhvr>
                                      <p:tavLst>
                                        <p:tav tm="0">
                                          <p:val>
                                            <p:strVal val="1+#ppt_w/2"/>
                                          </p:val>
                                        </p:tav>
                                        <p:tav tm="100000">
                                          <p:val>
                                            <p:strVal val="#ppt_x"/>
                                          </p:val>
                                        </p:tav>
                                      </p:tavLst>
                                    </p:anim>
                                    <p:anim calcmode="lin" valueType="num">
                                      <p:cBhvr additive="base">
                                        <p:cTn id="8" dur="500" fill="hold"/>
                                        <p:tgtEl>
                                          <p:spTgt spid="42701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27012"/>
                                        </p:tgtEl>
                                        <p:attrNameLst>
                                          <p:attrName>style.visibility</p:attrName>
                                        </p:attrNameLst>
                                      </p:cBhvr>
                                      <p:to>
                                        <p:strVal val="visible"/>
                                      </p:to>
                                    </p:set>
                                    <p:anim calcmode="lin" valueType="num">
                                      <p:cBhvr additive="base">
                                        <p:cTn id="13" dur="500" fill="hold"/>
                                        <p:tgtEl>
                                          <p:spTgt spid="427012"/>
                                        </p:tgtEl>
                                        <p:attrNameLst>
                                          <p:attrName>ppt_x</p:attrName>
                                        </p:attrNameLst>
                                      </p:cBhvr>
                                      <p:tavLst>
                                        <p:tav tm="0">
                                          <p:val>
                                            <p:strVal val="1+#ppt_w/2"/>
                                          </p:val>
                                        </p:tav>
                                        <p:tav tm="100000">
                                          <p:val>
                                            <p:strVal val="#ppt_x"/>
                                          </p:val>
                                        </p:tav>
                                      </p:tavLst>
                                    </p:anim>
                                    <p:anim calcmode="lin" valueType="num">
                                      <p:cBhvr additive="base">
                                        <p:cTn id="14" dur="500" fill="hold"/>
                                        <p:tgtEl>
                                          <p:spTgt spid="427012"/>
                                        </p:tgtEl>
                                        <p:attrNameLst>
                                          <p:attrName>ppt_y</p:attrName>
                                        </p:attrNameLst>
                                      </p:cBhvr>
                                      <p:tavLst>
                                        <p:tav tm="0">
                                          <p:val>
                                            <p:strVal val="#ppt_y"/>
                                          </p:val>
                                        </p:tav>
                                        <p:tav tm="100000">
                                          <p:val>
                                            <p:strVal val="#ppt_y"/>
                                          </p:val>
                                        </p:tav>
                                      </p:tavLst>
                                    </p:anim>
                                  </p:childTnLst>
                                </p:cTn>
                              </p:par>
                            </p:childTnLst>
                          </p:cTn>
                        </p:par>
                        <p:par>
                          <p:cTn id="15" fill="hold" nodeType="afterGroup">
                            <p:stCondLst>
                              <p:cond delay="500"/>
                            </p:stCondLst>
                            <p:childTnLst>
                              <p:par>
                                <p:cTn id="16" presetID="2" presetClass="entr" presetSubtype="2" fill="hold" grpId="0" nodeType="afterEffect">
                                  <p:stCondLst>
                                    <p:cond delay="1000"/>
                                  </p:stCondLst>
                                  <p:childTnLst>
                                    <p:set>
                                      <p:cBhvr>
                                        <p:cTn id="17" dur="1" fill="hold">
                                          <p:stCondLst>
                                            <p:cond delay="0"/>
                                          </p:stCondLst>
                                        </p:cTn>
                                        <p:tgtEl>
                                          <p:spTgt spid="427013"/>
                                        </p:tgtEl>
                                        <p:attrNameLst>
                                          <p:attrName>style.visibility</p:attrName>
                                        </p:attrNameLst>
                                      </p:cBhvr>
                                      <p:to>
                                        <p:strVal val="visible"/>
                                      </p:to>
                                    </p:set>
                                    <p:anim calcmode="lin" valueType="num">
                                      <p:cBhvr additive="base">
                                        <p:cTn id="18" dur="500" fill="hold"/>
                                        <p:tgtEl>
                                          <p:spTgt spid="427013"/>
                                        </p:tgtEl>
                                        <p:attrNameLst>
                                          <p:attrName>ppt_x</p:attrName>
                                        </p:attrNameLst>
                                      </p:cBhvr>
                                      <p:tavLst>
                                        <p:tav tm="0">
                                          <p:val>
                                            <p:strVal val="1+#ppt_w/2"/>
                                          </p:val>
                                        </p:tav>
                                        <p:tav tm="100000">
                                          <p:val>
                                            <p:strVal val="#ppt_x"/>
                                          </p:val>
                                        </p:tav>
                                      </p:tavLst>
                                    </p:anim>
                                    <p:anim calcmode="lin" valueType="num">
                                      <p:cBhvr additive="base">
                                        <p:cTn id="19" dur="500" fill="hold"/>
                                        <p:tgtEl>
                                          <p:spTgt spid="4270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011" grpId="0" autoUpdateAnimBg="0"/>
      <p:bldP spid="427012" grpId="0" autoUpdateAnimBg="0"/>
      <p:bldP spid="427013"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827088" y="333375"/>
            <a:ext cx="7632700" cy="715963"/>
          </a:xfrm>
        </p:spPr>
        <p:txBody>
          <a:bodyPr/>
          <a:lstStyle/>
          <a:p>
            <a:pPr eaLnBrk="1" hangingPunct="1"/>
            <a:r>
              <a:rPr lang="zh-CN" altLang="en-US" b="1" smtClean="0">
                <a:solidFill>
                  <a:srgbClr val="0000FF"/>
                </a:solidFill>
                <a:latin typeface="宋体" charset="-122"/>
              </a:rPr>
              <a:t>指标线</a:t>
            </a:r>
          </a:p>
        </p:txBody>
      </p:sp>
      <p:sp>
        <p:nvSpPr>
          <p:cNvPr id="313347" name="Rectangle 3"/>
          <p:cNvSpPr>
            <a:spLocks noGrp="1" noChangeArrowheads="1"/>
          </p:cNvSpPr>
          <p:nvPr>
            <p:ph type="body" sz="half" idx="1"/>
          </p:nvPr>
        </p:nvSpPr>
        <p:spPr>
          <a:xfrm>
            <a:off x="323850" y="1340767"/>
            <a:ext cx="4032126" cy="4608513"/>
          </a:xfrm>
        </p:spPr>
        <p:txBody>
          <a:bodyPr/>
          <a:lstStyle/>
          <a:p>
            <a:pPr marL="0" indent="449263" eaLnBrk="1" hangingPunct="1">
              <a:lnSpc>
                <a:spcPct val="150000"/>
              </a:lnSpc>
              <a:buFont typeface="Wingdings" pitchFamily="2" charset="2"/>
              <a:buNone/>
            </a:pPr>
            <a:r>
              <a:rPr kumimoji="0" lang="zh-CN" altLang="en-US" sz="2400" b="1" dirty="0" smtClean="0">
                <a:latin typeface="黑体" pitchFamily="49" charset="-122"/>
                <a:ea typeface="黑体" pitchFamily="49" charset="-122"/>
              </a:rPr>
              <a:t>指标线是指示读数的标志。</a:t>
            </a:r>
          </a:p>
          <a:p>
            <a:pPr marL="0" indent="449263" eaLnBrk="1" hangingPunct="1">
              <a:lnSpc>
                <a:spcPct val="150000"/>
              </a:lnSpc>
              <a:buFont typeface="Wingdings" pitchFamily="2" charset="2"/>
              <a:buNone/>
            </a:pPr>
            <a:r>
              <a:rPr kumimoji="0" lang="zh-CN" altLang="en-US" sz="2400" b="1" dirty="0" smtClean="0">
                <a:latin typeface="黑体" pitchFamily="49" charset="-122"/>
                <a:ea typeface="黑体" pitchFamily="49" charset="-122"/>
              </a:rPr>
              <a:t>水平度盘的</a:t>
            </a:r>
            <a:r>
              <a:rPr kumimoji="0" lang="zh-CN" altLang="en-US" sz="2400" b="1" dirty="0" smtClean="0">
                <a:solidFill>
                  <a:srgbClr val="FF0000"/>
                </a:solidFill>
                <a:latin typeface="黑体" pitchFamily="49" charset="-122"/>
                <a:ea typeface="黑体" pitchFamily="49" charset="-122"/>
              </a:rPr>
              <a:t>最小分格刻划线</a:t>
            </a:r>
            <a:r>
              <a:rPr kumimoji="0" lang="zh-CN" altLang="en-US" sz="2400" b="1" dirty="0" smtClean="0">
                <a:latin typeface="黑体" pitchFamily="49" charset="-122"/>
                <a:ea typeface="黑体" pitchFamily="49" charset="-122"/>
              </a:rPr>
              <a:t>即为水平角测量的指标线，它随着照准部与度盘的相对转动而变化，水平度盘上的任何一根分划线都是指标线。</a:t>
            </a:r>
          </a:p>
        </p:txBody>
      </p:sp>
      <p:pic>
        <p:nvPicPr>
          <p:cNvPr id="313365" name="Picture 21" descr="分微尺"/>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1772816"/>
            <a:ext cx="4561747" cy="3599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63664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13347">
                                            <p:txEl>
                                              <p:pRg st="0" end="0"/>
                                            </p:txEl>
                                          </p:spTgt>
                                        </p:tgtEl>
                                        <p:attrNameLst>
                                          <p:attrName>style.visibility</p:attrName>
                                        </p:attrNameLst>
                                      </p:cBhvr>
                                      <p:to>
                                        <p:strVal val="visible"/>
                                      </p:to>
                                    </p:set>
                                    <p:animEffect transition="in" filter="wipe(up)">
                                      <p:cBhvr>
                                        <p:cTn id="7" dur="500"/>
                                        <p:tgtEl>
                                          <p:spTgt spid="3133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313347">
                                            <p:txEl>
                                              <p:pRg st="1" end="1"/>
                                            </p:txEl>
                                          </p:spTgt>
                                        </p:tgtEl>
                                        <p:attrNameLst>
                                          <p:attrName>style.visibility</p:attrName>
                                        </p:attrNameLst>
                                      </p:cBhvr>
                                      <p:to>
                                        <p:strVal val="visible"/>
                                      </p:to>
                                    </p:set>
                                    <p:animEffect transition="in" filter="wipe(up)">
                                      <p:cBhvr>
                                        <p:cTn id="12" dur="500"/>
                                        <p:tgtEl>
                                          <p:spTgt spid="31334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13365"/>
                                        </p:tgtEl>
                                        <p:attrNameLst>
                                          <p:attrName>style.visibility</p:attrName>
                                        </p:attrNameLst>
                                      </p:cBhvr>
                                      <p:to>
                                        <p:strVal val="visible"/>
                                      </p:to>
                                    </p:set>
                                    <p:animEffect transition="in" filter="blinds(horizontal)">
                                      <p:cBhvr>
                                        <p:cTn id="17" dur="500"/>
                                        <p:tgtEl>
                                          <p:spTgt spid="313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827088" y="333375"/>
            <a:ext cx="7632700" cy="715963"/>
          </a:xfrm>
        </p:spPr>
        <p:txBody>
          <a:bodyPr/>
          <a:lstStyle/>
          <a:p>
            <a:pPr eaLnBrk="1" hangingPunct="1"/>
            <a:r>
              <a:rPr lang="zh-CN" altLang="en-US" b="1" smtClean="0">
                <a:solidFill>
                  <a:srgbClr val="0000FF"/>
                </a:solidFill>
                <a:latin typeface="宋体" charset="-122"/>
              </a:rPr>
              <a:t>竖盘指标线</a:t>
            </a:r>
          </a:p>
        </p:txBody>
      </p:sp>
      <p:sp>
        <p:nvSpPr>
          <p:cNvPr id="331779" name="Rectangle 3"/>
          <p:cNvSpPr>
            <a:spLocks noGrp="1" noChangeArrowheads="1"/>
          </p:cNvSpPr>
          <p:nvPr>
            <p:ph type="body" sz="half" idx="1"/>
          </p:nvPr>
        </p:nvSpPr>
        <p:spPr>
          <a:xfrm>
            <a:off x="539750" y="2120900"/>
            <a:ext cx="4537075" cy="3024188"/>
          </a:xfrm>
        </p:spPr>
        <p:txBody>
          <a:bodyPr/>
          <a:lstStyle/>
          <a:p>
            <a:pPr marL="0" indent="449263" eaLnBrk="1" hangingPunct="1">
              <a:lnSpc>
                <a:spcPct val="150000"/>
              </a:lnSpc>
              <a:buFont typeface="Wingdings" pitchFamily="2" charset="2"/>
              <a:buNone/>
            </a:pPr>
            <a:r>
              <a:rPr kumimoji="0" lang="zh-CN" altLang="en-US" sz="2400" b="1" dirty="0" smtClean="0">
                <a:latin typeface="黑体" pitchFamily="49" charset="-122"/>
                <a:ea typeface="黑体" pitchFamily="49" charset="-122"/>
              </a:rPr>
              <a:t>而竖直度盘的指标线是一条过竖直度盘圆心的</a:t>
            </a:r>
            <a:r>
              <a:rPr kumimoji="0" lang="zh-CN" altLang="en-US" sz="2400" b="1" dirty="0" smtClean="0">
                <a:solidFill>
                  <a:srgbClr val="FF0000"/>
                </a:solidFill>
                <a:latin typeface="黑体" pitchFamily="49" charset="-122"/>
                <a:ea typeface="黑体" pitchFamily="49" charset="-122"/>
              </a:rPr>
              <a:t>铅垂线</a:t>
            </a:r>
            <a:r>
              <a:rPr kumimoji="0" lang="zh-CN" altLang="en-US" sz="2400" b="1" dirty="0" smtClean="0">
                <a:latin typeface="黑体" pitchFamily="49" charset="-122"/>
                <a:ea typeface="黑体" pitchFamily="49" charset="-122"/>
              </a:rPr>
              <a:t>，这就决定了竖盘指标线的唯一性。</a:t>
            </a:r>
            <a:endParaRPr kumimoji="0" lang="en-US" altLang="zh-CN" sz="2400" b="1" dirty="0" smtClean="0">
              <a:latin typeface="黑体" pitchFamily="49" charset="-122"/>
              <a:ea typeface="黑体" pitchFamily="49" charset="-122"/>
            </a:endParaRPr>
          </a:p>
        </p:txBody>
      </p:sp>
      <p:graphicFrame>
        <p:nvGraphicFramePr>
          <p:cNvPr id="14340" name="Object 4"/>
          <p:cNvGraphicFramePr>
            <a:graphicFrameLocks noChangeAspect="1"/>
          </p:cNvGraphicFramePr>
          <p:nvPr/>
        </p:nvGraphicFramePr>
        <p:xfrm>
          <a:off x="5640388" y="1268413"/>
          <a:ext cx="2203450" cy="4645025"/>
        </p:xfrm>
        <a:graphic>
          <a:graphicData uri="http://schemas.openxmlformats.org/presentationml/2006/ole">
            <mc:AlternateContent xmlns:mc="http://schemas.openxmlformats.org/markup-compatibility/2006">
              <mc:Choice xmlns:v="urn:schemas-microsoft-com:vml" Requires="v">
                <p:oleObj spid="_x0000_s86057" name="位图图像" r:id="rId3" imgW="2257740" imgH="4390476" progId="Paint.Picture">
                  <p:embed/>
                </p:oleObj>
              </mc:Choice>
              <mc:Fallback>
                <p:oleObj name="位图图像" r:id="rId3" imgW="2257740" imgH="4390476"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1268413"/>
                        <a:ext cx="2203450" cy="464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1" name="Group 5"/>
          <p:cNvGrpSpPr>
            <a:grpSpLocks/>
          </p:cNvGrpSpPr>
          <p:nvPr/>
        </p:nvGrpSpPr>
        <p:grpSpPr bwMode="auto">
          <a:xfrm>
            <a:off x="6057900" y="2203450"/>
            <a:ext cx="1427163" cy="1428750"/>
            <a:chOff x="3432" y="1353"/>
            <a:chExt cx="899" cy="900"/>
          </a:xfrm>
        </p:grpSpPr>
        <p:sp>
          <p:nvSpPr>
            <p:cNvPr id="14347" name="Oval 6"/>
            <p:cNvSpPr>
              <a:spLocks noChangeArrowheads="1"/>
            </p:cNvSpPr>
            <p:nvPr/>
          </p:nvSpPr>
          <p:spPr bwMode="auto">
            <a:xfrm>
              <a:off x="3432" y="1361"/>
              <a:ext cx="890" cy="886"/>
            </a:xfrm>
            <a:prstGeom prst="ellipse">
              <a:avLst/>
            </a:prstGeom>
            <a:solidFill>
              <a:srgbClr val="99FFCC"/>
            </a:solidFill>
            <a:ln w="9525">
              <a:solidFill>
                <a:schemeClr val="tx1"/>
              </a:solidFill>
              <a:round/>
              <a:headEnd/>
              <a:tailEnd/>
            </a:ln>
          </p:spPr>
          <p:txBody>
            <a:bodyPr wrap="none" anchor="ctr">
              <a:spAutoFit/>
            </a:bodyPr>
            <a:lstStyle/>
            <a:p>
              <a:endParaRPr lang="zh-CN" altLang="en-US"/>
            </a:p>
          </p:txBody>
        </p:sp>
        <p:sp>
          <p:nvSpPr>
            <p:cNvPr id="14348" name="Text Box 7"/>
            <p:cNvSpPr txBox="1">
              <a:spLocks noChangeArrowheads="1"/>
            </p:cNvSpPr>
            <p:nvPr/>
          </p:nvSpPr>
          <p:spPr bwMode="auto">
            <a:xfrm rot="10800000">
              <a:off x="3752" y="2011"/>
              <a:ext cx="27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just" eaLnBrk="1" hangingPunct="1">
                <a:spcBef>
                  <a:spcPct val="50000"/>
                </a:spcBef>
              </a:pPr>
              <a:endParaRPr lang="zh-CN" altLang="en-US" sz="1800" b="1">
                <a:latin typeface="Times New Roman" pitchFamily="18" charset="0"/>
                <a:ea typeface="楷体_GB2312" pitchFamily="49" charset="-122"/>
              </a:endParaRPr>
            </a:p>
          </p:txBody>
        </p:sp>
        <p:sp>
          <p:nvSpPr>
            <p:cNvPr id="14349" name="Text Box 8"/>
            <p:cNvSpPr txBox="1">
              <a:spLocks noChangeArrowheads="1"/>
            </p:cNvSpPr>
            <p:nvPr/>
          </p:nvSpPr>
          <p:spPr bwMode="auto">
            <a:xfrm rot="-5400000">
              <a:off x="3432" y="1643"/>
              <a:ext cx="28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just" eaLnBrk="1" hangingPunct="1">
                <a:spcBef>
                  <a:spcPct val="50000"/>
                </a:spcBef>
              </a:pPr>
              <a:endParaRPr lang="zh-CN" altLang="en-US" sz="1800" b="1">
                <a:latin typeface="Times New Roman" pitchFamily="18" charset="0"/>
                <a:ea typeface="楷体_GB2312" pitchFamily="49" charset="-122"/>
              </a:endParaRPr>
            </a:p>
          </p:txBody>
        </p:sp>
        <p:sp>
          <p:nvSpPr>
            <p:cNvPr id="14350" name="Line 9"/>
            <p:cNvSpPr>
              <a:spLocks noChangeShapeType="1"/>
            </p:cNvSpPr>
            <p:nvPr/>
          </p:nvSpPr>
          <p:spPr bwMode="auto">
            <a:xfrm>
              <a:off x="3888" y="1353"/>
              <a:ext cx="0" cy="6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351" name="Line 10"/>
            <p:cNvSpPr>
              <a:spLocks noChangeShapeType="1"/>
            </p:cNvSpPr>
            <p:nvPr/>
          </p:nvSpPr>
          <p:spPr bwMode="auto">
            <a:xfrm>
              <a:off x="3902" y="2190"/>
              <a:ext cx="0" cy="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352" name="Line 11"/>
            <p:cNvSpPr>
              <a:spLocks noChangeShapeType="1"/>
            </p:cNvSpPr>
            <p:nvPr/>
          </p:nvSpPr>
          <p:spPr bwMode="auto">
            <a:xfrm>
              <a:off x="3446" y="1825"/>
              <a:ext cx="5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353" name="Line 12"/>
            <p:cNvSpPr>
              <a:spLocks noChangeShapeType="1"/>
            </p:cNvSpPr>
            <p:nvPr/>
          </p:nvSpPr>
          <p:spPr bwMode="auto">
            <a:xfrm>
              <a:off x="4274" y="1812"/>
              <a:ext cx="5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354" name="Text Box 13"/>
            <p:cNvSpPr txBox="1">
              <a:spLocks noChangeArrowheads="1"/>
            </p:cNvSpPr>
            <p:nvPr/>
          </p:nvSpPr>
          <p:spPr bwMode="auto">
            <a:xfrm rot="10800000">
              <a:off x="3691" y="1357"/>
              <a:ext cx="35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just" eaLnBrk="1" hangingPunct="1">
                <a:spcBef>
                  <a:spcPct val="50000"/>
                </a:spcBef>
              </a:pPr>
              <a:endParaRPr lang="zh-CN" altLang="en-US" sz="1800" b="1">
                <a:latin typeface="Times New Roman" pitchFamily="18" charset="0"/>
                <a:ea typeface="楷体_GB2312" pitchFamily="49" charset="-122"/>
              </a:endParaRPr>
            </a:p>
          </p:txBody>
        </p:sp>
        <p:sp>
          <p:nvSpPr>
            <p:cNvPr id="14355" name="Text Box 14"/>
            <p:cNvSpPr txBox="1">
              <a:spLocks noChangeArrowheads="1"/>
            </p:cNvSpPr>
            <p:nvPr/>
          </p:nvSpPr>
          <p:spPr bwMode="auto">
            <a:xfrm rot="-5400000">
              <a:off x="4033" y="1793"/>
              <a:ext cx="28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just" eaLnBrk="1" hangingPunct="1">
                <a:spcBef>
                  <a:spcPct val="50000"/>
                </a:spcBef>
              </a:pPr>
              <a:endParaRPr lang="zh-CN" altLang="en-US" sz="1800" b="1">
                <a:latin typeface="Times New Roman" pitchFamily="18" charset="0"/>
                <a:ea typeface="楷体_GB2312" pitchFamily="49" charset="-122"/>
              </a:endParaRPr>
            </a:p>
          </p:txBody>
        </p:sp>
      </p:grpSp>
      <p:sp>
        <p:nvSpPr>
          <p:cNvPr id="33" name="Oval 15"/>
          <p:cNvSpPr>
            <a:spLocks noChangeArrowheads="1"/>
          </p:cNvSpPr>
          <p:nvPr/>
        </p:nvSpPr>
        <p:spPr bwMode="auto">
          <a:xfrm>
            <a:off x="6735763" y="2928938"/>
            <a:ext cx="88900" cy="88900"/>
          </a:xfrm>
          <a:prstGeom prst="ellipse">
            <a:avLst/>
          </a:prstGeom>
          <a:solidFill>
            <a:schemeClr val="tx1"/>
          </a:solidFill>
          <a:ln w="9525">
            <a:solidFill>
              <a:schemeClr val="tx1"/>
            </a:solidFill>
            <a:round/>
            <a:headEnd/>
            <a:tailEnd/>
          </a:ln>
        </p:spPr>
        <p:txBody>
          <a:bodyPr wrap="none" anchor="ctr">
            <a:spAutoFit/>
          </a:bodyPr>
          <a:lstStyle/>
          <a:p>
            <a:endParaRPr lang="zh-CN" altLang="en-US"/>
          </a:p>
        </p:txBody>
      </p:sp>
      <p:sp>
        <p:nvSpPr>
          <p:cNvPr id="34" name="Line 16"/>
          <p:cNvSpPr>
            <a:spLocks noChangeShapeType="1"/>
          </p:cNvSpPr>
          <p:nvPr/>
        </p:nvSpPr>
        <p:spPr bwMode="auto">
          <a:xfrm>
            <a:off x="6788150" y="1152525"/>
            <a:ext cx="0" cy="4859338"/>
          </a:xfrm>
          <a:prstGeom prst="line">
            <a:avLst/>
          </a:prstGeom>
          <a:noFill/>
          <a:ln w="28575">
            <a:solidFill>
              <a:schemeClr val="hlink"/>
            </a:solidFill>
            <a:prstDash val="lg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35" name="Group 17"/>
          <p:cNvGrpSpPr>
            <a:grpSpLocks/>
          </p:cNvGrpSpPr>
          <p:nvPr/>
        </p:nvGrpSpPr>
        <p:grpSpPr bwMode="auto">
          <a:xfrm>
            <a:off x="6788150" y="3527425"/>
            <a:ext cx="2392363" cy="1212850"/>
            <a:chOff x="4276" y="2222"/>
            <a:chExt cx="1507" cy="764"/>
          </a:xfrm>
        </p:grpSpPr>
        <p:sp>
          <p:nvSpPr>
            <p:cNvPr id="14345" name="Line 18"/>
            <p:cNvSpPr>
              <a:spLocks noChangeShapeType="1"/>
            </p:cNvSpPr>
            <p:nvPr/>
          </p:nvSpPr>
          <p:spPr bwMode="auto">
            <a:xfrm rot="10800000" flipH="1">
              <a:off x="4276" y="2222"/>
              <a:ext cx="7" cy="764"/>
            </a:xfrm>
            <a:prstGeom prst="line">
              <a:avLst/>
            </a:prstGeom>
            <a:noFill/>
            <a:ln w="38100">
              <a:solidFill>
                <a:srgbClr val="0099FF"/>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346" name="AutoShape 19"/>
            <p:cNvSpPr>
              <a:spLocks noChangeArrowheads="1"/>
            </p:cNvSpPr>
            <p:nvPr/>
          </p:nvSpPr>
          <p:spPr bwMode="auto">
            <a:xfrm>
              <a:off x="4562" y="2263"/>
              <a:ext cx="1221" cy="333"/>
            </a:xfrm>
            <a:prstGeom prst="wedgeRoundRectCallout">
              <a:avLst>
                <a:gd name="adj1" fmla="val -67763"/>
                <a:gd name="adj2" fmla="val 72404"/>
                <a:gd name="adj3" fmla="val 16667"/>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r>
                <a:rPr lang="zh-CN" altLang="en-US" dirty="0">
                  <a:latin typeface="Times New Roman" pitchFamily="18" charset="0"/>
                  <a:ea typeface="楷体_GB2312" pitchFamily="49" charset="-122"/>
                </a:rPr>
                <a:t>竖盘</a:t>
              </a:r>
              <a:r>
                <a:rPr lang="zh-CN" altLang="en-US" dirty="0" smtClean="0">
                  <a:latin typeface="Times New Roman" pitchFamily="18" charset="0"/>
                  <a:ea typeface="楷体_GB2312" pitchFamily="49" charset="-122"/>
                </a:rPr>
                <a:t>指标</a:t>
              </a:r>
              <a:r>
                <a:rPr lang="zh-CN" altLang="en-US" dirty="0">
                  <a:latin typeface="Times New Roman" pitchFamily="18" charset="0"/>
                  <a:ea typeface="楷体_GB2312" pitchFamily="49" charset="-122"/>
                </a:rPr>
                <a:t>线</a:t>
              </a:r>
            </a:p>
          </p:txBody>
        </p:sp>
      </p:grpSp>
    </p:spTree>
    <p:extLst>
      <p:ext uri="{BB962C8B-B14F-4D97-AF65-F5344CB8AC3E}">
        <p14:creationId xmlns:p14="http://schemas.microsoft.com/office/powerpoint/2010/main" val="23134797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31779">
                                            <p:txEl>
                                              <p:pRg st="0" end="0"/>
                                            </p:txEl>
                                          </p:spTgt>
                                        </p:tgtEl>
                                        <p:attrNameLst>
                                          <p:attrName>style.visibility</p:attrName>
                                        </p:attrNameLst>
                                      </p:cBhvr>
                                      <p:to>
                                        <p:strVal val="visible"/>
                                      </p:to>
                                    </p:set>
                                    <p:animEffect transition="in" filter="wipe(up)">
                                      <p:cBhvr>
                                        <p:cTn id="7" dur="500"/>
                                        <p:tgtEl>
                                          <p:spTgt spid="3317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42"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arn(outHorizontal)">
                                      <p:cBhvr>
                                        <p:cTn id="12" dur="500"/>
                                        <p:tgtEl>
                                          <p:spTgt spid="2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42"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barn(outHorizontal)">
                                      <p:cBhvr>
                                        <p:cTn id="17" dur="500"/>
                                        <p:tgtEl>
                                          <p:spTgt spid="33"/>
                                        </p:tgtEl>
                                      </p:cBhvr>
                                    </p:animEffect>
                                  </p:childTnLst>
                                </p:cTn>
                              </p:par>
                            </p:childTnLst>
                          </p:cTn>
                        </p:par>
                        <p:par>
                          <p:cTn id="18" fill="hold" nodeType="afterGroup">
                            <p:stCondLst>
                              <p:cond delay="500"/>
                            </p:stCondLst>
                            <p:childTnLst>
                              <p:par>
                                <p:cTn id="19" presetID="22" presetClass="entr" presetSubtype="1"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ipe(up)">
                                      <p:cBhvr>
                                        <p:cTn id="21" dur="2000"/>
                                        <p:tgtEl>
                                          <p:spTgt spid="3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827088" y="333375"/>
            <a:ext cx="7632700" cy="715963"/>
          </a:xfrm>
        </p:spPr>
        <p:txBody>
          <a:bodyPr/>
          <a:lstStyle/>
          <a:p>
            <a:pPr eaLnBrk="1" hangingPunct="1"/>
            <a:r>
              <a:rPr lang="zh-CN" altLang="en-US" b="1" dirty="0" smtClean="0">
                <a:solidFill>
                  <a:srgbClr val="0000FF"/>
                </a:solidFill>
                <a:latin typeface="宋体" charset="-122"/>
              </a:rPr>
              <a:t>竖盘指标线</a:t>
            </a:r>
          </a:p>
        </p:txBody>
      </p:sp>
      <p:sp>
        <p:nvSpPr>
          <p:cNvPr id="15363" name="Rectangle 3"/>
          <p:cNvSpPr>
            <a:spLocks noGrp="1" noChangeArrowheads="1"/>
          </p:cNvSpPr>
          <p:nvPr>
            <p:ph type="body" sz="half" idx="1"/>
          </p:nvPr>
        </p:nvSpPr>
        <p:spPr>
          <a:xfrm>
            <a:off x="323528" y="1268413"/>
            <a:ext cx="3168352" cy="4681537"/>
          </a:xfrm>
        </p:spPr>
        <p:txBody>
          <a:bodyPr/>
          <a:lstStyle/>
          <a:p>
            <a:pPr marL="0" indent="711200" eaLnBrk="1" hangingPunct="1">
              <a:lnSpc>
                <a:spcPct val="150000"/>
              </a:lnSpc>
              <a:buFont typeface="Wingdings" pitchFamily="2" charset="2"/>
              <a:buNone/>
            </a:pPr>
            <a:r>
              <a:rPr kumimoji="0" lang="zh-CN" altLang="en-US" sz="2400" dirty="0" smtClean="0">
                <a:latin typeface="黑体" pitchFamily="49" charset="-122"/>
                <a:ea typeface="黑体" pitchFamily="49" charset="-122"/>
              </a:rPr>
              <a:t>仪器制造中保证视线水平时的竖盘读数为一个固定的数值，一般为</a:t>
            </a:r>
            <a:r>
              <a:rPr kumimoji="0" lang="en-US" altLang="zh-CN" sz="2400" dirty="0" smtClean="0">
                <a:latin typeface="黑体" pitchFamily="49" charset="-122"/>
                <a:ea typeface="黑体" pitchFamily="49" charset="-122"/>
              </a:rPr>
              <a:t>90</a:t>
            </a:r>
            <a:r>
              <a:rPr kumimoji="0" lang="zh-CN" altLang="en-US" sz="2400" dirty="0" smtClean="0">
                <a:latin typeface="黑体" pitchFamily="49" charset="-122"/>
                <a:ea typeface="黑体" pitchFamily="49" charset="-122"/>
              </a:rPr>
              <a:t>度的整倍数，这样竖角测量时只需要读取待测方向读数即可。</a:t>
            </a:r>
          </a:p>
        </p:txBody>
      </p:sp>
      <p:graphicFrame>
        <p:nvGraphicFramePr>
          <p:cNvPr id="15364" name="Object 4"/>
          <p:cNvGraphicFramePr>
            <a:graphicFrameLocks noChangeAspect="1"/>
          </p:cNvGraphicFramePr>
          <p:nvPr/>
        </p:nvGraphicFramePr>
        <p:xfrm>
          <a:off x="3519488" y="1268413"/>
          <a:ext cx="2205037" cy="4645025"/>
        </p:xfrm>
        <a:graphic>
          <a:graphicData uri="http://schemas.openxmlformats.org/presentationml/2006/ole">
            <mc:AlternateContent xmlns:mc="http://schemas.openxmlformats.org/markup-compatibility/2006">
              <mc:Choice xmlns:v="urn:schemas-microsoft-com:vml" Requires="v">
                <p:oleObj spid="_x0000_s87124" name="位图图像" r:id="rId3" imgW="2257740" imgH="4390476" progId="Paint.Picture">
                  <p:embed/>
                </p:oleObj>
              </mc:Choice>
              <mc:Fallback>
                <p:oleObj name="位图图像" r:id="rId3" imgW="2257740" imgH="4390476"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9488" y="1268413"/>
                        <a:ext cx="2205037" cy="464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5365" name="Group 5"/>
          <p:cNvGrpSpPr>
            <a:grpSpLocks/>
          </p:cNvGrpSpPr>
          <p:nvPr/>
        </p:nvGrpSpPr>
        <p:grpSpPr bwMode="auto">
          <a:xfrm>
            <a:off x="3929112" y="2203450"/>
            <a:ext cx="1427162" cy="1428750"/>
            <a:chOff x="3432" y="1353"/>
            <a:chExt cx="899" cy="900"/>
          </a:xfrm>
        </p:grpSpPr>
        <p:sp>
          <p:nvSpPr>
            <p:cNvPr id="15387" name="Oval 6"/>
            <p:cNvSpPr>
              <a:spLocks noChangeArrowheads="1"/>
            </p:cNvSpPr>
            <p:nvPr/>
          </p:nvSpPr>
          <p:spPr bwMode="auto">
            <a:xfrm>
              <a:off x="3432" y="1361"/>
              <a:ext cx="890" cy="886"/>
            </a:xfrm>
            <a:prstGeom prst="ellipse">
              <a:avLst/>
            </a:prstGeom>
            <a:solidFill>
              <a:srgbClr val="99FFCC"/>
            </a:solidFill>
            <a:ln w="9525">
              <a:solidFill>
                <a:schemeClr val="tx1"/>
              </a:solidFill>
              <a:round/>
              <a:headEnd/>
              <a:tailEnd/>
            </a:ln>
          </p:spPr>
          <p:txBody>
            <a:bodyPr wrap="none" anchor="ctr">
              <a:spAutoFit/>
            </a:bodyPr>
            <a:lstStyle/>
            <a:p>
              <a:endParaRPr lang="zh-CN" altLang="en-US"/>
            </a:p>
          </p:txBody>
        </p:sp>
        <p:sp>
          <p:nvSpPr>
            <p:cNvPr id="15388" name="Text Box 7"/>
            <p:cNvSpPr txBox="1">
              <a:spLocks noChangeArrowheads="1"/>
            </p:cNvSpPr>
            <p:nvPr/>
          </p:nvSpPr>
          <p:spPr bwMode="auto">
            <a:xfrm rot="10800000">
              <a:off x="3752" y="2011"/>
              <a:ext cx="27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just" eaLnBrk="1" hangingPunct="1">
                <a:spcBef>
                  <a:spcPct val="50000"/>
                </a:spcBef>
              </a:pPr>
              <a:r>
                <a:rPr lang="zh-CN" altLang="en-US" sz="1800" b="1">
                  <a:latin typeface="Times New Roman" pitchFamily="18" charset="0"/>
                  <a:ea typeface="楷体_GB2312" pitchFamily="49" charset="-122"/>
                </a:rPr>
                <a:t>90</a:t>
              </a:r>
            </a:p>
          </p:txBody>
        </p:sp>
        <p:sp>
          <p:nvSpPr>
            <p:cNvPr id="15389" name="Text Box 8"/>
            <p:cNvSpPr txBox="1">
              <a:spLocks noChangeArrowheads="1"/>
            </p:cNvSpPr>
            <p:nvPr/>
          </p:nvSpPr>
          <p:spPr bwMode="auto">
            <a:xfrm rot="-5400000">
              <a:off x="3379" y="1696"/>
              <a:ext cx="37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just" eaLnBrk="1" hangingPunct="1">
                <a:spcBef>
                  <a:spcPct val="50000"/>
                </a:spcBef>
              </a:pPr>
              <a:r>
                <a:rPr lang="zh-CN" altLang="en-US" sz="1800" b="1">
                  <a:latin typeface="Times New Roman" pitchFamily="18" charset="0"/>
                  <a:ea typeface="楷体_GB2312" pitchFamily="49" charset="-122"/>
                </a:rPr>
                <a:t>180</a:t>
              </a:r>
            </a:p>
          </p:txBody>
        </p:sp>
        <p:sp>
          <p:nvSpPr>
            <p:cNvPr id="15390" name="Line 9"/>
            <p:cNvSpPr>
              <a:spLocks noChangeShapeType="1"/>
            </p:cNvSpPr>
            <p:nvPr/>
          </p:nvSpPr>
          <p:spPr bwMode="auto">
            <a:xfrm>
              <a:off x="3888" y="1353"/>
              <a:ext cx="0" cy="6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5391" name="Line 10"/>
            <p:cNvSpPr>
              <a:spLocks noChangeShapeType="1"/>
            </p:cNvSpPr>
            <p:nvPr/>
          </p:nvSpPr>
          <p:spPr bwMode="auto">
            <a:xfrm>
              <a:off x="3902" y="2190"/>
              <a:ext cx="0" cy="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5392" name="Line 11"/>
            <p:cNvSpPr>
              <a:spLocks noChangeShapeType="1"/>
            </p:cNvSpPr>
            <p:nvPr/>
          </p:nvSpPr>
          <p:spPr bwMode="auto">
            <a:xfrm>
              <a:off x="3446" y="1825"/>
              <a:ext cx="5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5393" name="Line 12"/>
            <p:cNvSpPr>
              <a:spLocks noChangeShapeType="1"/>
            </p:cNvSpPr>
            <p:nvPr/>
          </p:nvSpPr>
          <p:spPr bwMode="auto">
            <a:xfrm>
              <a:off x="4274" y="1812"/>
              <a:ext cx="5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5394" name="Text Box 13"/>
            <p:cNvSpPr txBox="1">
              <a:spLocks noChangeArrowheads="1"/>
            </p:cNvSpPr>
            <p:nvPr/>
          </p:nvSpPr>
          <p:spPr bwMode="auto">
            <a:xfrm rot="10800000">
              <a:off x="3691" y="1357"/>
              <a:ext cx="35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just" eaLnBrk="1" hangingPunct="1">
                <a:spcBef>
                  <a:spcPct val="50000"/>
                </a:spcBef>
              </a:pPr>
              <a:r>
                <a:rPr lang="zh-CN" altLang="en-US" sz="1800" b="1">
                  <a:latin typeface="Times New Roman" pitchFamily="18" charset="0"/>
                  <a:ea typeface="楷体_GB2312" pitchFamily="49" charset="-122"/>
                </a:rPr>
                <a:t>270</a:t>
              </a:r>
            </a:p>
          </p:txBody>
        </p:sp>
        <p:sp>
          <p:nvSpPr>
            <p:cNvPr id="15395" name="Text Box 14"/>
            <p:cNvSpPr txBox="1">
              <a:spLocks noChangeArrowheads="1"/>
            </p:cNvSpPr>
            <p:nvPr/>
          </p:nvSpPr>
          <p:spPr bwMode="auto">
            <a:xfrm rot="-5400000">
              <a:off x="4095" y="1730"/>
              <a:ext cx="146"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just" eaLnBrk="1" hangingPunct="1">
                <a:spcBef>
                  <a:spcPct val="50000"/>
                </a:spcBef>
              </a:pPr>
              <a:r>
                <a:rPr lang="zh-CN" altLang="en-US" sz="1800" b="1">
                  <a:latin typeface="Times New Roman" pitchFamily="18" charset="0"/>
                  <a:ea typeface="楷体_GB2312" pitchFamily="49" charset="-122"/>
                </a:rPr>
                <a:t>0</a:t>
              </a:r>
            </a:p>
          </p:txBody>
        </p:sp>
      </p:grpSp>
      <p:sp>
        <p:nvSpPr>
          <p:cNvPr id="15366" name="Oval 15"/>
          <p:cNvSpPr>
            <a:spLocks noChangeArrowheads="1"/>
          </p:cNvSpPr>
          <p:nvPr/>
        </p:nvSpPr>
        <p:spPr bwMode="auto">
          <a:xfrm>
            <a:off x="4606974" y="2928938"/>
            <a:ext cx="88900" cy="88900"/>
          </a:xfrm>
          <a:prstGeom prst="ellipse">
            <a:avLst/>
          </a:prstGeom>
          <a:solidFill>
            <a:schemeClr val="tx1"/>
          </a:solidFill>
          <a:ln w="9525">
            <a:solidFill>
              <a:schemeClr val="tx1"/>
            </a:solidFill>
            <a:round/>
            <a:headEnd/>
            <a:tailEnd/>
          </a:ln>
        </p:spPr>
        <p:txBody>
          <a:bodyPr wrap="none" anchor="ctr">
            <a:spAutoFit/>
          </a:bodyPr>
          <a:lstStyle/>
          <a:p>
            <a:endParaRPr lang="zh-CN" altLang="en-US"/>
          </a:p>
        </p:txBody>
      </p:sp>
      <p:sp>
        <p:nvSpPr>
          <p:cNvPr id="15367" name="Line 16"/>
          <p:cNvSpPr>
            <a:spLocks noChangeShapeType="1"/>
          </p:cNvSpPr>
          <p:nvPr/>
        </p:nvSpPr>
        <p:spPr bwMode="auto">
          <a:xfrm>
            <a:off x="4659362" y="1152525"/>
            <a:ext cx="0" cy="4859338"/>
          </a:xfrm>
          <a:prstGeom prst="line">
            <a:avLst/>
          </a:prstGeom>
          <a:noFill/>
          <a:ln w="28575">
            <a:solidFill>
              <a:schemeClr val="hlink"/>
            </a:solidFill>
            <a:prstDash val="lg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15368" name="Group 17"/>
          <p:cNvGrpSpPr>
            <a:grpSpLocks/>
          </p:cNvGrpSpPr>
          <p:nvPr/>
        </p:nvGrpSpPr>
        <p:grpSpPr bwMode="auto">
          <a:xfrm>
            <a:off x="6599238" y="1350963"/>
            <a:ext cx="2293937" cy="4581525"/>
            <a:chOff x="3468" y="762"/>
            <a:chExt cx="1445" cy="2886"/>
          </a:xfrm>
        </p:grpSpPr>
        <p:graphicFrame>
          <p:nvGraphicFramePr>
            <p:cNvPr id="15376" name="Object 18"/>
            <p:cNvGraphicFramePr>
              <a:graphicFrameLocks noChangeAspect="1"/>
            </p:cNvGraphicFramePr>
            <p:nvPr/>
          </p:nvGraphicFramePr>
          <p:xfrm>
            <a:off x="3468" y="762"/>
            <a:ext cx="1445" cy="2886"/>
          </p:xfrm>
          <a:graphic>
            <a:graphicData uri="http://schemas.openxmlformats.org/presentationml/2006/ole">
              <mc:AlternateContent xmlns:mc="http://schemas.openxmlformats.org/markup-compatibility/2006">
                <mc:Choice xmlns:v="urn:schemas-microsoft-com:vml" Requires="v">
                  <p:oleObj spid="_x0000_s87125" name="位图图像" r:id="rId5" imgW="1943371" imgH="3982006" progId="Paint.Picture">
                    <p:embed/>
                  </p:oleObj>
                </mc:Choice>
                <mc:Fallback>
                  <p:oleObj name="位图图像" r:id="rId5" imgW="1943371" imgH="3982006"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8" y="762"/>
                          <a:ext cx="1445" cy="2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5377" name="Group 19"/>
            <p:cNvGrpSpPr>
              <a:grpSpLocks/>
            </p:cNvGrpSpPr>
            <p:nvPr/>
          </p:nvGrpSpPr>
          <p:grpSpPr bwMode="auto">
            <a:xfrm rot="1654649">
              <a:off x="3755" y="1304"/>
              <a:ext cx="922" cy="943"/>
              <a:chOff x="3432" y="1353"/>
              <a:chExt cx="899" cy="900"/>
            </a:xfrm>
          </p:grpSpPr>
          <p:sp>
            <p:nvSpPr>
              <p:cNvPr id="15378" name="Oval 20"/>
              <p:cNvSpPr>
                <a:spLocks noChangeArrowheads="1"/>
              </p:cNvSpPr>
              <p:nvPr/>
            </p:nvSpPr>
            <p:spPr bwMode="auto">
              <a:xfrm>
                <a:off x="3432" y="1361"/>
                <a:ext cx="890" cy="886"/>
              </a:xfrm>
              <a:prstGeom prst="ellipse">
                <a:avLst/>
              </a:prstGeom>
              <a:solidFill>
                <a:srgbClr val="99FFCC"/>
              </a:solidFill>
              <a:ln w="9525">
                <a:solidFill>
                  <a:schemeClr val="tx1"/>
                </a:solidFill>
                <a:round/>
                <a:headEnd/>
                <a:tailEnd/>
              </a:ln>
            </p:spPr>
            <p:txBody>
              <a:bodyPr wrap="none" anchor="ctr">
                <a:spAutoFit/>
              </a:bodyPr>
              <a:lstStyle/>
              <a:p>
                <a:endParaRPr lang="zh-CN" altLang="en-US"/>
              </a:p>
            </p:txBody>
          </p:sp>
          <p:sp>
            <p:nvSpPr>
              <p:cNvPr id="15379" name="Text Box 21"/>
              <p:cNvSpPr txBox="1">
                <a:spLocks noChangeArrowheads="1"/>
              </p:cNvSpPr>
              <p:nvPr/>
            </p:nvSpPr>
            <p:spPr bwMode="auto">
              <a:xfrm rot="10800000">
                <a:off x="3753" y="2019"/>
                <a:ext cx="273"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just" eaLnBrk="1" hangingPunct="1">
                  <a:spcBef>
                    <a:spcPct val="50000"/>
                  </a:spcBef>
                </a:pPr>
                <a:r>
                  <a:rPr lang="zh-CN" altLang="en-US" sz="1800" b="1">
                    <a:latin typeface="Times New Roman" pitchFamily="18" charset="0"/>
                    <a:ea typeface="楷体_GB2312" pitchFamily="49" charset="-122"/>
                  </a:rPr>
                  <a:t>90</a:t>
                </a:r>
              </a:p>
            </p:txBody>
          </p:sp>
          <p:sp>
            <p:nvSpPr>
              <p:cNvPr id="15380" name="Text Box 22"/>
              <p:cNvSpPr txBox="1">
                <a:spLocks noChangeArrowheads="1"/>
              </p:cNvSpPr>
              <p:nvPr/>
            </p:nvSpPr>
            <p:spPr bwMode="auto">
              <a:xfrm rot="-5400000">
                <a:off x="3374" y="1696"/>
                <a:ext cx="377"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just" eaLnBrk="1" hangingPunct="1">
                  <a:spcBef>
                    <a:spcPct val="50000"/>
                  </a:spcBef>
                </a:pPr>
                <a:r>
                  <a:rPr lang="zh-CN" altLang="en-US" sz="1800" b="1">
                    <a:latin typeface="Times New Roman" pitchFamily="18" charset="0"/>
                    <a:ea typeface="楷体_GB2312" pitchFamily="49" charset="-122"/>
                  </a:rPr>
                  <a:t>180</a:t>
                </a:r>
              </a:p>
            </p:txBody>
          </p:sp>
          <p:sp>
            <p:nvSpPr>
              <p:cNvPr id="15381" name="Line 23"/>
              <p:cNvSpPr>
                <a:spLocks noChangeShapeType="1"/>
              </p:cNvSpPr>
              <p:nvPr/>
            </p:nvSpPr>
            <p:spPr bwMode="auto">
              <a:xfrm>
                <a:off x="3888" y="1353"/>
                <a:ext cx="0" cy="6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5382" name="Line 24"/>
              <p:cNvSpPr>
                <a:spLocks noChangeShapeType="1"/>
              </p:cNvSpPr>
              <p:nvPr/>
            </p:nvSpPr>
            <p:spPr bwMode="auto">
              <a:xfrm>
                <a:off x="3902" y="2190"/>
                <a:ext cx="0" cy="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5383" name="Line 25"/>
              <p:cNvSpPr>
                <a:spLocks noChangeShapeType="1"/>
              </p:cNvSpPr>
              <p:nvPr/>
            </p:nvSpPr>
            <p:spPr bwMode="auto">
              <a:xfrm>
                <a:off x="3446" y="1825"/>
                <a:ext cx="5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5384" name="Line 26"/>
              <p:cNvSpPr>
                <a:spLocks noChangeShapeType="1"/>
              </p:cNvSpPr>
              <p:nvPr/>
            </p:nvSpPr>
            <p:spPr bwMode="auto">
              <a:xfrm>
                <a:off x="4274" y="1812"/>
                <a:ext cx="5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5385" name="Text Box 27"/>
              <p:cNvSpPr txBox="1">
                <a:spLocks noChangeArrowheads="1"/>
              </p:cNvSpPr>
              <p:nvPr/>
            </p:nvSpPr>
            <p:spPr bwMode="auto">
              <a:xfrm rot="10800000">
                <a:off x="3692" y="1366"/>
                <a:ext cx="359"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just" eaLnBrk="1" hangingPunct="1">
                  <a:spcBef>
                    <a:spcPct val="50000"/>
                  </a:spcBef>
                </a:pPr>
                <a:r>
                  <a:rPr lang="zh-CN" altLang="en-US" sz="1800" b="1">
                    <a:latin typeface="Times New Roman" pitchFamily="18" charset="0"/>
                    <a:ea typeface="楷体_GB2312" pitchFamily="49" charset="-122"/>
                  </a:rPr>
                  <a:t>270</a:t>
                </a:r>
              </a:p>
            </p:txBody>
          </p:sp>
          <p:sp>
            <p:nvSpPr>
              <p:cNvPr id="15386" name="Text Box 28"/>
              <p:cNvSpPr txBox="1">
                <a:spLocks noChangeArrowheads="1"/>
              </p:cNvSpPr>
              <p:nvPr/>
            </p:nvSpPr>
            <p:spPr bwMode="auto">
              <a:xfrm rot="-5400000">
                <a:off x="4090" y="1730"/>
                <a:ext cx="146"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just" eaLnBrk="1" hangingPunct="1">
                  <a:spcBef>
                    <a:spcPct val="50000"/>
                  </a:spcBef>
                </a:pPr>
                <a:r>
                  <a:rPr lang="zh-CN" altLang="en-US" sz="1800" b="1">
                    <a:latin typeface="Times New Roman" pitchFamily="18" charset="0"/>
                    <a:ea typeface="楷体_GB2312" pitchFamily="49" charset="-122"/>
                  </a:rPr>
                  <a:t>0</a:t>
                </a:r>
              </a:p>
            </p:txBody>
          </p:sp>
        </p:grpSp>
      </p:grpSp>
      <p:sp>
        <p:nvSpPr>
          <p:cNvPr id="15369" name="Line 29"/>
          <p:cNvSpPr>
            <a:spLocks noChangeShapeType="1"/>
          </p:cNvSpPr>
          <p:nvPr/>
        </p:nvSpPr>
        <p:spPr bwMode="auto">
          <a:xfrm>
            <a:off x="7669213" y="1268413"/>
            <a:ext cx="1587" cy="4859337"/>
          </a:xfrm>
          <a:prstGeom prst="line">
            <a:avLst/>
          </a:prstGeom>
          <a:noFill/>
          <a:ln w="28575">
            <a:solidFill>
              <a:schemeClr val="hlink"/>
            </a:solidFill>
            <a:prstDash val="lg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5370" name="Oval 30"/>
          <p:cNvSpPr>
            <a:spLocks noChangeArrowheads="1"/>
          </p:cNvSpPr>
          <p:nvPr/>
        </p:nvSpPr>
        <p:spPr bwMode="auto">
          <a:xfrm>
            <a:off x="7616825" y="2911475"/>
            <a:ext cx="88900" cy="88900"/>
          </a:xfrm>
          <a:prstGeom prst="ellipse">
            <a:avLst/>
          </a:prstGeom>
          <a:solidFill>
            <a:schemeClr val="tx1"/>
          </a:solidFill>
          <a:ln w="9525">
            <a:solidFill>
              <a:schemeClr val="tx1"/>
            </a:solidFill>
            <a:round/>
            <a:headEnd/>
            <a:tailEnd/>
          </a:ln>
        </p:spPr>
        <p:txBody>
          <a:bodyPr wrap="none" anchor="ctr">
            <a:spAutoFit/>
          </a:bodyPr>
          <a:lstStyle/>
          <a:p>
            <a:endParaRPr lang="zh-CN" altLang="en-US"/>
          </a:p>
        </p:txBody>
      </p:sp>
      <p:sp>
        <p:nvSpPr>
          <p:cNvPr id="15371" name="Line 31"/>
          <p:cNvSpPr>
            <a:spLocks noChangeShapeType="1"/>
          </p:cNvSpPr>
          <p:nvPr/>
        </p:nvSpPr>
        <p:spPr bwMode="auto">
          <a:xfrm>
            <a:off x="4653012" y="2997200"/>
            <a:ext cx="0" cy="1368425"/>
          </a:xfrm>
          <a:prstGeom prst="line">
            <a:avLst/>
          </a:prstGeom>
          <a:noFill/>
          <a:ln w="38100">
            <a:solidFill>
              <a:srgbClr val="6187F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372" name="Line 32"/>
          <p:cNvSpPr>
            <a:spLocks noChangeShapeType="1"/>
          </p:cNvSpPr>
          <p:nvPr/>
        </p:nvSpPr>
        <p:spPr bwMode="auto">
          <a:xfrm>
            <a:off x="7669213" y="2924175"/>
            <a:ext cx="0" cy="1368425"/>
          </a:xfrm>
          <a:prstGeom prst="line">
            <a:avLst/>
          </a:prstGeom>
          <a:noFill/>
          <a:ln w="38100">
            <a:solidFill>
              <a:srgbClr val="6187F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373" name="Text Box 33"/>
          <p:cNvSpPr txBox="1">
            <a:spLocks noChangeArrowheads="1"/>
          </p:cNvSpPr>
          <p:nvPr/>
        </p:nvSpPr>
        <p:spPr bwMode="auto">
          <a:xfrm>
            <a:off x="5364163" y="3692525"/>
            <a:ext cx="14398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spcBef>
                <a:spcPct val="50000"/>
              </a:spcBef>
            </a:pPr>
            <a:r>
              <a:rPr lang="zh-CN" altLang="en-US">
                <a:solidFill>
                  <a:schemeClr val="hlink"/>
                </a:solidFill>
              </a:rPr>
              <a:t>竖盘指标</a:t>
            </a:r>
          </a:p>
        </p:txBody>
      </p:sp>
      <p:sp>
        <p:nvSpPr>
          <p:cNvPr id="15374" name="Line 34"/>
          <p:cNvSpPr>
            <a:spLocks noChangeShapeType="1"/>
          </p:cNvSpPr>
          <p:nvPr/>
        </p:nvSpPr>
        <p:spPr bwMode="auto">
          <a:xfrm flipH="1" flipV="1">
            <a:off x="4643487" y="3357563"/>
            <a:ext cx="936625" cy="576262"/>
          </a:xfrm>
          <a:prstGeom prst="line">
            <a:avLst/>
          </a:prstGeom>
          <a:noFill/>
          <a:ln w="28575">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5375" name="Line 35"/>
          <p:cNvSpPr>
            <a:spLocks noChangeShapeType="1"/>
          </p:cNvSpPr>
          <p:nvPr/>
        </p:nvSpPr>
        <p:spPr bwMode="auto">
          <a:xfrm flipV="1">
            <a:off x="6732588" y="3429000"/>
            <a:ext cx="936625" cy="504825"/>
          </a:xfrm>
          <a:prstGeom prst="line">
            <a:avLst/>
          </a:prstGeom>
          <a:noFill/>
          <a:ln w="28575">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Tree>
    <p:extLst>
      <p:ext uri="{BB962C8B-B14F-4D97-AF65-F5344CB8AC3E}">
        <p14:creationId xmlns:p14="http://schemas.microsoft.com/office/powerpoint/2010/main" val="17469399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827088" y="333375"/>
            <a:ext cx="7632700" cy="715963"/>
          </a:xfrm>
        </p:spPr>
        <p:txBody>
          <a:bodyPr/>
          <a:lstStyle/>
          <a:p>
            <a:pPr eaLnBrk="1" hangingPunct="1"/>
            <a:r>
              <a:rPr lang="zh-CN" altLang="en-US" b="1" smtClean="0">
                <a:solidFill>
                  <a:srgbClr val="0000FF"/>
                </a:solidFill>
                <a:latin typeface="宋体" charset="-122"/>
              </a:rPr>
              <a:t>竖盘指标线</a:t>
            </a:r>
          </a:p>
        </p:txBody>
      </p:sp>
      <p:sp>
        <p:nvSpPr>
          <p:cNvPr id="314371" name="Rectangle 3"/>
          <p:cNvSpPr>
            <a:spLocks noGrp="1" noChangeArrowheads="1"/>
          </p:cNvSpPr>
          <p:nvPr>
            <p:ph type="body" sz="half" idx="1"/>
          </p:nvPr>
        </p:nvSpPr>
        <p:spPr>
          <a:xfrm>
            <a:off x="500063" y="1643063"/>
            <a:ext cx="3960812" cy="3960812"/>
          </a:xfrm>
        </p:spPr>
        <p:txBody>
          <a:bodyPr/>
          <a:lstStyle/>
          <a:p>
            <a:pPr marL="0" indent="0" eaLnBrk="1" hangingPunct="1">
              <a:spcBef>
                <a:spcPct val="50000"/>
              </a:spcBef>
              <a:buClrTx/>
              <a:buSzTx/>
              <a:buFont typeface="Wingdings" pitchFamily="2" charset="2"/>
              <a:buNone/>
            </a:pPr>
            <a:r>
              <a:rPr lang="en-US" altLang="zh-CN" sz="2400" b="1" dirty="0" smtClean="0">
                <a:solidFill>
                  <a:schemeClr val="hlink"/>
                </a:solidFill>
                <a:latin typeface="黑体" pitchFamily="49" charset="-122"/>
                <a:ea typeface="黑体" pitchFamily="49" charset="-122"/>
              </a:rPr>
              <a:t>1.</a:t>
            </a:r>
            <a:r>
              <a:rPr lang="zh-CN" altLang="en-US" sz="2400" b="1" dirty="0" smtClean="0">
                <a:solidFill>
                  <a:schemeClr val="hlink"/>
                </a:solidFill>
                <a:latin typeface="黑体" pitchFamily="49" charset="-122"/>
                <a:ea typeface="黑体" pitchFamily="49" charset="-122"/>
              </a:rPr>
              <a:t>竖盘指标水准管装置</a:t>
            </a:r>
          </a:p>
        </p:txBody>
      </p:sp>
      <p:pic>
        <p:nvPicPr>
          <p:cNvPr id="314372" name="Picture 4" descr="未标题-1%20拷贝"/>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2852738"/>
            <a:ext cx="3544887" cy="292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未标题-13 拷贝"/>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86313" y="1223963"/>
            <a:ext cx="3660775" cy="499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箭头 9"/>
          <p:cNvSpPr>
            <a:spLocks noChangeArrowheads="1"/>
          </p:cNvSpPr>
          <p:nvPr/>
        </p:nvSpPr>
        <p:spPr bwMode="auto">
          <a:xfrm rot="-3300000">
            <a:off x="3810000" y="4224338"/>
            <a:ext cx="1555750" cy="266700"/>
          </a:xfrm>
          <a:prstGeom prst="rightArrow">
            <a:avLst>
              <a:gd name="adj1" fmla="val 50000"/>
              <a:gd name="adj2" fmla="val 50015"/>
            </a:avLst>
          </a:prstGeom>
          <a:noFill/>
          <a:ln w="381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8" name="右箭头 7"/>
          <p:cNvSpPr>
            <a:spLocks noChangeArrowheads="1"/>
          </p:cNvSpPr>
          <p:nvPr/>
        </p:nvSpPr>
        <p:spPr bwMode="auto">
          <a:xfrm rot="20700000" flipV="1">
            <a:off x="4170861" y="2839672"/>
            <a:ext cx="1163674" cy="267454"/>
          </a:xfrm>
          <a:prstGeom prst="rightArrow">
            <a:avLst>
              <a:gd name="adj1" fmla="val 50000"/>
              <a:gd name="adj2" fmla="val 49717"/>
            </a:avLst>
          </a:prstGeom>
          <a:noFill/>
          <a:ln w="381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Tree>
    <p:extLst>
      <p:ext uri="{BB962C8B-B14F-4D97-AF65-F5344CB8AC3E}">
        <p14:creationId xmlns:p14="http://schemas.microsoft.com/office/powerpoint/2010/main" val="10972505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14371">
                                            <p:txEl>
                                              <p:pRg st="0" end="0"/>
                                            </p:txEl>
                                          </p:spTgt>
                                        </p:tgtEl>
                                        <p:attrNameLst>
                                          <p:attrName>style.visibility</p:attrName>
                                        </p:attrNameLst>
                                      </p:cBhvr>
                                      <p:to>
                                        <p:strVal val="visible"/>
                                      </p:to>
                                    </p:set>
                                    <p:animEffect transition="in" filter="wipe(down)">
                                      <p:cBhvr>
                                        <p:cTn id="7" dur="500"/>
                                        <p:tgtEl>
                                          <p:spTgt spid="31437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14372"/>
                                        </p:tgtEl>
                                        <p:attrNameLst>
                                          <p:attrName>style.visibility</p:attrName>
                                        </p:attrNameLst>
                                      </p:cBhvr>
                                      <p:to>
                                        <p:strVal val="visible"/>
                                      </p:to>
                                    </p:set>
                                    <p:animEffect transition="in" filter="blinds(horizontal)">
                                      <p:cBhvr>
                                        <p:cTn id="12" dur="500"/>
                                        <p:tgtEl>
                                          <p:spTgt spid="31437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827088" y="333375"/>
            <a:ext cx="7632700" cy="715963"/>
          </a:xfrm>
        </p:spPr>
        <p:txBody>
          <a:bodyPr/>
          <a:lstStyle/>
          <a:p>
            <a:pPr eaLnBrk="1" hangingPunct="1"/>
            <a:r>
              <a:rPr lang="zh-CN" altLang="en-US" b="1" smtClean="0">
                <a:solidFill>
                  <a:srgbClr val="0000FF"/>
                </a:solidFill>
                <a:latin typeface="宋体" charset="-122"/>
              </a:rPr>
              <a:t>竖盘指标线</a:t>
            </a:r>
          </a:p>
        </p:txBody>
      </p:sp>
      <p:pic>
        <p:nvPicPr>
          <p:cNvPr id="314373" name="Picture 5" descr="未标题-1%20拷贝"/>
          <p:cNvPicPr>
            <a:picLocks noChangeAspect="1" noChangeArrowheads="1"/>
          </p:cNvPicPr>
          <p:nvPr/>
        </p:nvPicPr>
        <p:blipFill>
          <a:blip r:embed="rId2">
            <a:lum contrast="30000"/>
            <a:extLst>
              <a:ext uri="{28A0092B-C50C-407E-A947-70E740481C1C}">
                <a14:useLocalDpi xmlns:a14="http://schemas.microsoft.com/office/drawing/2010/main" val="0"/>
              </a:ext>
            </a:extLst>
          </a:blip>
          <a:srcRect/>
          <a:stretch>
            <a:fillRect/>
          </a:stretch>
        </p:blipFill>
        <p:spPr bwMode="auto">
          <a:xfrm>
            <a:off x="571500" y="2571750"/>
            <a:ext cx="4189413" cy="216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4374" name="Rectangle 6"/>
          <p:cNvSpPr>
            <a:spLocks noChangeArrowheads="1"/>
          </p:cNvSpPr>
          <p:nvPr/>
        </p:nvSpPr>
        <p:spPr bwMode="auto">
          <a:xfrm>
            <a:off x="544468" y="1214438"/>
            <a:ext cx="4531588" cy="396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buFont typeface="Wingdings" pitchFamily="2" charset="2"/>
              <a:buNone/>
            </a:pPr>
            <a:r>
              <a:rPr lang="en-US" altLang="zh-CN" b="1" dirty="0">
                <a:solidFill>
                  <a:schemeClr val="hlink"/>
                </a:solidFill>
                <a:latin typeface="黑体" pitchFamily="49" charset="-122"/>
                <a:ea typeface="黑体" pitchFamily="49" charset="-122"/>
              </a:rPr>
              <a:t>2.</a:t>
            </a:r>
            <a:r>
              <a:rPr lang="zh-CN" altLang="en-US" b="1" dirty="0">
                <a:solidFill>
                  <a:schemeClr val="hlink"/>
                </a:solidFill>
                <a:latin typeface="黑体" pitchFamily="49" charset="-122"/>
                <a:ea typeface="黑体" pitchFamily="49" charset="-122"/>
              </a:rPr>
              <a:t>竖盘指标自动补偿</a:t>
            </a:r>
            <a:r>
              <a:rPr lang="zh-CN" altLang="en-US" b="1" dirty="0" smtClean="0">
                <a:solidFill>
                  <a:schemeClr val="hlink"/>
                </a:solidFill>
                <a:latin typeface="黑体" pitchFamily="49" charset="-122"/>
                <a:ea typeface="黑体" pitchFamily="49" charset="-122"/>
              </a:rPr>
              <a:t>装置：</a:t>
            </a:r>
            <a:endParaRPr lang="en-US" altLang="zh-CN" b="1" dirty="0" smtClean="0">
              <a:solidFill>
                <a:schemeClr val="hlink"/>
              </a:solidFill>
              <a:latin typeface="黑体" pitchFamily="49" charset="-122"/>
              <a:ea typeface="黑体" pitchFamily="49" charset="-122"/>
            </a:endParaRPr>
          </a:p>
          <a:p>
            <a:pPr>
              <a:spcBef>
                <a:spcPct val="50000"/>
              </a:spcBef>
              <a:buFont typeface="Wingdings" pitchFamily="2" charset="2"/>
              <a:buNone/>
            </a:pPr>
            <a:r>
              <a:rPr lang="zh-CN" altLang="en-US" b="1" dirty="0" smtClean="0">
                <a:solidFill>
                  <a:srgbClr val="0000FF"/>
                </a:solidFill>
                <a:latin typeface="黑体" pitchFamily="49" charset="-122"/>
                <a:ea typeface="黑体" pitchFamily="49" charset="-122"/>
              </a:rPr>
              <a:t>液体补偿器或悬挂补偿器。</a:t>
            </a:r>
            <a:endParaRPr lang="en-US" altLang="zh-CN" b="1" dirty="0">
              <a:solidFill>
                <a:srgbClr val="0000FF"/>
              </a:solidFill>
              <a:latin typeface="黑体" pitchFamily="49" charset="-122"/>
              <a:ea typeface="黑体" pitchFamily="49" charset="-122"/>
            </a:endParaRPr>
          </a:p>
          <a:p>
            <a:pPr>
              <a:spcBef>
                <a:spcPct val="50000"/>
              </a:spcBef>
              <a:buFont typeface="Wingdings" pitchFamily="2" charset="2"/>
              <a:buNone/>
            </a:pPr>
            <a:endParaRPr lang="zh-CN" altLang="en-US" sz="2800" dirty="0">
              <a:latin typeface="华文新魏" pitchFamily="2" charset="-122"/>
              <a:ea typeface="华文新魏" pitchFamily="2" charset="-122"/>
            </a:endParaRPr>
          </a:p>
        </p:txBody>
      </p:sp>
      <p:pic>
        <p:nvPicPr>
          <p:cNvPr id="8" name="Picture 7" descr="未标题-12 拷贝"/>
          <p:cNvPicPr>
            <a:picLocks noChangeAspect="1" noChangeArrowheads="1"/>
          </p:cNvPicPr>
          <p:nvPr/>
        </p:nvPicPr>
        <p:blipFill>
          <a:blip r:embed="rId3" cstate="print">
            <a:extLst>
              <a:ext uri="{28A0092B-C50C-407E-A947-70E740481C1C}">
                <a14:useLocalDpi xmlns:a14="http://schemas.microsoft.com/office/drawing/2010/main" val="0"/>
              </a:ext>
            </a:extLst>
          </a:blip>
          <a:srcRect b="9523"/>
          <a:stretch>
            <a:fillRect/>
          </a:stretch>
        </p:blipFill>
        <p:spPr bwMode="auto">
          <a:xfrm>
            <a:off x="5214938" y="1214438"/>
            <a:ext cx="2901950" cy="481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3"/>
          <p:cNvGrpSpPr>
            <a:grpSpLocks/>
          </p:cNvGrpSpPr>
          <p:nvPr/>
        </p:nvGrpSpPr>
        <p:grpSpPr bwMode="auto">
          <a:xfrm>
            <a:off x="7143750" y="3133725"/>
            <a:ext cx="1500188" cy="2246313"/>
            <a:chOff x="7143768" y="3133082"/>
            <a:chExt cx="1500166" cy="2246769"/>
          </a:xfrm>
        </p:grpSpPr>
        <p:sp>
          <p:nvSpPr>
            <p:cNvPr id="17416" name="椭圆 9"/>
            <p:cNvSpPr>
              <a:spLocks noChangeArrowheads="1"/>
            </p:cNvSpPr>
            <p:nvPr/>
          </p:nvSpPr>
          <p:spPr bwMode="auto">
            <a:xfrm>
              <a:off x="7143768" y="3857628"/>
              <a:ext cx="857256" cy="785818"/>
            </a:xfrm>
            <a:prstGeom prst="ellipse">
              <a:avLst/>
            </a:prstGeom>
            <a:noFill/>
            <a:ln w="5715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7417" name="TextBox 12"/>
            <p:cNvSpPr txBox="1">
              <a:spLocks noChangeArrowheads="1"/>
            </p:cNvSpPr>
            <p:nvPr/>
          </p:nvSpPr>
          <p:spPr bwMode="auto">
            <a:xfrm>
              <a:off x="8143900" y="3133082"/>
              <a:ext cx="500034"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zh-CN" altLang="en-US" sz="2800" b="1">
                  <a:solidFill>
                    <a:srgbClr val="FF0000"/>
                  </a:solidFill>
                </a:rPr>
                <a:t>补偿器开关</a:t>
              </a:r>
            </a:p>
          </p:txBody>
        </p:sp>
      </p:grpSp>
      <p:sp>
        <p:nvSpPr>
          <p:cNvPr id="9" name="TextBox 8"/>
          <p:cNvSpPr txBox="1">
            <a:spLocks noChangeArrowheads="1"/>
          </p:cNvSpPr>
          <p:nvPr/>
        </p:nvSpPr>
        <p:spPr bwMode="auto">
          <a:xfrm>
            <a:off x="415925" y="4799648"/>
            <a:ext cx="4500562"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lnSpc>
                <a:spcPct val="150000"/>
              </a:lnSpc>
            </a:pPr>
            <a:r>
              <a:rPr lang="zh-CN" altLang="en-US" b="1" dirty="0">
                <a:solidFill>
                  <a:srgbClr val="0000FF"/>
                </a:solidFill>
                <a:latin typeface="黑体" pitchFamily="49" charset="-122"/>
                <a:ea typeface="黑体" pitchFamily="49" charset="-122"/>
              </a:rPr>
              <a:t>关键：望远镜水平时，竖盘指标对应竖直度盘上的某个固定读数。</a:t>
            </a:r>
          </a:p>
        </p:txBody>
      </p:sp>
    </p:spTree>
    <p:extLst>
      <p:ext uri="{BB962C8B-B14F-4D97-AF65-F5344CB8AC3E}">
        <p14:creationId xmlns:p14="http://schemas.microsoft.com/office/powerpoint/2010/main" val="11667501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14374">
                                            <p:txEl>
                                              <p:pRg st="0" end="0"/>
                                            </p:txEl>
                                          </p:spTgt>
                                        </p:tgtEl>
                                        <p:attrNameLst>
                                          <p:attrName>style.visibility</p:attrName>
                                        </p:attrNameLst>
                                      </p:cBhvr>
                                      <p:to>
                                        <p:strVal val="visible"/>
                                      </p:to>
                                    </p:set>
                                    <p:animEffect transition="in" filter="wipe(down)">
                                      <p:cBhvr>
                                        <p:cTn id="7" dur="500"/>
                                        <p:tgtEl>
                                          <p:spTgt spid="3143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14374">
                                            <p:txEl>
                                              <p:pRg st="1" end="1"/>
                                            </p:txEl>
                                          </p:spTgt>
                                        </p:tgtEl>
                                        <p:attrNameLst>
                                          <p:attrName>style.visibility</p:attrName>
                                        </p:attrNameLst>
                                      </p:cBhvr>
                                      <p:to>
                                        <p:strVal val="visible"/>
                                      </p:to>
                                    </p:set>
                                    <p:animEffect transition="in" filter="wipe(down)">
                                      <p:cBhvr>
                                        <p:cTn id="12" dur="500"/>
                                        <p:tgtEl>
                                          <p:spTgt spid="31437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14373"/>
                                        </p:tgtEl>
                                        <p:attrNameLst>
                                          <p:attrName>style.visibility</p:attrName>
                                        </p:attrNameLst>
                                      </p:cBhvr>
                                      <p:to>
                                        <p:strVal val="visible"/>
                                      </p:to>
                                    </p:set>
                                    <p:animEffect transition="in" filter="blinds(horizontal)">
                                      <p:cBhvr>
                                        <p:cTn id="17" dur="500"/>
                                        <p:tgtEl>
                                          <p:spTgt spid="31437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827088" y="333375"/>
            <a:ext cx="7632700" cy="715963"/>
          </a:xfrm>
        </p:spPr>
        <p:txBody>
          <a:bodyPr/>
          <a:lstStyle/>
          <a:p>
            <a:pPr eaLnBrk="1" hangingPunct="1"/>
            <a:r>
              <a:rPr lang="zh-CN" altLang="en-US" b="1" smtClean="0">
                <a:latin typeface="宋体" charset="-122"/>
              </a:rPr>
              <a:t>竖盘指标线</a:t>
            </a:r>
          </a:p>
        </p:txBody>
      </p:sp>
      <p:pic>
        <p:nvPicPr>
          <p:cNvPr id="18435" name="Picture 5" descr="F:\同济大学测量教材\My Pictures\DJ6竖盘自动补偿器 0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643438" cy="68580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8436" name="Picture 3" descr="F:\同济大学测量教材\My Pictures\DJ6竖盘自动补偿器 00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463" y="0"/>
            <a:ext cx="4427537" cy="68580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0697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827088" y="333375"/>
            <a:ext cx="7632700" cy="715963"/>
          </a:xfrm>
        </p:spPr>
        <p:txBody>
          <a:bodyPr/>
          <a:lstStyle/>
          <a:p>
            <a:pPr eaLnBrk="1" hangingPunct="1"/>
            <a:r>
              <a:rPr lang="zh-CN" altLang="en-US" b="1" smtClean="0">
                <a:solidFill>
                  <a:srgbClr val="0000FF"/>
                </a:solidFill>
                <a:latin typeface="宋体" charset="-122"/>
              </a:rPr>
              <a:t>竖直度盘刻划</a:t>
            </a:r>
          </a:p>
        </p:txBody>
      </p:sp>
      <p:sp>
        <p:nvSpPr>
          <p:cNvPr id="19459" name="矩形 1"/>
          <p:cNvSpPr>
            <a:spLocks noChangeArrowheads="1"/>
          </p:cNvSpPr>
          <p:nvPr/>
        </p:nvSpPr>
        <p:spPr bwMode="auto">
          <a:xfrm>
            <a:off x="539750" y="1141413"/>
            <a:ext cx="8135938" cy="111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indent="449263">
              <a:lnSpc>
                <a:spcPct val="150000"/>
              </a:lnSpc>
              <a:buFont typeface="Wingdings" pitchFamily="2" charset="2"/>
              <a:buNone/>
            </a:pPr>
            <a:r>
              <a:rPr kumimoji="0" lang="zh-CN" altLang="en-US" b="1" dirty="0">
                <a:latin typeface="黑体" pitchFamily="49" charset="-122"/>
                <a:ea typeface="黑体" pitchFamily="49" charset="-122"/>
              </a:rPr>
              <a:t>分划</a:t>
            </a:r>
            <a:r>
              <a:rPr kumimoji="0" lang="en-US" altLang="zh-CN" b="1" dirty="0">
                <a:latin typeface="黑体" pitchFamily="49" charset="-122"/>
                <a:ea typeface="黑体" pitchFamily="49" charset="-122"/>
              </a:rPr>
              <a:t>0</a:t>
            </a:r>
            <a:r>
              <a:rPr kumimoji="0" lang="zh-CN" altLang="en-US" b="1" dirty="0">
                <a:latin typeface="黑体" pitchFamily="49" charset="-122"/>
                <a:ea typeface="黑体" pitchFamily="49" charset="-122"/>
              </a:rPr>
              <a:t>～</a:t>
            </a:r>
            <a:r>
              <a:rPr kumimoji="0" lang="en-US" altLang="zh-CN" b="1" dirty="0">
                <a:latin typeface="黑体" pitchFamily="49" charset="-122"/>
                <a:ea typeface="黑体" pitchFamily="49" charset="-122"/>
              </a:rPr>
              <a:t>360</a:t>
            </a:r>
            <a:r>
              <a:rPr kumimoji="0" lang="zh-CN" altLang="en-US" b="1" dirty="0">
                <a:latin typeface="黑体" pitchFamily="49" charset="-122"/>
                <a:ea typeface="黑体" pitchFamily="49" charset="-122"/>
              </a:rPr>
              <a:t>度，但竖直度盘的注记形式略有不同，分为</a:t>
            </a:r>
            <a:r>
              <a:rPr kumimoji="0" lang="zh-CN" altLang="en-US" b="1" dirty="0">
                <a:solidFill>
                  <a:srgbClr val="FF0000"/>
                </a:solidFill>
                <a:latin typeface="黑体" pitchFamily="49" charset="-122"/>
                <a:ea typeface="黑体" pitchFamily="49" charset="-122"/>
              </a:rPr>
              <a:t>顺时针</a:t>
            </a:r>
            <a:r>
              <a:rPr kumimoji="0" lang="zh-CN" altLang="en-US" b="1" dirty="0">
                <a:latin typeface="黑体" pitchFamily="49" charset="-122"/>
                <a:ea typeface="黑体" pitchFamily="49" charset="-122"/>
              </a:rPr>
              <a:t>方向和</a:t>
            </a:r>
            <a:r>
              <a:rPr kumimoji="0" lang="zh-CN" altLang="en-US" b="1" dirty="0">
                <a:solidFill>
                  <a:srgbClr val="FF0000"/>
                </a:solidFill>
                <a:latin typeface="黑体" pitchFamily="49" charset="-122"/>
                <a:ea typeface="黑体" pitchFamily="49" charset="-122"/>
              </a:rPr>
              <a:t>逆时针</a:t>
            </a:r>
            <a:r>
              <a:rPr kumimoji="0" lang="zh-CN" altLang="en-US" b="1" dirty="0">
                <a:latin typeface="黑体" pitchFamily="49" charset="-122"/>
                <a:ea typeface="黑体" pitchFamily="49" charset="-122"/>
              </a:rPr>
              <a:t>方向两种。目前多数为</a:t>
            </a:r>
            <a:r>
              <a:rPr kumimoji="0" lang="zh-CN" altLang="en-US" b="1" dirty="0">
                <a:solidFill>
                  <a:srgbClr val="FF0000"/>
                </a:solidFill>
                <a:latin typeface="黑体" pitchFamily="49" charset="-122"/>
                <a:ea typeface="黑体" pitchFamily="49" charset="-122"/>
              </a:rPr>
              <a:t>顺时针</a:t>
            </a:r>
            <a:r>
              <a:rPr kumimoji="0" lang="zh-CN" altLang="en-US" b="1" dirty="0">
                <a:latin typeface="黑体" pitchFamily="49" charset="-122"/>
                <a:ea typeface="黑体" pitchFamily="49" charset="-122"/>
              </a:rPr>
              <a:t>注记。</a:t>
            </a:r>
          </a:p>
        </p:txBody>
      </p:sp>
      <p:pic>
        <p:nvPicPr>
          <p:cNvPr id="19460" name="Picture 2"/>
          <p:cNvPicPr>
            <a:picLocks noChangeAspect="1" noChangeArrowheads="1"/>
          </p:cNvPicPr>
          <p:nvPr/>
        </p:nvPicPr>
        <p:blipFill>
          <a:blip r:embed="rId2">
            <a:extLst>
              <a:ext uri="{28A0092B-C50C-407E-A947-70E740481C1C}">
                <a14:useLocalDpi xmlns:a14="http://schemas.microsoft.com/office/drawing/2010/main" val="0"/>
              </a:ext>
            </a:extLst>
          </a:blip>
          <a:srcRect b="4312"/>
          <a:stretch>
            <a:fillRect/>
          </a:stretch>
        </p:blipFill>
        <p:spPr bwMode="auto">
          <a:xfrm>
            <a:off x="755576" y="2298627"/>
            <a:ext cx="7488634" cy="3638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43374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827088" y="333375"/>
            <a:ext cx="7632700" cy="715963"/>
          </a:xfrm>
        </p:spPr>
        <p:txBody>
          <a:bodyPr/>
          <a:lstStyle/>
          <a:p>
            <a:pPr eaLnBrk="1" hangingPunct="1"/>
            <a:r>
              <a:rPr lang="zh-CN" altLang="en-US" b="1" smtClean="0">
                <a:solidFill>
                  <a:srgbClr val="0000FF"/>
                </a:solidFill>
                <a:latin typeface="宋体" charset="-122"/>
              </a:rPr>
              <a:t>竖直角测量实施</a:t>
            </a:r>
          </a:p>
        </p:txBody>
      </p:sp>
      <p:sp>
        <p:nvSpPr>
          <p:cNvPr id="20483" name="Rectangle 3"/>
          <p:cNvSpPr>
            <a:spLocks noGrp="1" noChangeArrowheads="1"/>
          </p:cNvSpPr>
          <p:nvPr>
            <p:ph type="body" sz="half" idx="1"/>
          </p:nvPr>
        </p:nvSpPr>
        <p:spPr>
          <a:xfrm>
            <a:off x="468313" y="1125538"/>
            <a:ext cx="8135937" cy="4681537"/>
          </a:xfrm>
        </p:spPr>
        <p:txBody>
          <a:bodyPr/>
          <a:lstStyle/>
          <a:p>
            <a:pPr marL="0" indent="449263" eaLnBrk="1" hangingPunct="1">
              <a:lnSpc>
                <a:spcPct val="150000"/>
              </a:lnSpc>
              <a:spcBef>
                <a:spcPts val="600"/>
              </a:spcBef>
              <a:buFont typeface="Wingdings" pitchFamily="2" charset="2"/>
              <a:buNone/>
            </a:pPr>
            <a:r>
              <a:rPr kumimoji="0" lang="en-US" altLang="zh-CN" sz="2400" b="1" dirty="0" smtClean="0">
                <a:latin typeface="黑体" pitchFamily="49" charset="-122"/>
                <a:ea typeface="黑体" pitchFamily="49" charset="-122"/>
              </a:rPr>
              <a:t>1. </a:t>
            </a:r>
            <a:r>
              <a:rPr kumimoji="0" lang="zh-CN" altLang="en-US" sz="2400" b="1" dirty="0" smtClean="0">
                <a:latin typeface="黑体" pitchFamily="49" charset="-122"/>
                <a:ea typeface="黑体" pitchFamily="49" charset="-122"/>
              </a:rPr>
              <a:t>在测站上安置仪器，对中、整平。 </a:t>
            </a:r>
          </a:p>
          <a:p>
            <a:pPr marL="0" indent="449263">
              <a:lnSpc>
                <a:spcPct val="150000"/>
              </a:lnSpc>
              <a:spcBef>
                <a:spcPts val="600"/>
              </a:spcBef>
              <a:buNone/>
            </a:pPr>
            <a:r>
              <a:rPr kumimoji="0" lang="en-US" altLang="zh-CN" sz="2400" b="1" dirty="0" smtClean="0">
                <a:latin typeface="黑体" pitchFamily="49" charset="-122"/>
                <a:ea typeface="黑体" pitchFamily="49" charset="-122"/>
              </a:rPr>
              <a:t>2. </a:t>
            </a:r>
            <a:r>
              <a:rPr kumimoji="0" lang="zh-CN" altLang="en-US" sz="2400" b="1" dirty="0" smtClean="0">
                <a:latin typeface="黑体" pitchFamily="49" charset="-122"/>
                <a:ea typeface="黑体" pitchFamily="49" charset="-122"/>
              </a:rPr>
              <a:t>以盘左照准目标</a:t>
            </a:r>
            <a:r>
              <a:rPr lang="en-US" altLang="zh-CN" sz="2400" dirty="0"/>
              <a:t>(</a:t>
            </a:r>
            <a:r>
              <a:rPr lang="zh-CN" altLang="en-US" sz="2400" b="1" dirty="0">
                <a:solidFill>
                  <a:srgbClr val="FF0000"/>
                </a:solidFill>
                <a:latin typeface="黑体" pitchFamily="49" charset="-122"/>
                <a:ea typeface="黑体" pitchFamily="49" charset="-122"/>
              </a:rPr>
              <a:t>中丝</a:t>
            </a:r>
            <a:r>
              <a:rPr lang="zh-CN" altLang="en-US" sz="2400" b="1" dirty="0">
                <a:latin typeface="黑体" pitchFamily="49" charset="-122"/>
                <a:ea typeface="黑体" pitchFamily="49" charset="-122"/>
              </a:rPr>
              <a:t>精确的切于目标顶端</a:t>
            </a:r>
            <a:r>
              <a:rPr lang="en-US" altLang="zh-CN" sz="2400" dirty="0"/>
              <a:t>) </a:t>
            </a:r>
            <a:r>
              <a:rPr kumimoji="0" lang="zh-CN" altLang="en-US" sz="2400" b="1" dirty="0" smtClean="0">
                <a:latin typeface="黑体" pitchFamily="49" charset="-122"/>
                <a:ea typeface="黑体" pitchFamily="49" charset="-122"/>
              </a:rPr>
              <a:t>（</a:t>
            </a:r>
            <a:r>
              <a:rPr kumimoji="0" lang="zh-CN" altLang="en-US" sz="2400" b="1" u="sng" dirty="0" smtClean="0">
                <a:solidFill>
                  <a:schemeClr val="hlink"/>
                </a:solidFill>
                <a:latin typeface="黑体" pitchFamily="49" charset="-122"/>
                <a:ea typeface="黑体" pitchFamily="49" charset="-122"/>
              </a:rPr>
              <a:t>如果是指标带水准管的仪器，必须用指标微动螺旋使指标水准管气泡居中）</a:t>
            </a:r>
            <a:r>
              <a:rPr kumimoji="0" lang="zh-CN" altLang="en-US" sz="2400" b="1" dirty="0" smtClean="0">
                <a:latin typeface="黑体" pitchFamily="49" charset="-122"/>
                <a:ea typeface="黑体" pitchFamily="49" charset="-122"/>
              </a:rPr>
              <a:t>，然后读取竖盘读数</a:t>
            </a:r>
            <a:r>
              <a:rPr kumimoji="0" lang="en-US" altLang="zh-CN" sz="2400" b="1" dirty="0" smtClean="0">
                <a:latin typeface="黑体" pitchFamily="49" charset="-122"/>
                <a:ea typeface="黑体" pitchFamily="49" charset="-122"/>
              </a:rPr>
              <a:t>L</a:t>
            </a:r>
            <a:r>
              <a:rPr kumimoji="0" lang="zh-CN" altLang="en-US" sz="2400" b="1" dirty="0" smtClean="0">
                <a:latin typeface="黑体" pitchFamily="49" charset="-122"/>
                <a:ea typeface="黑体" pitchFamily="49" charset="-122"/>
              </a:rPr>
              <a:t>，称为上半测回。 </a:t>
            </a:r>
          </a:p>
          <a:p>
            <a:pPr marL="0" indent="449263">
              <a:lnSpc>
                <a:spcPct val="150000"/>
              </a:lnSpc>
              <a:spcBef>
                <a:spcPts val="600"/>
              </a:spcBef>
              <a:buNone/>
            </a:pPr>
            <a:r>
              <a:rPr kumimoji="0" lang="en-US" altLang="zh-CN" sz="2400" b="1" dirty="0" smtClean="0">
                <a:latin typeface="黑体" pitchFamily="49" charset="-122"/>
                <a:ea typeface="黑体" pitchFamily="49" charset="-122"/>
              </a:rPr>
              <a:t>3. </a:t>
            </a:r>
            <a:r>
              <a:rPr kumimoji="0" lang="zh-CN" altLang="en-US" sz="2400" b="1" dirty="0" smtClean="0">
                <a:latin typeface="黑体" pitchFamily="49" charset="-122"/>
                <a:ea typeface="黑体" pitchFamily="49" charset="-122"/>
              </a:rPr>
              <a:t>将望远镜倒转，以盘右用同样方法照准同一目标（</a:t>
            </a:r>
            <a:r>
              <a:rPr lang="zh-CN" altLang="en-US" sz="2400" b="1" u="sng" dirty="0">
                <a:solidFill>
                  <a:schemeClr val="hlink"/>
                </a:solidFill>
                <a:latin typeface="黑体" pitchFamily="49" charset="-122"/>
                <a:ea typeface="黑体" pitchFamily="49" charset="-122"/>
              </a:rPr>
              <a:t>如果是指标带水准管的仪器，必须用指标微动螺旋使指标水准管气泡居中</a:t>
            </a:r>
            <a:r>
              <a:rPr kumimoji="0" lang="zh-CN" altLang="en-US" sz="2400" b="1" dirty="0" smtClean="0">
                <a:latin typeface="黑体" pitchFamily="49" charset="-122"/>
                <a:ea typeface="黑体" pitchFamily="49" charset="-122"/>
              </a:rPr>
              <a:t>），</a:t>
            </a:r>
            <a:r>
              <a:rPr kumimoji="0" lang="zh-CN" altLang="en-US" sz="2400" b="1" u="sng" dirty="0" smtClean="0">
                <a:latin typeface="黑体" pitchFamily="49" charset="-122"/>
                <a:ea typeface="黑体" pitchFamily="49" charset="-122"/>
              </a:rPr>
              <a:t>读取竖盘读数</a:t>
            </a:r>
            <a:r>
              <a:rPr kumimoji="0" lang="en-US" altLang="zh-CN" sz="2400" b="1" u="sng" dirty="0" smtClean="0">
                <a:latin typeface="黑体" pitchFamily="49" charset="-122"/>
                <a:ea typeface="黑体" pitchFamily="49" charset="-122"/>
              </a:rPr>
              <a:t>R</a:t>
            </a:r>
            <a:r>
              <a:rPr kumimoji="0" lang="zh-CN" altLang="en-US" sz="2400" b="1" dirty="0" smtClean="0">
                <a:latin typeface="黑体" pitchFamily="49" charset="-122"/>
                <a:ea typeface="黑体" pitchFamily="49" charset="-122"/>
              </a:rPr>
              <a:t>，称为下半测回。</a:t>
            </a:r>
          </a:p>
        </p:txBody>
      </p:sp>
    </p:spTree>
    <p:extLst>
      <p:ext uri="{BB962C8B-B14F-4D97-AF65-F5344CB8AC3E}">
        <p14:creationId xmlns:p14="http://schemas.microsoft.com/office/powerpoint/2010/main" val="30682617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827088" y="333375"/>
            <a:ext cx="7632700" cy="715963"/>
          </a:xfrm>
        </p:spPr>
        <p:txBody>
          <a:bodyPr/>
          <a:lstStyle/>
          <a:p>
            <a:pPr eaLnBrk="1" hangingPunct="1"/>
            <a:r>
              <a:rPr lang="zh-CN" altLang="en-US" b="1" smtClean="0">
                <a:solidFill>
                  <a:srgbClr val="0000FF"/>
                </a:solidFill>
                <a:latin typeface="宋体" pitchFamily="2" charset="-122"/>
              </a:rPr>
              <a:t>水平角测量实施</a:t>
            </a:r>
          </a:p>
        </p:txBody>
      </p:sp>
      <p:sp>
        <p:nvSpPr>
          <p:cNvPr id="37891" name="Rectangle 3"/>
          <p:cNvSpPr>
            <a:spLocks noGrp="1" noChangeArrowheads="1"/>
          </p:cNvSpPr>
          <p:nvPr>
            <p:ph type="body" sz="half" idx="1"/>
          </p:nvPr>
        </p:nvSpPr>
        <p:spPr>
          <a:xfrm>
            <a:off x="468313" y="1196975"/>
            <a:ext cx="8064500" cy="4608513"/>
          </a:xfrm>
        </p:spPr>
        <p:txBody>
          <a:bodyPr/>
          <a:lstStyle/>
          <a:p>
            <a:pPr marL="0" indent="536575" eaLnBrk="1" hangingPunct="1">
              <a:lnSpc>
                <a:spcPct val="150000"/>
              </a:lnSpc>
              <a:spcBef>
                <a:spcPct val="0"/>
              </a:spcBef>
              <a:buFont typeface="Wingdings" pitchFamily="2" charset="2"/>
              <a:buNone/>
            </a:pPr>
            <a:r>
              <a:rPr lang="zh-CN" altLang="en-US" sz="2400" b="1" dirty="0" smtClean="0">
                <a:latin typeface="黑体" pitchFamily="49" charset="-122"/>
                <a:ea typeface="黑体" pitchFamily="49" charset="-122"/>
              </a:rPr>
              <a:t>常用的水平角观测法有</a:t>
            </a:r>
            <a:r>
              <a:rPr lang="zh-CN" altLang="en-US" sz="2400" b="1" u="sng" dirty="0" smtClean="0">
                <a:solidFill>
                  <a:schemeClr val="hlink"/>
                </a:solidFill>
                <a:latin typeface="黑体" pitchFamily="49" charset="-122"/>
                <a:ea typeface="黑体" pitchFamily="49" charset="-122"/>
              </a:rPr>
              <a:t>测回法</a:t>
            </a:r>
            <a:r>
              <a:rPr lang="zh-CN" altLang="en-US" sz="2400" b="1" dirty="0" smtClean="0">
                <a:latin typeface="黑体" pitchFamily="49" charset="-122"/>
                <a:ea typeface="黑体" pitchFamily="49" charset="-122"/>
              </a:rPr>
              <a:t>和</a:t>
            </a:r>
            <a:r>
              <a:rPr lang="zh-CN" altLang="en-US" sz="2400" b="1" u="sng" dirty="0" smtClean="0">
                <a:solidFill>
                  <a:schemeClr val="hlink"/>
                </a:solidFill>
                <a:latin typeface="黑体" pitchFamily="49" charset="-122"/>
                <a:ea typeface="黑体" pitchFamily="49" charset="-122"/>
              </a:rPr>
              <a:t>方向观测法</a:t>
            </a:r>
            <a:r>
              <a:rPr lang="zh-CN" altLang="en-US" sz="2400" b="1" dirty="0" smtClean="0">
                <a:latin typeface="黑体" pitchFamily="49" charset="-122"/>
                <a:ea typeface="黑体" pitchFamily="49" charset="-122"/>
              </a:rPr>
              <a:t>两种：</a:t>
            </a:r>
            <a:endParaRPr lang="en-US" altLang="zh-CN" sz="2400" b="1" dirty="0" smtClean="0">
              <a:latin typeface="黑体" pitchFamily="49" charset="-122"/>
              <a:ea typeface="黑体" pitchFamily="49" charset="-122"/>
            </a:endParaRPr>
          </a:p>
          <a:p>
            <a:pPr marL="0" indent="536575" eaLnBrk="1" hangingPunct="1">
              <a:lnSpc>
                <a:spcPct val="150000"/>
              </a:lnSpc>
              <a:spcBef>
                <a:spcPct val="0"/>
              </a:spcBef>
              <a:buFont typeface="Wingdings" pitchFamily="2" charset="2"/>
              <a:buNone/>
            </a:pPr>
            <a:r>
              <a:rPr lang="zh-CN" altLang="en-US" sz="2400" b="1" dirty="0" smtClean="0">
                <a:latin typeface="黑体" pitchFamily="49" charset="-122"/>
                <a:ea typeface="黑体" pitchFamily="49" charset="-122"/>
              </a:rPr>
              <a:t>测回法（</a:t>
            </a:r>
            <a:r>
              <a:rPr lang="en-US" altLang="zh-CN" sz="2000" b="1" dirty="0" smtClean="0">
                <a:solidFill>
                  <a:srgbClr val="FF0000"/>
                </a:solidFill>
                <a:latin typeface="黑体" pitchFamily="49" charset="-122"/>
                <a:ea typeface="黑体" pitchFamily="49" charset="-122"/>
              </a:rPr>
              <a:t>Ordinary Method</a:t>
            </a:r>
            <a:r>
              <a:rPr lang="zh-CN" altLang="en-US" sz="2400" b="1" dirty="0" smtClean="0">
                <a:latin typeface="黑体" pitchFamily="49" charset="-122"/>
                <a:ea typeface="黑体" pitchFamily="49" charset="-122"/>
              </a:rPr>
              <a:t>）适用于只有</a:t>
            </a:r>
            <a:r>
              <a:rPr lang="zh-CN" altLang="en-US" sz="2400" b="1" dirty="0" smtClean="0">
                <a:solidFill>
                  <a:srgbClr val="FF0000"/>
                </a:solidFill>
                <a:latin typeface="黑体" pitchFamily="49" charset="-122"/>
                <a:ea typeface="黑体" pitchFamily="49" charset="-122"/>
              </a:rPr>
              <a:t>两个</a:t>
            </a:r>
            <a:r>
              <a:rPr lang="zh-CN" altLang="en-US" sz="2400" b="1" dirty="0" smtClean="0">
                <a:latin typeface="黑体" pitchFamily="49" charset="-122"/>
                <a:ea typeface="黑体" pitchFamily="49" charset="-122"/>
              </a:rPr>
              <a:t>方向的观测</a:t>
            </a:r>
            <a:r>
              <a:rPr lang="en-US" altLang="zh-CN" sz="2400" b="1" dirty="0" smtClean="0">
                <a:latin typeface="黑体" pitchFamily="49" charset="-122"/>
                <a:ea typeface="黑体" pitchFamily="49" charset="-122"/>
              </a:rPr>
              <a:t>(</a:t>
            </a:r>
            <a:r>
              <a:rPr lang="zh-CN" altLang="en-US" sz="2400" b="1" dirty="0" smtClean="0">
                <a:latin typeface="黑体" pitchFamily="49" charset="-122"/>
                <a:ea typeface="黑体" pitchFamily="49" charset="-122"/>
              </a:rPr>
              <a:t>如控制测量中导线转折角的测量</a:t>
            </a:r>
            <a:r>
              <a:rPr lang="en-US" altLang="zh-CN" sz="2400" b="1" dirty="0" smtClean="0">
                <a:latin typeface="黑体" pitchFamily="49" charset="-122"/>
                <a:ea typeface="黑体" pitchFamily="49" charset="-122"/>
              </a:rPr>
              <a:t>)</a:t>
            </a:r>
          </a:p>
          <a:p>
            <a:pPr marL="0" indent="536575">
              <a:lnSpc>
                <a:spcPct val="150000"/>
              </a:lnSpc>
              <a:spcBef>
                <a:spcPct val="0"/>
              </a:spcBef>
              <a:buNone/>
            </a:pPr>
            <a:r>
              <a:rPr lang="zh-CN" altLang="en-US" sz="2400" b="1" dirty="0" smtClean="0">
                <a:latin typeface="黑体" pitchFamily="49" charset="-122"/>
                <a:ea typeface="黑体" pitchFamily="49" charset="-122"/>
              </a:rPr>
              <a:t>方向观测法（</a:t>
            </a:r>
            <a:r>
              <a:rPr lang="en-US" altLang="zh-CN" sz="2000" b="1" dirty="0">
                <a:solidFill>
                  <a:srgbClr val="FF0000"/>
                </a:solidFill>
                <a:latin typeface="黑体" pitchFamily="49" charset="-122"/>
                <a:ea typeface="黑体" pitchFamily="49" charset="-122"/>
              </a:rPr>
              <a:t>Reiteration Method</a:t>
            </a:r>
            <a:r>
              <a:rPr lang="zh-CN" altLang="en-US" sz="2400" b="1" dirty="0" smtClean="0">
                <a:latin typeface="黑体" pitchFamily="49" charset="-122"/>
                <a:ea typeface="黑体" pitchFamily="49" charset="-122"/>
              </a:rPr>
              <a:t>）适用于</a:t>
            </a:r>
            <a:r>
              <a:rPr lang="zh-CN" altLang="en-US" sz="2400" b="1" dirty="0" smtClean="0">
                <a:solidFill>
                  <a:srgbClr val="FF0000"/>
                </a:solidFill>
                <a:latin typeface="黑体" pitchFamily="49" charset="-122"/>
                <a:ea typeface="黑体" pitchFamily="49" charset="-122"/>
              </a:rPr>
              <a:t>三个或三个</a:t>
            </a:r>
            <a:r>
              <a:rPr lang="zh-CN" altLang="en-US" sz="2400" b="1" dirty="0" smtClean="0">
                <a:latin typeface="黑体" pitchFamily="49" charset="-122"/>
                <a:ea typeface="黑体" pitchFamily="49" charset="-122"/>
              </a:rPr>
              <a:t>以上方向的观测</a:t>
            </a:r>
            <a:r>
              <a:rPr lang="en-US" altLang="zh-CN" sz="2400" b="1" dirty="0" smtClean="0">
                <a:latin typeface="黑体" pitchFamily="49" charset="-122"/>
                <a:ea typeface="黑体" pitchFamily="49" charset="-122"/>
              </a:rPr>
              <a:t>(</a:t>
            </a:r>
            <a:r>
              <a:rPr lang="zh-CN" altLang="en-US" sz="2400" b="1" dirty="0" smtClean="0">
                <a:latin typeface="黑体" pitchFamily="49" charset="-122"/>
                <a:ea typeface="黑体" pitchFamily="49" charset="-122"/>
              </a:rPr>
              <a:t>如三角网的内角测量</a:t>
            </a:r>
            <a:r>
              <a:rPr lang="en-US" altLang="zh-CN" sz="2400" b="1" dirty="0" smtClean="0">
                <a:latin typeface="黑体" pitchFamily="49" charset="-122"/>
                <a:ea typeface="黑体" pitchFamily="49" charset="-122"/>
              </a:rPr>
              <a:t>)</a:t>
            </a:r>
            <a:r>
              <a:rPr lang="zh-CN" altLang="en-US" sz="2400" b="1" dirty="0" smtClean="0">
                <a:latin typeface="黑体" pitchFamily="49" charset="-122"/>
                <a:ea typeface="黑体" pitchFamily="49" charset="-122"/>
              </a:rPr>
              <a:t>。</a:t>
            </a:r>
          </a:p>
          <a:p>
            <a:pPr marL="0" indent="536575" eaLnBrk="1" hangingPunct="1">
              <a:buFont typeface="Wingdings" pitchFamily="2" charset="2"/>
              <a:buNone/>
            </a:pPr>
            <a:endParaRPr lang="en-US" altLang="zh-CN" sz="2000" dirty="0" smtClean="0"/>
          </a:p>
        </p:txBody>
      </p:sp>
      <p:graphicFrame>
        <p:nvGraphicFramePr>
          <p:cNvPr id="37892" name="Object 4"/>
          <p:cNvGraphicFramePr>
            <a:graphicFrameLocks noChangeAspect="1"/>
          </p:cNvGraphicFramePr>
          <p:nvPr>
            <p:extLst>
              <p:ext uri="{D42A27DB-BD31-4B8C-83A1-F6EECF244321}">
                <p14:modId xmlns:p14="http://schemas.microsoft.com/office/powerpoint/2010/main" val="2792187442"/>
              </p:ext>
            </p:extLst>
          </p:nvPr>
        </p:nvGraphicFramePr>
        <p:xfrm>
          <a:off x="1042988" y="4005064"/>
          <a:ext cx="7489825" cy="2808486"/>
        </p:xfrm>
        <a:graphic>
          <a:graphicData uri="http://schemas.openxmlformats.org/presentationml/2006/ole">
            <mc:AlternateContent xmlns:mc="http://schemas.openxmlformats.org/markup-compatibility/2006">
              <mc:Choice xmlns:v="urn:schemas-microsoft-com:vml" Requires="v">
                <p:oleObj spid="_x0000_s82987" name="Image" r:id="rId3" imgW="10806349" imgH="4965079" progId="Photoshop.Image.7">
                  <p:embed/>
                </p:oleObj>
              </mc:Choice>
              <mc:Fallback>
                <p:oleObj name="Image" r:id="rId3" imgW="10806349" imgH="4965079"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4005064"/>
                        <a:ext cx="7489825" cy="2808486"/>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4686552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827088" y="333375"/>
            <a:ext cx="7632700" cy="715963"/>
          </a:xfrm>
        </p:spPr>
        <p:txBody>
          <a:bodyPr/>
          <a:lstStyle/>
          <a:p>
            <a:r>
              <a:rPr lang="zh-CN" altLang="en-US" b="1" smtClean="0">
                <a:solidFill>
                  <a:srgbClr val="0000FF"/>
                </a:solidFill>
                <a:latin typeface="宋体" charset="-122"/>
              </a:rPr>
              <a:t>竖角的计算方法</a:t>
            </a:r>
            <a:r>
              <a:rPr lang="zh-CN" altLang="en-US" sz="2800" b="1" smtClean="0">
                <a:solidFill>
                  <a:srgbClr val="0000FF"/>
                </a:solidFill>
                <a:latin typeface="宋体" charset="-122"/>
              </a:rPr>
              <a:t>(以顺时针注记为例</a:t>
            </a:r>
            <a:r>
              <a:rPr lang="en-US" altLang="zh-CN" sz="2800" b="1" smtClean="0">
                <a:solidFill>
                  <a:srgbClr val="0000FF"/>
                </a:solidFill>
                <a:latin typeface="宋体" charset="-122"/>
              </a:rPr>
              <a:t>)</a:t>
            </a:r>
            <a:endParaRPr lang="zh-CN" altLang="en-US" sz="2800" b="1" smtClean="0">
              <a:solidFill>
                <a:srgbClr val="0000FF"/>
              </a:solidFill>
              <a:latin typeface="宋体" charset="-122"/>
            </a:endParaRPr>
          </a:p>
        </p:txBody>
      </p:sp>
      <p:sp>
        <p:nvSpPr>
          <p:cNvPr id="21507" name="Rectangle 3"/>
          <p:cNvSpPr>
            <a:spLocks noGrp="1" noChangeArrowheads="1"/>
          </p:cNvSpPr>
          <p:nvPr>
            <p:ph type="body" sz="half" idx="1"/>
          </p:nvPr>
        </p:nvSpPr>
        <p:spPr>
          <a:xfrm>
            <a:off x="468313" y="1268413"/>
            <a:ext cx="8135937" cy="4681537"/>
          </a:xfrm>
        </p:spPr>
        <p:txBody>
          <a:bodyPr/>
          <a:lstStyle/>
          <a:p>
            <a:pPr marL="0" indent="449263">
              <a:spcBef>
                <a:spcPct val="0"/>
              </a:spcBef>
              <a:buClrTx/>
              <a:buSzTx/>
              <a:buFontTx/>
              <a:buNone/>
            </a:pPr>
            <a:r>
              <a:rPr lang="zh-CN" altLang="en-US" sz="2800" b="1" smtClean="0">
                <a:solidFill>
                  <a:schemeClr val="hlink"/>
                </a:solidFill>
                <a:latin typeface="宋体" charset="-122"/>
              </a:rPr>
              <a:t>盘左时：</a:t>
            </a:r>
          </a:p>
        </p:txBody>
      </p:sp>
      <p:sp>
        <p:nvSpPr>
          <p:cNvPr id="21508" name="Rectangle 3"/>
          <p:cNvSpPr txBox="1">
            <a:spLocks noChangeArrowheads="1"/>
          </p:cNvSpPr>
          <p:nvPr/>
        </p:nvSpPr>
        <p:spPr bwMode="auto">
          <a:xfrm>
            <a:off x="468313" y="1268413"/>
            <a:ext cx="8135937" cy="468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449263"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zh-CN" altLang="en-US" sz="2800" b="1">
                <a:solidFill>
                  <a:schemeClr val="hlink"/>
                </a:solidFill>
                <a:latin typeface="宋体" charset="-122"/>
              </a:rPr>
              <a:t>盘左时：</a:t>
            </a:r>
          </a:p>
        </p:txBody>
      </p:sp>
      <p:cxnSp>
        <p:nvCxnSpPr>
          <p:cNvPr id="21509" name="AutoShape 4"/>
          <p:cNvCxnSpPr>
            <a:cxnSpLocks noChangeShapeType="1"/>
          </p:cNvCxnSpPr>
          <p:nvPr/>
        </p:nvCxnSpPr>
        <p:spPr bwMode="auto">
          <a:xfrm rot="5400000" flipV="1">
            <a:off x="4148932"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grpSp>
        <p:nvGrpSpPr>
          <p:cNvPr id="21510" name="Group 5"/>
          <p:cNvGrpSpPr>
            <a:grpSpLocks/>
          </p:cNvGrpSpPr>
          <p:nvPr/>
        </p:nvGrpSpPr>
        <p:grpSpPr bwMode="auto">
          <a:xfrm>
            <a:off x="250825" y="2276475"/>
            <a:ext cx="3836988" cy="2924175"/>
            <a:chOff x="180" y="1242"/>
            <a:chExt cx="2417" cy="1842"/>
          </a:xfrm>
        </p:grpSpPr>
        <p:graphicFrame>
          <p:nvGraphicFramePr>
            <p:cNvPr id="21516" name="Object 6"/>
            <p:cNvGraphicFramePr>
              <a:graphicFrameLocks noChangeAspect="1"/>
            </p:cNvGraphicFramePr>
            <p:nvPr/>
          </p:nvGraphicFramePr>
          <p:xfrm>
            <a:off x="569" y="1636"/>
            <a:ext cx="282" cy="510"/>
          </p:xfrm>
          <a:graphic>
            <a:graphicData uri="http://schemas.openxmlformats.org/presentationml/2006/ole">
              <mc:AlternateContent xmlns:mc="http://schemas.openxmlformats.org/markup-compatibility/2006">
                <mc:Choice xmlns:v="urn:schemas-microsoft-com:vml" Requires="v">
                  <p:oleObj spid="_x0000_s88222" name="位图图像" r:id="rId3" imgW="447856" imgH="809738" progId="Paint.Picture">
                    <p:embed/>
                  </p:oleObj>
                </mc:Choice>
                <mc:Fallback>
                  <p:oleObj name="位图图像" r:id="rId3" imgW="447856" imgH="809738"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 y="1636"/>
                          <a:ext cx="282" cy="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517" name="Object 7"/>
            <p:cNvGraphicFramePr>
              <a:graphicFrameLocks noChangeAspect="1"/>
            </p:cNvGraphicFramePr>
            <p:nvPr/>
          </p:nvGraphicFramePr>
          <p:xfrm>
            <a:off x="2147" y="1698"/>
            <a:ext cx="276" cy="372"/>
          </p:xfrm>
          <a:graphic>
            <a:graphicData uri="http://schemas.openxmlformats.org/presentationml/2006/ole">
              <mc:AlternateContent xmlns:mc="http://schemas.openxmlformats.org/markup-compatibility/2006">
                <mc:Choice xmlns:v="urn:schemas-microsoft-com:vml" Requires="v">
                  <p:oleObj spid="_x0000_s88223" name="位图图像" r:id="rId5" imgW="438095" imgH="590476" progId="Paint.Picture">
                    <p:embed/>
                  </p:oleObj>
                </mc:Choice>
                <mc:Fallback>
                  <p:oleObj name="位图图像" r:id="rId5" imgW="438095" imgH="590476"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7" y="1698"/>
                          <a:ext cx="276" cy="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518" name="Oval 8"/>
            <p:cNvSpPr>
              <a:spLocks noChangeArrowheads="1"/>
            </p:cNvSpPr>
            <p:nvPr/>
          </p:nvSpPr>
          <p:spPr bwMode="auto">
            <a:xfrm rot="65534">
              <a:off x="816" y="1242"/>
              <a:ext cx="1330" cy="1330"/>
            </a:xfrm>
            <a:prstGeom prst="ellipse">
              <a:avLst/>
            </a:prstGeom>
            <a:solidFill>
              <a:srgbClr val="99FFCC"/>
            </a:solidFill>
            <a:ln w="9525">
              <a:solidFill>
                <a:schemeClr val="tx1"/>
              </a:solidFill>
              <a:round/>
              <a:headEnd/>
              <a:tailEnd/>
            </a:ln>
          </p:spPr>
          <p:txBody>
            <a:bodyPr wrap="none" anchor="ctr">
              <a:spAutoFit/>
            </a:bodyPr>
            <a:lstStyle/>
            <a:p>
              <a:endParaRPr lang="zh-CN" altLang="en-US"/>
            </a:p>
          </p:txBody>
        </p:sp>
        <p:sp>
          <p:nvSpPr>
            <p:cNvPr id="21519" name="Text Box 9"/>
            <p:cNvSpPr txBox="1">
              <a:spLocks noChangeArrowheads="1"/>
            </p:cNvSpPr>
            <p:nvPr/>
          </p:nvSpPr>
          <p:spPr bwMode="auto">
            <a:xfrm rot="-10734466">
              <a:off x="1266" y="2214"/>
              <a:ext cx="40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just" eaLnBrk="1" hangingPunct="1">
                <a:spcBef>
                  <a:spcPct val="50000"/>
                </a:spcBef>
              </a:pPr>
              <a:r>
                <a:rPr lang="zh-CN" altLang="en-US" sz="2800" b="1">
                  <a:latin typeface="Times New Roman" pitchFamily="18" charset="0"/>
                  <a:ea typeface="楷体_GB2312" pitchFamily="49" charset="-122"/>
                </a:rPr>
                <a:t>90</a:t>
              </a:r>
            </a:p>
          </p:txBody>
        </p:sp>
        <p:sp>
          <p:nvSpPr>
            <p:cNvPr id="21520" name="Text Box 10"/>
            <p:cNvSpPr txBox="1">
              <a:spLocks noChangeArrowheads="1"/>
            </p:cNvSpPr>
            <p:nvPr/>
          </p:nvSpPr>
          <p:spPr bwMode="auto">
            <a:xfrm rot="-5334467">
              <a:off x="719" y="1698"/>
              <a:ext cx="566"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just" eaLnBrk="1" hangingPunct="1">
                <a:spcBef>
                  <a:spcPct val="50000"/>
                </a:spcBef>
              </a:pPr>
              <a:r>
                <a:rPr lang="zh-CN" altLang="en-US" sz="2800" b="1">
                  <a:latin typeface="Times New Roman" pitchFamily="18" charset="0"/>
                  <a:ea typeface="楷体_GB2312" pitchFamily="49" charset="-122"/>
                </a:rPr>
                <a:t>180</a:t>
              </a:r>
            </a:p>
          </p:txBody>
        </p:sp>
        <p:sp>
          <p:nvSpPr>
            <p:cNvPr id="21521" name="Line 11"/>
            <p:cNvSpPr>
              <a:spLocks noChangeShapeType="1"/>
            </p:cNvSpPr>
            <p:nvPr/>
          </p:nvSpPr>
          <p:spPr bwMode="auto">
            <a:xfrm rot="65534">
              <a:off x="1496" y="1243"/>
              <a:ext cx="0" cy="9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1522" name="Line 12"/>
            <p:cNvSpPr>
              <a:spLocks noChangeShapeType="1"/>
            </p:cNvSpPr>
            <p:nvPr/>
          </p:nvSpPr>
          <p:spPr bwMode="auto">
            <a:xfrm rot="65534">
              <a:off x="825" y="1891"/>
              <a:ext cx="8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1523" name="Line 13"/>
            <p:cNvSpPr>
              <a:spLocks noChangeShapeType="1"/>
            </p:cNvSpPr>
            <p:nvPr/>
          </p:nvSpPr>
          <p:spPr bwMode="auto">
            <a:xfrm rot="65534">
              <a:off x="2062" y="1891"/>
              <a:ext cx="8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1524" name="Text Box 14"/>
            <p:cNvSpPr txBox="1">
              <a:spLocks noChangeArrowheads="1"/>
            </p:cNvSpPr>
            <p:nvPr/>
          </p:nvSpPr>
          <p:spPr bwMode="auto">
            <a:xfrm rot="-10734466">
              <a:off x="1192" y="1288"/>
              <a:ext cx="53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just" eaLnBrk="1" hangingPunct="1">
                <a:spcBef>
                  <a:spcPct val="50000"/>
                </a:spcBef>
              </a:pPr>
              <a:r>
                <a:rPr lang="zh-CN" altLang="en-US" sz="2800" b="1">
                  <a:latin typeface="Times New Roman" pitchFamily="18" charset="0"/>
                  <a:ea typeface="楷体_GB2312" pitchFamily="49" charset="-122"/>
                </a:rPr>
                <a:t>270</a:t>
              </a:r>
            </a:p>
          </p:txBody>
        </p:sp>
        <p:sp>
          <p:nvSpPr>
            <p:cNvPr id="21525" name="Text Box 15"/>
            <p:cNvSpPr txBox="1">
              <a:spLocks noChangeArrowheads="1"/>
            </p:cNvSpPr>
            <p:nvPr/>
          </p:nvSpPr>
          <p:spPr bwMode="auto">
            <a:xfrm rot="-5334467">
              <a:off x="1861" y="1739"/>
              <a:ext cx="220"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just" eaLnBrk="1" hangingPunct="1">
                <a:spcBef>
                  <a:spcPct val="50000"/>
                </a:spcBef>
              </a:pPr>
              <a:r>
                <a:rPr lang="zh-CN" altLang="en-US" sz="2800" b="1">
                  <a:latin typeface="Times New Roman" pitchFamily="18" charset="0"/>
                  <a:ea typeface="楷体_GB2312" pitchFamily="49" charset="-122"/>
                </a:rPr>
                <a:t>0</a:t>
              </a:r>
            </a:p>
          </p:txBody>
        </p:sp>
        <p:sp>
          <p:nvSpPr>
            <p:cNvPr id="21526" name="Line 16"/>
            <p:cNvSpPr>
              <a:spLocks noChangeShapeType="1"/>
            </p:cNvSpPr>
            <p:nvPr/>
          </p:nvSpPr>
          <p:spPr bwMode="auto">
            <a:xfrm rot="10800000">
              <a:off x="1494" y="2572"/>
              <a:ext cx="2" cy="512"/>
            </a:xfrm>
            <a:prstGeom prst="line">
              <a:avLst/>
            </a:prstGeom>
            <a:noFill/>
            <a:ln w="38100">
              <a:solidFill>
                <a:srgbClr val="0099FF"/>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1527" name="Line 17"/>
            <p:cNvSpPr>
              <a:spLocks noChangeShapeType="1"/>
            </p:cNvSpPr>
            <p:nvPr/>
          </p:nvSpPr>
          <p:spPr bwMode="auto">
            <a:xfrm flipV="1">
              <a:off x="180" y="1880"/>
              <a:ext cx="2417" cy="11"/>
            </a:xfrm>
            <a:prstGeom prst="line">
              <a:avLst/>
            </a:prstGeom>
            <a:noFill/>
            <a:ln w="28575">
              <a:solidFill>
                <a:schemeClr val="hlink"/>
              </a:solidFill>
              <a:prstDash val="lg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1528" name="Line 18"/>
            <p:cNvSpPr>
              <a:spLocks noChangeShapeType="1"/>
            </p:cNvSpPr>
            <p:nvPr/>
          </p:nvSpPr>
          <p:spPr bwMode="auto">
            <a:xfrm rot="65534">
              <a:off x="1496" y="2470"/>
              <a:ext cx="0" cy="9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40" name="Group 19"/>
          <p:cNvGrpSpPr>
            <a:grpSpLocks/>
          </p:cNvGrpSpPr>
          <p:nvPr/>
        </p:nvGrpSpPr>
        <p:grpSpPr bwMode="auto">
          <a:xfrm>
            <a:off x="4225925" y="1547813"/>
            <a:ext cx="4649788" cy="4062412"/>
            <a:chOff x="2684" y="750"/>
            <a:chExt cx="2929" cy="2559"/>
          </a:xfrm>
        </p:grpSpPr>
        <p:graphicFrame>
          <p:nvGraphicFramePr>
            <p:cNvPr id="21513" name="Object 20"/>
            <p:cNvGraphicFramePr>
              <a:graphicFrameLocks noChangeAspect="1"/>
            </p:cNvGraphicFramePr>
            <p:nvPr/>
          </p:nvGraphicFramePr>
          <p:xfrm>
            <a:off x="2684" y="750"/>
            <a:ext cx="2929" cy="2559"/>
          </p:xfrm>
          <a:graphic>
            <a:graphicData uri="http://schemas.openxmlformats.org/presentationml/2006/ole">
              <mc:AlternateContent xmlns:mc="http://schemas.openxmlformats.org/markup-compatibility/2006">
                <mc:Choice xmlns:v="urn:schemas-microsoft-com:vml" Requires="v">
                  <p:oleObj spid="_x0000_s88224" name="位图图像" r:id="rId7" imgW="4067743" imgH="3552381" progId="Paint.Picture">
                    <p:embed/>
                  </p:oleObj>
                </mc:Choice>
                <mc:Fallback>
                  <p:oleObj name="位图图像" r:id="rId7" imgW="4067743" imgH="3552381" progId="Paint.Picture">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84" y="750"/>
                          <a:ext cx="2929" cy="25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514" name="Line 21"/>
            <p:cNvSpPr>
              <a:spLocks noChangeShapeType="1"/>
            </p:cNvSpPr>
            <p:nvPr/>
          </p:nvSpPr>
          <p:spPr bwMode="auto">
            <a:xfrm flipH="1">
              <a:off x="3697" y="2396"/>
              <a:ext cx="418" cy="660"/>
            </a:xfrm>
            <a:prstGeom prst="line">
              <a:avLst/>
            </a:prstGeom>
            <a:noFill/>
            <a:ln w="38100">
              <a:solidFill>
                <a:srgbClr val="0099FF"/>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1515" name="Freeform 22"/>
            <p:cNvSpPr>
              <a:spLocks/>
            </p:cNvSpPr>
            <p:nvPr/>
          </p:nvSpPr>
          <p:spPr bwMode="auto">
            <a:xfrm>
              <a:off x="3923" y="2688"/>
              <a:ext cx="51" cy="58"/>
            </a:xfrm>
            <a:custGeom>
              <a:avLst/>
              <a:gdLst>
                <a:gd name="T0" fmla="*/ 0 w 51"/>
                <a:gd name="T1" fmla="*/ 0 h 58"/>
                <a:gd name="T2" fmla="*/ 51 w 51"/>
                <a:gd name="T3" fmla="*/ 58 h 58"/>
                <a:gd name="T4" fmla="*/ 0 60000 65536"/>
                <a:gd name="T5" fmla="*/ 0 60000 65536"/>
                <a:gd name="T6" fmla="*/ 0 w 51"/>
                <a:gd name="T7" fmla="*/ 0 h 58"/>
                <a:gd name="T8" fmla="*/ 51 w 51"/>
                <a:gd name="T9" fmla="*/ 58 h 58"/>
              </a:gdLst>
              <a:ahLst/>
              <a:cxnLst>
                <a:cxn ang="T4">
                  <a:pos x="T0" y="T1"/>
                </a:cxn>
                <a:cxn ang="T5">
                  <a:pos x="T2" y="T3"/>
                </a:cxn>
              </a:cxnLst>
              <a:rect l="T6" t="T7" r="T8" b="T9"/>
              <a:pathLst>
                <a:path w="51" h="58">
                  <a:moveTo>
                    <a:pt x="0" y="0"/>
                  </a:moveTo>
                  <a:cubicBezTo>
                    <a:pt x="0" y="0"/>
                    <a:pt x="25" y="29"/>
                    <a:pt x="51" y="58"/>
                  </a:cubicBezTo>
                </a:path>
              </a:pathLst>
            </a:cu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grpSp>
      <p:graphicFrame>
        <p:nvGraphicFramePr>
          <p:cNvPr id="44" name="Object 23"/>
          <p:cNvGraphicFramePr>
            <a:graphicFrameLocks noChangeAspect="1"/>
          </p:cNvGraphicFramePr>
          <p:nvPr/>
        </p:nvGraphicFramePr>
        <p:xfrm>
          <a:off x="2614613" y="5241925"/>
          <a:ext cx="2476500" cy="742950"/>
        </p:xfrm>
        <a:graphic>
          <a:graphicData uri="http://schemas.openxmlformats.org/presentationml/2006/ole">
            <mc:AlternateContent xmlns:mc="http://schemas.openxmlformats.org/markup-compatibility/2006">
              <mc:Choice xmlns:v="urn:schemas-microsoft-com:vml" Requires="v">
                <p:oleObj spid="_x0000_s88225" name="Equation" r:id="rId9" imgW="825500" imgH="228600" progId="Equation.3">
                  <p:embed/>
                </p:oleObj>
              </mc:Choice>
              <mc:Fallback>
                <p:oleObj name="Equation" r:id="rId9" imgW="8255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14613" y="5241925"/>
                        <a:ext cx="24765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2079238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1+#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anim calcmode="lin" valueType="num">
                                      <p:cBhvr additive="base">
                                        <p:cTn id="13" dur="500" fill="hold"/>
                                        <p:tgtEl>
                                          <p:spTgt spid="44"/>
                                        </p:tgtEl>
                                        <p:attrNameLst>
                                          <p:attrName>ppt_x</p:attrName>
                                        </p:attrNameLst>
                                      </p:cBhvr>
                                      <p:tavLst>
                                        <p:tav tm="0">
                                          <p:val>
                                            <p:strVal val="#ppt_x"/>
                                          </p:val>
                                        </p:tav>
                                        <p:tav tm="100000">
                                          <p:val>
                                            <p:strVal val="#ppt_x"/>
                                          </p:val>
                                        </p:tav>
                                      </p:tavLst>
                                    </p:anim>
                                    <p:anim calcmode="lin" valueType="num">
                                      <p:cBhvr additive="base">
                                        <p:cTn id="14"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827088" y="333375"/>
            <a:ext cx="7632700" cy="715963"/>
          </a:xfrm>
        </p:spPr>
        <p:txBody>
          <a:bodyPr/>
          <a:lstStyle/>
          <a:p>
            <a:r>
              <a:rPr lang="zh-CN" altLang="en-US" b="1" smtClean="0">
                <a:solidFill>
                  <a:srgbClr val="0000FF"/>
                </a:solidFill>
                <a:latin typeface="宋体" charset="-122"/>
              </a:rPr>
              <a:t>竖角的计算方法</a:t>
            </a:r>
            <a:r>
              <a:rPr lang="zh-CN" altLang="en-US" sz="2800" b="1" smtClean="0">
                <a:solidFill>
                  <a:srgbClr val="0000FF"/>
                </a:solidFill>
                <a:latin typeface="宋体" charset="-122"/>
              </a:rPr>
              <a:t>(以顺时针注记为例</a:t>
            </a:r>
            <a:r>
              <a:rPr lang="en-US" altLang="zh-CN" sz="2800" b="1" smtClean="0">
                <a:solidFill>
                  <a:srgbClr val="0000FF"/>
                </a:solidFill>
                <a:latin typeface="宋体" charset="-122"/>
              </a:rPr>
              <a:t>)</a:t>
            </a:r>
            <a:endParaRPr lang="zh-CN" altLang="en-US" sz="2800" b="1" smtClean="0">
              <a:solidFill>
                <a:srgbClr val="0000FF"/>
              </a:solidFill>
              <a:latin typeface="宋体" charset="-122"/>
            </a:endParaRPr>
          </a:p>
        </p:txBody>
      </p:sp>
      <p:sp>
        <p:nvSpPr>
          <p:cNvPr id="22531" name="Rectangle 3"/>
          <p:cNvSpPr>
            <a:spLocks noGrp="1" noChangeArrowheads="1"/>
          </p:cNvSpPr>
          <p:nvPr>
            <p:ph type="body" sz="half" idx="1"/>
          </p:nvPr>
        </p:nvSpPr>
        <p:spPr>
          <a:xfrm>
            <a:off x="468313" y="1268413"/>
            <a:ext cx="8135937" cy="4681537"/>
          </a:xfrm>
        </p:spPr>
        <p:txBody>
          <a:bodyPr/>
          <a:lstStyle/>
          <a:p>
            <a:pPr marL="0" indent="449263">
              <a:spcBef>
                <a:spcPct val="0"/>
              </a:spcBef>
              <a:buClrTx/>
              <a:buSzTx/>
              <a:buFontTx/>
              <a:buNone/>
            </a:pPr>
            <a:r>
              <a:rPr lang="zh-CN" altLang="en-US" sz="2800" b="1" smtClean="0">
                <a:solidFill>
                  <a:schemeClr val="hlink"/>
                </a:solidFill>
                <a:latin typeface="宋体" charset="-122"/>
              </a:rPr>
              <a:t>盘右时：</a:t>
            </a:r>
          </a:p>
        </p:txBody>
      </p:sp>
      <p:cxnSp>
        <p:nvCxnSpPr>
          <p:cNvPr id="22532" name="AutoShape 4"/>
          <p:cNvCxnSpPr>
            <a:cxnSpLocks noChangeShapeType="1"/>
          </p:cNvCxnSpPr>
          <p:nvPr/>
        </p:nvCxnSpPr>
        <p:spPr bwMode="auto">
          <a:xfrm rot="5400000" flipV="1">
            <a:off x="4148932"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cxnSp>
        <p:nvCxnSpPr>
          <p:cNvPr id="22533" name="AutoShape 5"/>
          <p:cNvCxnSpPr>
            <a:cxnSpLocks noChangeShapeType="1"/>
          </p:cNvCxnSpPr>
          <p:nvPr/>
        </p:nvCxnSpPr>
        <p:spPr bwMode="auto">
          <a:xfrm rot="5400000" flipV="1">
            <a:off x="4148932"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grpSp>
        <p:nvGrpSpPr>
          <p:cNvPr id="22534" name="Group 6"/>
          <p:cNvGrpSpPr>
            <a:grpSpLocks/>
          </p:cNvGrpSpPr>
          <p:nvPr/>
        </p:nvGrpSpPr>
        <p:grpSpPr bwMode="auto">
          <a:xfrm>
            <a:off x="430213" y="2220913"/>
            <a:ext cx="3836987" cy="2919412"/>
            <a:chOff x="135" y="1263"/>
            <a:chExt cx="2417" cy="1839"/>
          </a:xfrm>
        </p:grpSpPr>
        <p:sp>
          <p:nvSpPr>
            <p:cNvPr id="22537" name="Line 7"/>
            <p:cNvSpPr>
              <a:spLocks noChangeShapeType="1"/>
            </p:cNvSpPr>
            <p:nvPr/>
          </p:nvSpPr>
          <p:spPr bwMode="auto">
            <a:xfrm rot="10800000">
              <a:off x="1440" y="2590"/>
              <a:ext cx="2" cy="512"/>
            </a:xfrm>
            <a:prstGeom prst="line">
              <a:avLst/>
            </a:prstGeom>
            <a:noFill/>
            <a:ln w="38100">
              <a:solidFill>
                <a:srgbClr val="0099FF"/>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graphicFrame>
          <p:nvGraphicFramePr>
            <p:cNvPr id="22538" name="Object 8"/>
            <p:cNvGraphicFramePr>
              <a:graphicFrameLocks noChangeAspect="1"/>
            </p:cNvGraphicFramePr>
            <p:nvPr/>
          </p:nvGraphicFramePr>
          <p:xfrm>
            <a:off x="513" y="1755"/>
            <a:ext cx="324" cy="360"/>
          </p:xfrm>
          <a:graphic>
            <a:graphicData uri="http://schemas.openxmlformats.org/presentationml/2006/ole">
              <mc:AlternateContent xmlns:mc="http://schemas.openxmlformats.org/markup-compatibility/2006">
                <mc:Choice xmlns:v="urn:schemas-microsoft-com:vml" Requires="v">
                  <p:oleObj spid="_x0000_s89246" name="位图图像" r:id="rId3" imgW="514422" imgH="571731" progId="Paint.Picture">
                    <p:embed/>
                  </p:oleObj>
                </mc:Choice>
                <mc:Fallback>
                  <p:oleObj name="位图图像" r:id="rId3" imgW="514422" imgH="571731"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 y="1755"/>
                          <a:ext cx="324" cy="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539" name="Object 9"/>
            <p:cNvGraphicFramePr>
              <a:graphicFrameLocks noChangeAspect="1"/>
            </p:cNvGraphicFramePr>
            <p:nvPr/>
          </p:nvGraphicFramePr>
          <p:xfrm>
            <a:off x="2034" y="1683"/>
            <a:ext cx="342" cy="540"/>
          </p:xfrm>
          <a:graphic>
            <a:graphicData uri="http://schemas.openxmlformats.org/presentationml/2006/ole">
              <mc:AlternateContent xmlns:mc="http://schemas.openxmlformats.org/markup-compatibility/2006">
                <mc:Choice xmlns:v="urn:schemas-microsoft-com:vml" Requires="v">
                  <p:oleObj spid="_x0000_s89247" name="位图图像" r:id="rId5" imgW="542857" imgH="857143" progId="Paint.Picture">
                    <p:embed/>
                  </p:oleObj>
                </mc:Choice>
                <mc:Fallback>
                  <p:oleObj name="位图图像" r:id="rId5" imgW="542857" imgH="857143"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4" y="1683"/>
                          <a:ext cx="342" cy="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40" name="Oval 10"/>
            <p:cNvSpPr>
              <a:spLocks noChangeArrowheads="1"/>
            </p:cNvSpPr>
            <p:nvPr/>
          </p:nvSpPr>
          <p:spPr bwMode="auto">
            <a:xfrm rot="10796340">
              <a:off x="782" y="1263"/>
              <a:ext cx="1330" cy="1330"/>
            </a:xfrm>
            <a:prstGeom prst="ellipse">
              <a:avLst/>
            </a:prstGeom>
            <a:solidFill>
              <a:srgbClr val="99FFCC"/>
            </a:solidFill>
            <a:ln w="9525">
              <a:solidFill>
                <a:schemeClr val="tx1"/>
              </a:solidFill>
              <a:round/>
              <a:headEnd/>
              <a:tailEnd/>
            </a:ln>
          </p:spPr>
          <p:txBody>
            <a:bodyPr wrap="none" anchor="ctr">
              <a:spAutoFit/>
            </a:bodyPr>
            <a:lstStyle/>
            <a:p>
              <a:endParaRPr lang="zh-CN" altLang="en-US"/>
            </a:p>
          </p:txBody>
        </p:sp>
        <p:sp>
          <p:nvSpPr>
            <p:cNvPr id="22541" name="Text Box 11"/>
            <p:cNvSpPr txBox="1">
              <a:spLocks noChangeArrowheads="1"/>
            </p:cNvSpPr>
            <p:nvPr/>
          </p:nvSpPr>
          <p:spPr bwMode="auto">
            <a:xfrm rot="-3660">
              <a:off x="1241" y="1301"/>
              <a:ext cx="40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just" eaLnBrk="1" hangingPunct="1">
                <a:spcBef>
                  <a:spcPct val="50000"/>
                </a:spcBef>
              </a:pPr>
              <a:r>
                <a:rPr lang="zh-CN" altLang="en-US" sz="2800" b="1">
                  <a:latin typeface="Times New Roman" pitchFamily="18" charset="0"/>
                  <a:ea typeface="楷体_GB2312" pitchFamily="49" charset="-122"/>
                </a:rPr>
                <a:t>90</a:t>
              </a:r>
            </a:p>
          </p:txBody>
        </p:sp>
        <p:sp>
          <p:nvSpPr>
            <p:cNvPr id="22542" name="Text Box 12"/>
            <p:cNvSpPr txBox="1">
              <a:spLocks noChangeArrowheads="1"/>
            </p:cNvSpPr>
            <p:nvPr/>
          </p:nvSpPr>
          <p:spPr bwMode="auto">
            <a:xfrm rot="5396340">
              <a:off x="1643" y="1826"/>
              <a:ext cx="566"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just" eaLnBrk="1" hangingPunct="1">
                <a:spcBef>
                  <a:spcPct val="50000"/>
                </a:spcBef>
              </a:pPr>
              <a:r>
                <a:rPr lang="zh-CN" altLang="en-US" sz="2800" b="1">
                  <a:latin typeface="Times New Roman" pitchFamily="18" charset="0"/>
                  <a:ea typeface="楷体_GB2312" pitchFamily="49" charset="-122"/>
                </a:rPr>
                <a:t>180</a:t>
              </a:r>
            </a:p>
          </p:txBody>
        </p:sp>
        <p:sp>
          <p:nvSpPr>
            <p:cNvPr id="22543" name="Line 13"/>
            <p:cNvSpPr>
              <a:spLocks noChangeShapeType="1"/>
            </p:cNvSpPr>
            <p:nvPr/>
          </p:nvSpPr>
          <p:spPr bwMode="auto">
            <a:xfrm rot="10796340">
              <a:off x="1444" y="2497"/>
              <a:ext cx="0" cy="9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2544" name="Line 14"/>
            <p:cNvSpPr>
              <a:spLocks noChangeShapeType="1"/>
            </p:cNvSpPr>
            <p:nvPr/>
          </p:nvSpPr>
          <p:spPr bwMode="auto">
            <a:xfrm rot="10796340">
              <a:off x="1421" y="1266"/>
              <a:ext cx="0" cy="9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2545" name="Line 15"/>
            <p:cNvSpPr>
              <a:spLocks noChangeShapeType="1"/>
            </p:cNvSpPr>
            <p:nvPr/>
          </p:nvSpPr>
          <p:spPr bwMode="auto">
            <a:xfrm rot="10796340">
              <a:off x="2017" y="1932"/>
              <a:ext cx="8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2546" name="Line 16"/>
            <p:cNvSpPr>
              <a:spLocks noChangeShapeType="1"/>
            </p:cNvSpPr>
            <p:nvPr/>
          </p:nvSpPr>
          <p:spPr bwMode="auto">
            <a:xfrm rot="10796340">
              <a:off x="780" y="1957"/>
              <a:ext cx="8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2547" name="Text Box 17"/>
            <p:cNvSpPr txBox="1">
              <a:spLocks noChangeArrowheads="1"/>
            </p:cNvSpPr>
            <p:nvPr/>
          </p:nvSpPr>
          <p:spPr bwMode="auto">
            <a:xfrm rot="-3660">
              <a:off x="1200" y="2244"/>
              <a:ext cx="53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just" eaLnBrk="1" hangingPunct="1">
                <a:spcBef>
                  <a:spcPct val="50000"/>
                </a:spcBef>
              </a:pPr>
              <a:r>
                <a:rPr lang="zh-CN" altLang="en-US" sz="2800" b="1">
                  <a:latin typeface="Times New Roman" pitchFamily="18" charset="0"/>
                  <a:ea typeface="楷体_GB2312" pitchFamily="49" charset="-122"/>
                </a:rPr>
                <a:t>270</a:t>
              </a:r>
            </a:p>
          </p:txBody>
        </p:sp>
        <p:sp>
          <p:nvSpPr>
            <p:cNvPr id="22548" name="Text Box 18"/>
            <p:cNvSpPr txBox="1">
              <a:spLocks noChangeArrowheads="1"/>
            </p:cNvSpPr>
            <p:nvPr/>
          </p:nvSpPr>
          <p:spPr bwMode="auto">
            <a:xfrm rot="5396340">
              <a:off x="846" y="1804"/>
              <a:ext cx="220"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just" eaLnBrk="1" hangingPunct="1">
                <a:spcBef>
                  <a:spcPct val="50000"/>
                </a:spcBef>
              </a:pPr>
              <a:r>
                <a:rPr lang="zh-CN" altLang="en-US" sz="2800" b="1">
                  <a:latin typeface="Times New Roman" pitchFamily="18" charset="0"/>
                  <a:ea typeface="楷体_GB2312" pitchFamily="49" charset="-122"/>
                </a:rPr>
                <a:t>0</a:t>
              </a:r>
            </a:p>
          </p:txBody>
        </p:sp>
        <p:sp>
          <p:nvSpPr>
            <p:cNvPr id="22549" name="Line 19"/>
            <p:cNvSpPr>
              <a:spLocks noChangeShapeType="1"/>
            </p:cNvSpPr>
            <p:nvPr/>
          </p:nvSpPr>
          <p:spPr bwMode="auto">
            <a:xfrm flipV="1">
              <a:off x="135" y="1934"/>
              <a:ext cx="2417" cy="11"/>
            </a:xfrm>
            <a:prstGeom prst="line">
              <a:avLst/>
            </a:prstGeom>
            <a:noFill/>
            <a:ln w="28575">
              <a:solidFill>
                <a:schemeClr val="hlink"/>
              </a:solidFill>
              <a:prstDash val="lg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aphicFrame>
        <p:nvGraphicFramePr>
          <p:cNvPr id="38" name="Object 20"/>
          <p:cNvGraphicFramePr>
            <a:graphicFrameLocks noChangeAspect="1"/>
          </p:cNvGraphicFramePr>
          <p:nvPr/>
        </p:nvGraphicFramePr>
        <p:xfrm>
          <a:off x="4757738" y="1401763"/>
          <a:ext cx="4225925" cy="4406900"/>
        </p:xfrm>
        <a:graphic>
          <a:graphicData uri="http://schemas.openxmlformats.org/presentationml/2006/ole">
            <mc:AlternateContent xmlns:mc="http://schemas.openxmlformats.org/markup-compatibility/2006">
              <mc:Choice xmlns:v="urn:schemas-microsoft-com:vml" Requires="v">
                <p:oleObj spid="_x0000_s89248" name="位图图像" r:id="rId7" imgW="4076190" imgH="3924848" progId="Paint.Picture">
                  <p:embed/>
                </p:oleObj>
              </mc:Choice>
              <mc:Fallback>
                <p:oleObj name="位图图像" r:id="rId7" imgW="4076190" imgH="3924848" progId="Paint.Picture">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57738" y="1401763"/>
                        <a:ext cx="4225925" cy="4406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 name="Object 21"/>
          <p:cNvGraphicFramePr>
            <a:graphicFrameLocks noChangeAspect="1"/>
          </p:cNvGraphicFramePr>
          <p:nvPr/>
        </p:nvGraphicFramePr>
        <p:xfrm>
          <a:off x="2625725" y="5159375"/>
          <a:ext cx="3003550" cy="742950"/>
        </p:xfrm>
        <a:graphic>
          <a:graphicData uri="http://schemas.openxmlformats.org/presentationml/2006/ole">
            <mc:AlternateContent xmlns:mc="http://schemas.openxmlformats.org/markup-compatibility/2006">
              <mc:Choice xmlns:v="urn:schemas-microsoft-com:vml" Requires="v">
                <p:oleObj spid="_x0000_s89249" r:id="rId9" imgW="927100" imgH="228600" progId="Equation.3">
                  <p:embed/>
                </p:oleObj>
              </mc:Choice>
              <mc:Fallback>
                <p:oleObj r:id="rId9" imgW="9271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25725" y="5159375"/>
                        <a:ext cx="300355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2267267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1+#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500" fill="hold"/>
                                        <p:tgtEl>
                                          <p:spTgt spid="39"/>
                                        </p:tgtEl>
                                        <p:attrNameLst>
                                          <p:attrName>ppt_x</p:attrName>
                                        </p:attrNameLst>
                                      </p:cBhvr>
                                      <p:tavLst>
                                        <p:tav tm="0">
                                          <p:val>
                                            <p:strVal val="#ppt_x"/>
                                          </p:val>
                                        </p:tav>
                                        <p:tav tm="100000">
                                          <p:val>
                                            <p:strVal val="#ppt_x"/>
                                          </p:val>
                                        </p:tav>
                                      </p:tavLst>
                                    </p:anim>
                                    <p:anim calcmode="lin" valueType="num">
                                      <p:cBhvr additive="base">
                                        <p:cTn id="1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827088" y="333375"/>
            <a:ext cx="7632700" cy="715963"/>
          </a:xfrm>
        </p:spPr>
        <p:txBody>
          <a:bodyPr/>
          <a:lstStyle/>
          <a:p>
            <a:pPr eaLnBrk="1" hangingPunct="1"/>
            <a:r>
              <a:rPr lang="zh-CN" altLang="en-US" b="1" smtClean="0">
                <a:solidFill>
                  <a:srgbClr val="0000FF"/>
                </a:solidFill>
                <a:latin typeface="宋体" charset="-122"/>
              </a:rPr>
              <a:t>竖角的计算方法</a:t>
            </a:r>
            <a:r>
              <a:rPr lang="zh-CN" altLang="en-US" sz="2800" b="1" smtClean="0">
                <a:solidFill>
                  <a:srgbClr val="0000FF"/>
                </a:solidFill>
                <a:latin typeface="宋体" charset="-122"/>
              </a:rPr>
              <a:t>(以顺时针注记为例</a:t>
            </a:r>
            <a:r>
              <a:rPr lang="en-US" altLang="zh-CN" sz="2800" b="1" smtClean="0">
                <a:solidFill>
                  <a:srgbClr val="0000FF"/>
                </a:solidFill>
                <a:latin typeface="宋体" charset="-122"/>
              </a:rPr>
              <a:t>)</a:t>
            </a:r>
            <a:endParaRPr lang="zh-CN" altLang="en-US" sz="2800" b="1" smtClean="0">
              <a:solidFill>
                <a:srgbClr val="0000FF"/>
              </a:solidFill>
              <a:latin typeface="宋体" charset="-122"/>
            </a:endParaRPr>
          </a:p>
        </p:txBody>
      </p:sp>
      <p:sp>
        <p:nvSpPr>
          <p:cNvPr id="320515" name="Rectangle 3"/>
          <p:cNvSpPr>
            <a:spLocks noGrp="1" noChangeArrowheads="1"/>
          </p:cNvSpPr>
          <p:nvPr>
            <p:ph type="body" sz="half" idx="1"/>
          </p:nvPr>
        </p:nvSpPr>
        <p:spPr>
          <a:xfrm>
            <a:off x="468313" y="1268413"/>
            <a:ext cx="8135937" cy="4681537"/>
          </a:xfrm>
        </p:spPr>
        <p:txBody>
          <a:bodyPr/>
          <a:lstStyle/>
          <a:p>
            <a:pPr marL="0" indent="449263" algn="ctr" eaLnBrk="1" hangingPunct="1">
              <a:spcBef>
                <a:spcPct val="0"/>
              </a:spcBef>
              <a:buClrTx/>
              <a:buSzTx/>
              <a:buFontTx/>
              <a:buNone/>
            </a:pPr>
            <a:r>
              <a:rPr lang="zh-CN" altLang="en-US" sz="2800" b="1" smtClean="0">
                <a:solidFill>
                  <a:schemeClr val="hlink"/>
                </a:solidFill>
                <a:latin typeface="黑体" pitchFamily="49" charset="-122"/>
                <a:ea typeface="黑体" pitchFamily="49" charset="-122"/>
              </a:rPr>
              <a:t>盘左盘右的平均值：</a:t>
            </a:r>
          </a:p>
        </p:txBody>
      </p:sp>
      <p:cxnSp>
        <p:nvCxnSpPr>
          <p:cNvPr id="23556" name="AutoShape 4"/>
          <p:cNvCxnSpPr>
            <a:cxnSpLocks noChangeShapeType="1"/>
          </p:cNvCxnSpPr>
          <p:nvPr/>
        </p:nvCxnSpPr>
        <p:spPr bwMode="auto">
          <a:xfrm rot="5400000" flipV="1">
            <a:off x="4148932"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cxnSp>
        <p:nvCxnSpPr>
          <p:cNvPr id="23557" name="AutoShape 5"/>
          <p:cNvCxnSpPr>
            <a:cxnSpLocks noChangeShapeType="1"/>
          </p:cNvCxnSpPr>
          <p:nvPr/>
        </p:nvCxnSpPr>
        <p:spPr bwMode="auto">
          <a:xfrm rot="5400000" flipV="1">
            <a:off x="4148932"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cxnSp>
        <p:nvCxnSpPr>
          <p:cNvPr id="23558" name="AutoShape 7"/>
          <p:cNvCxnSpPr>
            <a:cxnSpLocks noChangeShapeType="1"/>
          </p:cNvCxnSpPr>
          <p:nvPr/>
        </p:nvCxnSpPr>
        <p:spPr bwMode="auto">
          <a:xfrm rot="5400000" flipV="1">
            <a:off x="4148932"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graphicFrame>
        <p:nvGraphicFramePr>
          <p:cNvPr id="320520" name="Object 8"/>
          <p:cNvGraphicFramePr>
            <a:graphicFrameLocks noChangeAspect="1"/>
          </p:cNvGraphicFramePr>
          <p:nvPr/>
        </p:nvGraphicFramePr>
        <p:xfrm>
          <a:off x="1697038" y="3983038"/>
          <a:ext cx="2679700" cy="1298575"/>
        </p:xfrm>
        <a:graphic>
          <a:graphicData uri="http://schemas.openxmlformats.org/presentationml/2006/ole">
            <mc:AlternateContent xmlns:mc="http://schemas.openxmlformats.org/markup-compatibility/2006">
              <mc:Choice xmlns:v="urn:schemas-microsoft-com:vml" Requires="v">
                <p:oleObj spid="_x0000_s90270" name="Equation" r:id="rId3" imgW="837836" imgH="406224" progId="Equation.3">
                  <p:embed/>
                </p:oleObj>
              </mc:Choice>
              <mc:Fallback>
                <p:oleObj name="Equation" r:id="rId3" imgW="837836" imgH="406224"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7038" y="3983038"/>
                        <a:ext cx="2679700" cy="129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0521" name="Object 9"/>
          <p:cNvGraphicFramePr>
            <a:graphicFrameLocks noChangeAspect="1"/>
          </p:cNvGraphicFramePr>
          <p:nvPr/>
        </p:nvGraphicFramePr>
        <p:xfrm>
          <a:off x="1603375" y="2035175"/>
          <a:ext cx="2643188" cy="731838"/>
        </p:xfrm>
        <a:graphic>
          <a:graphicData uri="http://schemas.openxmlformats.org/presentationml/2006/ole">
            <mc:AlternateContent xmlns:mc="http://schemas.openxmlformats.org/markup-compatibility/2006">
              <mc:Choice xmlns:v="urn:schemas-microsoft-com:vml" Requires="v">
                <p:oleObj spid="_x0000_s90271" name="Equation" r:id="rId5" imgW="825500" imgH="228600" progId="Equation.3">
                  <p:embed/>
                </p:oleObj>
              </mc:Choice>
              <mc:Fallback>
                <p:oleObj name="Equation" r:id="rId5" imgW="8255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3375" y="2035175"/>
                        <a:ext cx="2643188"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0522" name="Object 10"/>
          <p:cNvGraphicFramePr>
            <a:graphicFrameLocks noChangeAspect="1"/>
          </p:cNvGraphicFramePr>
          <p:nvPr/>
        </p:nvGraphicFramePr>
        <p:xfrm>
          <a:off x="1617663" y="2924175"/>
          <a:ext cx="2968625" cy="731838"/>
        </p:xfrm>
        <a:graphic>
          <a:graphicData uri="http://schemas.openxmlformats.org/presentationml/2006/ole">
            <mc:AlternateContent xmlns:mc="http://schemas.openxmlformats.org/markup-compatibility/2006">
              <mc:Choice xmlns:v="urn:schemas-microsoft-com:vml" Requires="v">
                <p:oleObj spid="_x0000_s90272" r:id="rId7" imgW="927100" imgH="228600" progId="Equation.3">
                  <p:embed/>
                </p:oleObj>
              </mc:Choice>
              <mc:Fallback>
                <p:oleObj r:id="rId7" imgW="9271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17663" y="2924175"/>
                        <a:ext cx="29686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0523" name="AutoShape 11"/>
          <p:cNvSpPr>
            <a:spLocks noChangeArrowheads="1"/>
          </p:cNvSpPr>
          <p:nvPr/>
        </p:nvSpPr>
        <p:spPr bwMode="auto">
          <a:xfrm>
            <a:off x="5253038" y="2493963"/>
            <a:ext cx="1212850" cy="1495425"/>
          </a:xfrm>
          <a:prstGeom prst="curvedLeftArrow">
            <a:avLst>
              <a:gd name="adj1" fmla="val 24660"/>
              <a:gd name="adj2" fmla="val 49319"/>
              <a:gd name="adj3" fmla="val 33333"/>
            </a:avLst>
          </a:prstGeom>
          <a:solidFill>
            <a:schemeClr val="accent1"/>
          </a:solidFill>
          <a:ln w="9525">
            <a:solidFill>
              <a:schemeClr val="tx1"/>
            </a:solidFill>
            <a:miter lim="800000"/>
            <a:headEnd/>
            <a:tailEnd/>
          </a:ln>
        </p:spPr>
        <p:txBody>
          <a:bodyPr wrap="none" anchor="ctr"/>
          <a:lstStyle/>
          <a:p>
            <a:endParaRPr lang="zh-CN" altLang="en-US"/>
          </a:p>
        </p:txBody>
      </p:sp>
      <p:graphicFrame>
        <p:nvGraphicFramePr>
          <p:cNvPr id="320524" name="Object 12"/>
          <p:cNvGraphicFramePr>
            <a:graphicFrameLocks noChangeAspect="1"/>
          </p:cNvGraphicFramePr>
          <p:nvPr/>
        </p:nvGraphicFramePr>
        <p:xfrm>
          <a:off x="4857750" y="4062413"/>
          <a:ext cx="2963863" cy="1258887"/>
        </p:xfrm>
        <a:graphic>
          <a:graphicData uri="http://schemas.openxmlformats.org/presentationml/2006/ole">
            <mc:AlternateContent xmlns:mc="http://schemas.openxmlformats.org/markup-compatibility/2006">
              <mc:Choice xmlns:v="urn:schemas-microsoft-com:vml" Requires="v">
                <p:oleObj spid="_x0000_s90273" name="Equation" r:id="rId9" imgW="926698" imgH="393529" progId="Equation.3">
                  <p:embed/>
                </p:oleObj>
              </mc:Choice>
              <mc:Fallback>
                <p:oleObj name="Equation" r:id="rId9" imgW="926698" imgH="39352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57750" y="4062413"/>
                        <a:ext cx="2963863" cy="1258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8302204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20515">
                                            <p:txEl>
                                              <p:pRg st="0" end="0"/>
                                            </p:txEl>
                                          </p:spTgt>
                                        </p:tgtEl>
                                        <p:attrNameLst>
                                          <p:attrName>style.visibility</p:attrName>
                                        </p:attrNameLst>
                                      </p:cBhvr>
                                      <p:to>
                                        <p:strVal val="visible"/>
                                      </p:to>
                                    </p:set>
                                    <p:animEffect transition="in" filter="blinds(horizontal)">
                                      <p:cBhvr>
                                        <p:cTn id="7" dur="500"/>
                                        <p:tgtEl>
                                          <p:spTgt spid="3205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320521"/>
                                        </p:tgtEl>
                                        <p:attrNameLst>
                                          <p:attrName>style.visibility</p:attrName>
                                        </p:attrNameLst>
                                      </p:cBhvr>
                                      <p:to>
                                        <p:strVal val="visible"/>
                                      </p:to>
                                    </p:set>
                                    <p:animEffect transition="in" filter="wipe(down)">
                                      <p:cBhvr>
                                        <p:cTn id="12" dur="500"/>
                                        <p:tgtEl>
                                          <p:spTgt spid="32052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320522"/>
                                        </p:tgtEl>
                                        <p:attrNameLst>
                                          <p:attrName>style.visibility</p:attrName>
                                        </p:attrNameLst>
                                      </p:cBhvr>
                                      <p:to>
                                        <p:strVal val="visible"/>
                                      </p:to>
                                    </p:set>
                                    <p:animEffect transition="in" filter="wipe(down)">
                                      <p:cBhvr>
                                        <p:cTn id="17" dur="500"/>
                                        <p:tgtEl>
                                          <p:spTgt spid="32052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20523"/>
                                        </p:tgtEl>
                                        <p:attrNameLst>
                                          <p:attrName>style.visibility</p:attrName>
                                        </p:attrNameLst>
                                      </p:cBhvr>
                                      <p:to>
                                        <p:strVal val="visible"/>
                                      </p:to>
                                    </p:set>
                                    <p:animEffect transition="in" filter="wipe(down)">
                                      <p:cBhvr>
                                        <p:cTn id="22" dur="500"/>
                                        <p:tgtEl>
                                          <p:spTgt spid="32052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320520"/>
                                        </p:tgtEl>
                                        <p:attrNameLst>
                                          <p:attrName>style.visibility</p:attrName>
                                        </p:attrNameLst>
                                      </p:cBhvr>
                                      <p:to>
                                        <p:strVal val="visible"/>
                                      </p:to>
                                    </p:set>
                                    <p:animEffect transition="in" filter="wipe(down)">
                                      <p:cBhvr>
                                        <p:cTn id="27" dur="500"/>
                                        <p:tgtEl>
                                          <p:spTgt spid="32052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320524"/>
                                        </p:tgtEl>
                                        <p:attrNameLst>
                                          <p:attrName>style.visibility</p:attrName>
                                        </p:attrNameLst>
                                      </p:cBhvr>
                                      <p:to>
                                        <p:strVal val="visible"/>
                                      </p:to>
                                    </p:set>
                                    <p:animEffect transition="in" filter="wipe(down)">
                                      <p:cBhvr>
                                        <p:cTn id="32" dur="500"/>
                                        <p:tgtEl>
                                          <p:spTgt spid="3205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2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ChangeArrowheads="1"/>
          </p:cNvSpPr>
          <p:nvPr/>
        </p:nvSpPr>
        <p:spPr bwMode="auto">
          <a:xfrm>
            <a:off x="468313" y="1268413"/>
            <a:ext cx="8135937" cy="468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indent="449263"/>
            <a:endParaRPr lang="zh-CN" altLang="en-US">
              <a:latin typeface="黑体" pitchFamily="49" charset="-122"/>
              <a:ea typeface="黑体" pitchFamily="49" charset="-122"/>
            </a:endParaRPr>
          </a:p>
        </p:txBody>
      </p:sp>
      <p:graphicFrame>
        <p:nvGraphicFramePr>
          <p:cNvPr id="516099" name="Group 3"/>
          <p:cNvGraphicFramePr>
            <a:graphicFrameLocks noGrp="1"/>
          </p:cNvGraphicFramePr>
          <p:nvPr>
            <p:extLst>
              <p:ext uri="{D42A27DB-BD31-4B8C-83A1-F6EECF244321}">
                <p14:modId xmlns:p14="http://schemas.microsoft.com/office/powerpoint/2010/main" val="3227106669"/>
              </p:ext>
            </p:extLst>
          </p:nvPr>
        </p:nvGraphicFramePr>
        <p:xfrm>
          <a:off x="107950" y="1773238"/>
          <a:ext cx="8893175" cy="2259013"/>
        </p:xfrm>
        <a:graphic>
          <a:graphicData uri="http://schemas.openxmlformats.org/drawingml/2006/table">
            <a:tbl>
              <a:tblPr/>
              <a:tblGrid>
                <a:gridCol w="633413"/>
                <a:gridCol w="790575"/>
                <a:gridCol w="712787"/>
                <a:gridCol w="1687513"/>
                <a:gridCol w="1463675"/>
                <a:gridCol w="1476375"/>
                <a:gridCol w="1477962"/>
                <a:gridCol w="650875"/>
              </a:tblGrid>
              <a:tr h="365863">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800" b="0" i="0" u="none" strike="noStrike" cap="none" normalizeH="0" baseline="0" dirty="0" smtClean="0">
                          <a:ln>
                            <a:noFill/>
                          </a:ln>
                          <a:solidFill>
                            <a:schemeClr val="tx1"/>
                          </a:solidFill>
                          <a:effectLst/>
                          <a:latin typeface="黑体" pitchFamily="49" charset="-122"/>
                          <a:ea typeface="黑体" pitchFamily="49" charset="-122"/>
                        </a:rPr>
                        <a:t>测站</a:t>
                      </a: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800" b="0" i="0" u="none" strike="noStrike" cap="none" normalizeH="0" baseline="0" smtClean="0">
                          <a:ln>
                            <a:noFill/>
                          </a:ln>
                          <a:solidFill>
                            <a:schemeClr val="tx1"/>
                          </a:solidFill>
                          <a:effectLst/>
                          <a:latin typeface="黑体" pitchFamily="49" charset="-122"/>
                          <a:ea typeface="黑体" pitchFamily="49" charset="-122"/>
                        </a:rPr>
                        <a:t>测点</a:t>
                      </a: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800" b="0" i="0" u="none" strike="noStrike" cap="none" normalizeH="0" baseline="0" smtClean="0">
                          <a:ln>
                            <a:noFill/>
                          </a:ln>
                          <a:solidFill>
                            <a:schemeClr val="tx1"/>
                          </a:solidFill>
                          <a:effectLst/>
                          <a:latin typeface="黑体" pitchFamily="49" charset="-122"/>
                          <a:ea typeface="黑体" pitchFamily="49" charset="-122"/>
                        </a:rPr>
                        <a:t>盘位</a:t>
                      </a: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800" b="0" i="0" u="none" strike="noStrike" cap="none" normalizeH="0" baseline="0" smtClean="0">
                          <a:ln>
                            <a:noFill/>
                          </a:ln>
                          <a:solidFill>
                            <a:schemeClr val="tx1"/>
                          </a:solidFill>
                          <a:effectLst/>
                          <a:latin typeface="黑体" pitchFamily="49" charset="-122"/>
                          <a:ea typeface="黑体" pitchFamily="49" charset="-122"/>
                        </a:rPr>
                        <a:t>竖盘读数</a:t>
                      </a: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800" b="0" i="0" u="none" strike="noStrike" cap="none" normalizeH="0" baseline="0" smtClean="0">
                          <a:ln>
                            <a:noFill/>
                          </a:ln>
                          <a:solidFill>
                            <a:schemeClr val="tx1"/>
                          </a:solidFill>
                          <a:effectLst/>
                          <a:latin typeface="黑体" pitchFamily="49" charset="-122"/>
                          <a:ea typeface="黑体" pitchFamily="49" charset="-122"/>
                        </a:rPr>
                        <a:t>竖直角</a:t>
                      </a: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800" b="0" i="0" u="none" strike="noStrike" cap="none" normalizeH="0" baseline="0" smtClean="0">
                          <a:ln>
                            <a:noFill/>
                          </a:ln>
                          <a:solidFill>
                            <a:schemeClr val="tx1"/>
                          </a:solidFill>
                          <a:effectLst/>
                          <a:latin typeface="黑体" pitchFamily="49" charset="-122"/>
                          <a:ea typeface="黑体" pitchFamily="49" charset="-122"/>
                        </a:rPr>
                        <a:t>竖盘指标差</a:t>
                      </a: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800" b="0" i="0" u="none" strike="noStrike" cap="none" normalizeH="0" baseline="0" smtClean="0">
                          <a:ln>
                            <a:noFill/>
                          </a:ln>
                          <a:solidFill>
                            <a:schemeClr val="tx1"/>
                          </a:solidFill>
                          <a:effectLst/>
                          <a:latin typeface="黑体" pitchFamily="49" charset="-122"/>
                          <a:ea typeface="黑体" pitchFamily="49" charset="-122"/>
                        </a:rPr>
                        <a:t>平均角值</a:t>
                      </a: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800" b="0" i="0" u="none" strike="noStrike" cap="none" normalizeH="0" baseline="0" dirty="0" smtClean="0">
                          <a:ln>
                            <a:noFill/>
                          </a:ln>
                          <a:solidFill>
                            <a:schemeClr val="tx1"/>
                          </a:solidFill>
                          <a:effectLst/>
                          <a:latin typeface="黑体" pitchFamily="49" charset="-122"/>
                          <a:ea typeface="黑体" pitchFamily="49" charset="-122"/>
                        </a:rPr>
                        <a:t>备  注</a:t>
                      </a: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65863">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黑体" pitchFamily="49" charset="-122"/>
                          <a:ea typeface="黑体" pitchFamily="49" charset="-122"/>
                        </a:rPr>
                        <a:t>(</a:t>
                      </a:r>
                      <a:r>
                        <a:rPr kumimoji="1" lang="en-US" altLang="zh-CN" sz="1800" b="0" i="0" u="none" strike="noStrike" cap="none" normalizeH="0" baseline="0" smtClean="0">
                          <a:ln>
                            <a:noFill/>
                          </a:ln>
                          <a:solidFill>
                            <a:schemeClr val="tx1"/>
                          </a:solidFill>
                          <a:effectLst/>
                          <a:latin typeface="黑体" pitchFamily="49" charset="-122"/>
                          <a:ea typeface="黑体" pitchFamily="49" charset="-122"/>
                          <a:sym typeface="Symbol" pitchFamily="18" charset="2"/>
                        </a:rPr>
                        <a:t></a:t>
                      </a:r>
                      <a:r>
                        <a:rPr kumimoji="1" lang="en-US" altLang="zh-CN" sz="1800" b="0" i="0" u="none" strike="noStrike" cap="none" normalizeH="0" baseline="0" smtClean="0">
                          <a:ln>
                            <a:noFill/>
                          </a:ln>
                          <a:solidFill>
                            <a:schemeClr val="tx1"/>
                          </a:solidFill>
                          <a:effectLst/>
                          <a:latin typeface="黑体" pitchFamily="49" charset="-122"/>
                          <a:ea typeface="黑体" pitchFamily="49" charset="-122"/>
                        </a:rPr>
                        <a:t> </a:t>
                      </a:r>
                      <a:r>
                        <a:rPr kumimoji="1" lang="en-US" altLang="zh-CN" sz="1800" b="0" i="0" u="none" strike="noStrike" cap="none" normalizeH="0" baseline="0" smtClean="0">
                          <a:ln>
                            <a:noFill/>
                          </a:ln>
                          <a:solidFill>
                            <a:schemeClr val="tx1"/>
                          </a:solidFill>
                          <a:effectLst/>
                          <a:latin typeface="黑体" pitchFamily="49" charset="-122"/>
                          <a:ea typeface="黑体" pitchFamily="49" charset="-122"/>
                          <a:sym typeface="Symbol" pitchFamily="18" charset="2"/>
                        </a:rPr>
                        <a:t>   </a:t>
                      </a:r>
                      <a:r>
                        <a:rPr kumimoji="1" lang="en-US" altLang="zh-CN" sz="1800" b="0" i="0" u="none" strike="noStrike" cap="none" normalizeH="0" baseline="0" smtClean="0">
                          <a:ln>
                            <a:noFill/>
                          </a:ln>
                          <a:solidFill>
                            <a:schemeClr val="tx1"/>
                          </a:solidFill>
                          <a:effectLst/>
                          <a:latin typeface="黑体" pitchFamily="49" charset="-122"/>
                          <a:ea typeface="黑体" pitchFamily="49" charset="-122"/>
                        </a:rPr>
                        <a:t>    </a:t>
                      </a:r>
                      <a:r>
                        <a:rPr kumimoji="1" lang="en-US" altLang="zh-CN" sz="1800" b="0" i="0" u="none" strike="noStrike" cap="none" normalizeH="0" baseline="0" smtClean="0">
                          <a:ln>
                            <a:noFill/>
                          </a:ln>
                          <a:solidFill>
                            <a:schemeClr val="tx1"/>
                          </a:solidFill>
                          <a:effectLst/>
                          <a:latin typeface="黑体" pitchFamily="49" charset="-122"/>
                          <a:ea typeface="黑体" pitchFamily="49" charset="-122"/>
                          <a:sym typeface="Symbol" pitchFamily="18" charset="2"/>
                        </a:rPr>
                        <a:t></a:t>
                      </a:r>
                      <a:r>
                        <a:rPr kumimoji="1" lang="en-US" altLang="zh-CN" sz="1800" b="0" i="0" u="none" strike="noStrike" cap="none" normalizeH="0" baseline="0" smtClean="0">
                          <a:ln>
                            <a:noFill/>
                          </a:ln>
                          <a:solidFill>
                            <a:schemeClr val="tx1"/>
                          </a:solidFill>
                          <a:effectLst/>
                          <a:latin typeface="黑体" pitchFamily="49" charset="-122"/>
                          <a:ea typeface="黑体" pitchFamily="49" charset="-122"/>
                        </a:rPr>
                        <a:t>)</a:t>
                      </a:r>
                      <a:endParaRPr kumimoji="1" lang="en-US" altLang="zh-CN" sz="1800" b="0" i="0" u="none" strike="noStrike" cap="none" normalizeH="0" baseline="0" smtClean="0">
                        <a:ln>
                          <a:noFill/>
                        </a:ln>
                        <a:solidFill>
                          <a:schemeClr val="tx1"/>
                        </a:solidFill>
                        <a:effectLst/>
                        <a:latin typeface="黑体" pitchFamily="49" charset="-122"/>
                        <a:ea typeface="黑体" pitchFamily="49" charset="-122"/>
                        <a:sym typeface="Symbol" pitchFamily="18" charset="2"/>
                      </a:endParaRP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黑体" pitchFamily="49" charset="-122"/>
                          <a:ea typeface="黑体" pitchFamily="49" charset="-122"/>
                        </a:rPr>
                        <a:t>(</a:t>
                      </a:r>
                      <a:r>
                        <a:rPr kumimoji="1" lang="en-US" altLang="zh-CN" sz="1800" b="0" i="0" u="none" strike="noStrike" cap="none" normalizeH="0" baseline="0" smtClean="0">
                          <a:ln>
                            <a:noFill/>
                          </a:ln>
                          <a:solidFill>
                            <a:schemeClr val="tx1"/>
                          </a:solidFill>
                          <a:effectLst/>
                          <a:latin typeface="黑体" pitchFamily="49" charset="-122"/>
                          <a:ea typeface="黑体" pitchFamily="49" charset="-122"/>
                          <a:sym typeface="Symbol" pitchFamily="18" charset="2"/>
                        </a:rPr>
                        <a:t></a:t>
                      </a:r>
                      <a:r>
                        <a:rPr kumimoji="1" lang="en-US" altLang="zh-CN" sz="1800" b="0" i="0" u="none" strike="noStrike" cap="none" normalizeH="0" baseline="0" smtClean="0">
                          <a:ln>
                            <a:noFill/>
                          </a:ln>
                          <a:solidFill>
                            <a:schemeClr val="tx1"/>
                          </a:solidFill>
                          <a:effectLst/>
                          <a:latin typeface="黑体" pitchFamily="49" charset="-122"/>
                          <a:ea typeface="黑体" pitchFamily="49" charset="-122"/>
                        </a:rPr>
                        <a:t> </a:t>
                      </a:r>
                      <a:r>
                        <a:rPr kumimoji="1" lang="en-US" altLang="zh-CN" sz="1800" b="0" i="0" u="none" strike="noStrike" cap="none" normalizeH="0" baseline="0" smtClean="0">
                          <a:ln>
                            <a:noFill/>
                          </a:ln>
                          <a:solidFill>
                            <a:schemeClr val="tx1"/>
                          </a:solidFill>
                          <a:effectLst/>
                          <a:latin typeface="黑体" pitchFamily="49" charset="-122"/>
                          <a:ea typeface="黑体" pitchFamily="49" charset="-122"/>
                          <a:sym typeface="Symbol" pitchFamily="18" charset="2"/>
                        </a:rPr>
                        <a:t>   </a:t>
                      </a:r>
                      <a:r>
                        <a:rPr kumimoji="1" lang="en-US" altLang="zh-CN" sz="1800" b="0" i="0" u="none" strike="noStrike" cap="none" normalizeH="0" baseline="0" smtClean="0">
                          <a:ln>
                            <a:noFill/>
                          </a:ln>
                          <a:solidFill>
                            <a:schemeClr val="tx1"/>
                          </a:solidFill>
                          <a:effectLst/>
                          <a:latin typeface="黑体" pitchFamily="49" charset="-122"/>
                          <a:ea typeface="黑体" pitchFamily="49" charset="-122"/>
                        </a:rPr>
                        <a:t>    </a:t>
                      </a:r>
                      <a:r>
                        <a:rPr kumimoji="1" lang="en-US" altLang="zh-CN" sz="1800" b="0" i="0" u="none" strike="noStrike" cap="none" normalizeH="0" baseline="0" smtClean="0">
                          <a:ln>
                            <a:noFill/>
                          </a:ln>
                          <a:solidFill>
                            <a:schemeClr val="tx1"/>
                          </a:solidFill>
                          <a:effectLst/>
                          <a:latin typeface="黑体" pitchFamily="49" charset="-122"/>
                          <a:ea typeface="黑体" pitchFamily="49" charset="-122"/>
                          <a:sym typeface="Symbol" pitchFamily="18" charset="2"/>
                        </a:rPr>
                        <a:t></a:t>
                      </a:r>
                      <a:r>
                        <a:rPr kumimoji="1" lang="en-US" altLang="zh-CN" sz="1800" b="0" i="0" u="none" strike="noStrike" cap="none" normalizeH="0" baseline="0" smtClean="0">
                          <a:ln>
                            <a:noFill/>
                          </a:ln>
                          <a:solidFill>
                            <a:schemeClr val="tx1"/>
                          </a:solidFill>
                          <a:effectLst/>
                          <a:latin typeface="黑体" pitchFamily="49" charset="-122"/>
                          <a:ea typeface="黑体" pitchFamily="49" charset="-122"/>
                        </a:rPr>
                        <a:t>)</a:t>
                      </a:r>
                      <a:endParaRPr kumimoji="1" lang="en-US" altLang="zh-CN" sz="1800" b="0" i="0" u="none" strike="noStrike" cap="none" normalizeH="0" baseline="0" smtClean="0">
                        <a:ln>
                          <a:noFill/>
                        </a:ln>
                        <a:solidFill>
                          <a:schemeClr val="tx1"/>
                        </a:solidFill>
                        <a:effectLst/>
                        <a:latin typeface="黑体" pitchFamily="49" charset="-122"/>
                        <a:ea typeface="黑体" pitchFamily="49" charset="-122"/>
                        <a:sym typeface="Symbol" pitchFamily="18" charset="2"/>
                      </a:endParaRP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800" b="0" i="0" u="none" strike="noStrike" cap="none" normalizeH="0" baseline="0" dirty="0" smtClean="0">
                          <a:ln>
                            <a:noFill/>
                          </a:ln>
                          <a:solidFill>
                            <a:schemeClr val="tx1"/>
                          </a:solidFill>
                          <a:effectLst/>
                          <a:latin typeface="黑体" pitchFamily="49" charset="-122"/>
                          <a:ea typeface="黑体" pitchFamily="49" charset="-122"/>
                        </a:rPr>
                        <a:t>( </a:t>
                      </a:r>
                      <a:r>
                        <a:rPr kumimoji="1" lang="en-US" altLang="zh-CN" sz="1800" b="0" i="0" u="none" strike="noStrike" cap="none" normalizeH="0" baseline="0" dirty="0" smtClean="0">
                          <a:ln>
                            <a:noFill/>
                          </a:ln>
                          <a:solidFill>
                            <a:schemeClr val="tx1"/>
                          </a:solidFill>
                          <a:effectLst/>
                          <a:latin typeface="黑体" pitchFamily="49" charset="-122"/>
                          <a:ea typeface="黑体" pitchFamily="49" charset="-122"/>
                          <a:sym typeface="Symbol" pitchFamily="18" charset="2"/>
                        </a:rPr>
                        <a:t> </a:t>
                      </a:r>
                      <a:r>
                        <a:rPr kumimoji="1" lang="en-US" altLang="zh-CN" sz="1800" b="0" i="0" u="none" strike="noStrike" cap="none" normalizeH="0" baseline="0" dirty="0" smtClean="0">
                          <a:ln>
                            <a:noFill/>
                          </a:ln>
                          <a:solidFill>
                            <a:schemeClr val="tx1"/>
                          </a:solidFill>
                          <a:effectLst/>
                          <a:latin typeface="黑体" pitchFamily="49" charset="-122"/>
                          <a:ea typeface="黑体" pitchFamily="49" charset="-122"/>
                        </a:rPr>
                        <a:t>)</a:t>
                      </a:r>
                      <a:endParaRPr kumimoji="1" lang="en-US" altLang="zh-CN" sz="1800" b="0" i="0" u="none" strike="noStrike" cap="none" normalizeH="0" baseline="0" dirty="0" smtClean="0">
                        <a:ln>
                          <a:noFill/>
                        </a:ln>
                        <a:solidFill>
                          <a:schemeClr val="tx1"/>
                        </a:solidFill>
                        <a:effectLst/>
                        <a:latin typeface="黑体" pitchFamily="49" charset="-122"/>
                        <a:ea typeface="黑体" pitchFamily="49" charset="-122"/>
                        <a:sym typeface="Symbol" pitchFamily="18" charset="2"/>
                      </a:endParaRP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黑体" pitchFamily="49" charset="-122"/>
                          <a:ea typeface="黑体" pitchFamily="49" charset="-122"/>
                        </a:rPr>
                        <a:t>(</a:t>
                      </a:r>
                      <a:r>
                        <a:rPr kumimoji="1" lang="en-US" altLang="zh-CN" sz="1800" b="0" i="0" u="none" strike="noStrike" cap="none" normalizeH="0" baseline="0" smtClean="0">
                          <a:ln>
                            <a:noFill/>
                          </a:ln>
                          <a:solidFill>
                            <a:schemeClr val="tx1"/>
                          </a:solidFill>
                          <a:effectLst/>
                          <a:latin typeface="黑体" pitchFamily="49" charset="-122"/>
                          <a:ea typeface="黑体" pitchFamily="49" charset="-122"/>
                          <a:sym typeface="Symbol" pitchFamily="18" charset="2"/>
                        </a:rPr>
                        <a:t></a:t>
                      </a:r>
                      <a:r>
                        <a:rPr kumimoji="1" lang="en-US" altLang="zh-CN" sz="1800" b="0" i="0" u="none" strike="noStrike" cap="none" normalizeH="0" baseline="0" smtClean="0">
                          <a:ln>
                            <a:noFill/>
                          </a:ln>
                          <a:solidFill>
                            <a:schemeClr val="tx1"/>
                          </a:solidFill>
                          <a:effectLst/>
                          <a:latin typeface="黑体" pitchFamily="49" charset="-122"/>
                          <a:ea typeface="黑体" pitchFamily="49" charset="-122"/>
                        </a:rPr>
                        <a:t> </a:t>
                      </a:r>
                      <a:r>
                        <a:rPr kumimoji="1" lang="en-US" altLang="zh-CN" sz="1800" b="0" i="0" u="none" strike="noStrike" cap="none" normalizeH="0" baseline="0" smtClean="0">
                          <a:ln>
                            <a:noFill/>
                          </a:ln>
                          <a:solidFill>
                            <a:schemeClr val="tx1"/>
                          </a:solidFill>
                          <a:effectLst/>
                          <a:latin typeface="黑体" pitchFamily="49" charset="-122"/>
                          <a:ea typeface="黑体" pitchFamily="49" charset="-122"/>
                          <a:sym typeface="Symbol" pitchFamily="18" charset="2"/>
                        </a:rPr>
                        <a:t>   </a:t>
                      </a:r>
                      <a:r>
                        <a:rPr kumimoji="1" lang="en-US" altLang="zh-CN" sz="1800" b="0" i="0" u="none" strike="noStrike" cap="none" normalizeH="0" baseline="0" smtClean="0">
                          <a:ln>
                            <a:noFill/>
                          </a:ln>
                          <a:solidFill>
                            <a:schemeClr val="tx1"/>
                          </a:solidFill>
                          <a:effectLst/>
                          <a:latin typeface="黑体" pitchFamily="49" charset="-122"/>
                          <a:ea typeface="黑体" pitchFamily="49" charset="-122"/>
                        </a:rPr>
                        <a:t>    </a:t>
                      </a:r>
                      <a:r>
                        <a:rPr kumimoji="1" lang="en-US" altLang="zh-CN" sz="1800" b="0" i="0" u="none" strike="noStrike" cap="none" normalizeH="0" baseline="0" smtClean="0">
                          <a:ln>
                            <a:noFill/>
                          </a:ln>
                          <a:solidFill>
                            <a:schemeClr val="tx1"/>
                          </a:solidFill>
                          <a:effectLst/>
                          <a:latin typeface="黑体" pitchFamily="49" charset="-122"/>
                          <a:ea typeface="黑体" pitchFamily="49" charset="-122"/>
                          <a:sym typeface="Symbol" pitchFamily="18" charset="2"/>
                        </a:rPr>
                        <a:t></a:t>
                      </a:r>
                      <a:r>
                        <a:rPr kumimoji="1" lang="en-US" altLang="zh-CN" sz="1800" b="0" i="0" u="none" strike="noStrike" cap="none" normalizeH="0" baseline="0" smtClean="0">
                          <a:ln>
                            <a:noFill/>
                          </a:ln>
                          <a:solidFill>
                            <a:schemeClr val="tx1"/>
                          </a:solidFill>
                          <a:effectLst/>
                          <a:latin typeface="黑体" pitchFamily="49" charset="-122"/>
                          <a:ea typeface="黑体" pitchFamily="49" charset="-122"/>
                        </a:rPr>
                        <a:t>)</a:t>
                      </a:r>
                      <a:endParaRPr kumimoji="1" lang="en-US" altLang="zh-CN" sz="1800" b="0" i="0" u="none" strike="noStrike" cap="none" normalizeH="0" baseline="0" smtClean="0">
                        <a:ln>
                          <a:noFill/>
                        </a:ln>
                        <a:solidFill>
                          <a:schemeClr val="tx1"/>
                        </a:solidFill>
                        <a:effectLst/>
                        <a:latin typeface="黑体" pitchFamily="49" charset="-122"/>
                        <a:ea typeface="黑体" pitchFamily="49" charset="-122"/>
                        <a:sym typeface="Symbol" pitchFamily="18" charset="2"/>
                      </a:endParaRP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vMerge="1">
                  <a:txBody>
                    <a:bodyPr/>
                    <a:lstStyle/>
                    <a:p>
                      <a:endParaRPr lang="zh-CN" altLang="en-US"/>
                    </a:p>
                  </a:txBody>
                  <a:tcPr/>
                </a:tc>
              </a:tr>
              <a:tr h="365863">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800" b="0" i="1" u="none" strike="noStrike" cap="none" normalizeH="0" baseline="0" smtClean="0">
                          <a:ln>
                            <a:noFill/>
                          </a:ln>
                          <a:solidFill>
                            <a:schemeClr val="tx1"/>
                          </a:solidFill>
                          <a:effectLst/>
                          <a:latin typeface="黑体" pitchFamily="49" charset="-122"/>
                          <a:ea typeface="黑体" pitchFamily="49" charset="-122"/>
                        </a:rPr>
                        <a:t>O</a:t>
                      </a:r>
                      <a:endParaRPr kumimoji="1" lang="en-US" altLang="zh-CN" sz="1800" b="0" i="0" u="none" strike="noStrike" cap="none" normalizeH="0" baseline="0" smtClean="0">
                        <a:ln>
                          <a:noFill/>
                        </a:ln>
                        <a:solidFill>
                          <a:schemeClr val="tx1"/>
                        </a:solidFill>
                        <a:effectLst/>
                        <a:latin typeface="黑体" pitchFamily="49" charset="-122"/>
                        <a:ea typeface="黑体" pitchFamily="49" charset="-122"/>
                      </a:endParaRP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800" b="0" i="1" u="none" strike="noStrike" cap="none" normalizeH="0" baseline="0" smtClean="0">
                          <a:ln>
                            <a:noFill/>
                          </a:ln>
                          <a:solidFill>
                            <a:schemeClr val="tx1"/>
                          </a:solidFill>
                          <a:effectLst/>
                          <a:latin typeface="黑体" pitchFamily="49" charset="-122"/>
                          <a:ea typeface="黑体" pitchFamily="49" charset="-122"/>
                        </a:rPr>
                        <a:t>A</a:t>
                      </a:r>
                      <a:endParaRPr kumimoji="1" lang="en-US" altLang="zh-CN" sz="1800" b="0" i="0" u="none" strike="noStrike" cap="none" normalizeH="0" baseline="0" smtClean="0">
                        <a:ln>
                          <a:noFill/>
                        </a:ln>
                        <a:solidFill>
                          <a:schemeClr val="tx1"/>
                        </a:solidFill>
                        <a:effectLst/>
                        <a:latin typeface="黑体" pitchFamily="49" charset="-122"/>
                        <a:ea typeface="黑体" pitchFamily="49" charset="-122"/>
                      </a:endParaRP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800" b="0" i="0" u="none" strike="noStrike" cap="none" normalizeH="0" baseline="0" smtClean="0">
                          <a:ln>
                            <a:noFill/>
                          </a:ln>
                          <a:solidFill>
                            <a:schemeClr val="tx1"/>
                          </a:solidFill>
                          <a:effectLst/>
                          <a:latin typeface="黑体" pitchFamily="49" charset="-122"/>
                          <a:ea typeface="黑体" pitchFamily="49" charset="-122"/>
                        </a:rPr>
                        <a:t>左</a:t>
                      </a: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黑体" pitchFamily="49" charset="-122"/>
                          <a:ea typeface="黑体" pitchFamily="49" charset="-122"/>
                        </a:rPr>
                        <a:t>80   05   20</a:t>
                      </a: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800" b="0" i="0" u="none" strike="noStrike" cap="none" normalizeH="0" baseline="0" smtClean="0">
                          <a:ln>
                            <a:noFill/>
                          </a:ln>
                          <a:solidFill>
                            <a:schemeClr val="tx1"/>
                          </a:solidFill>
                          <a:effectLst/>
                          <a:latin typeface="黑体" pitchFamily="49" charset="-122"/>
                          <a:ea typeface="黑体" pitchFamily="49" charset="-122"/>
                        </a:rPr>
                        <a:t>＋</a:t>
                      </a:r>
                      <a:r>
                        <a:rPr kumimoji="1" lang="en-US" altLang="zh-CN" sz="1800" b="0" i="0" u="none" strike="noStrike" cap="none" normalizeH="0" baseline="0" smtClean="0">
                          <a:ln>
                            <a:noFill/>
                          </a:ln>
                          <a:solidFill>
                            <a:schemeClr val="tx1"/>
                          </a:solidFill>
                          <a:effectLst/>
                          <a:latin typeface="黑体" pitchFamily="49" charset="-122"/>
                          <a:ea typeface="黑体" pitchFamily="49" charset="-122"/>
                        </a:rPr>
                        <a:t>9  54  40</a:t>
                      </a: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800" b="0" i="0" u="none" strike="noStrike" cap="none" normalizeH="0" baseline="0" dirty="0" smtClean="0">
                          <a:ln>
                            <a:noFill/>
                          </a:ln>
                          <a:solidFill>
                            <a:schemeClr val="tx1"/>
                          </a:solidFill>
                          <a:effectLst/>
                          <a:latin typeface="黑体" pitchFamily="49" charset="-122"/>
                          <a:ea typeface="黑体" pitchFamily="49" charset="-122"/>
                        </a:rPr>
                        <a:t>-10</a:t>
                      </a: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800" b="0" i="0" u="none" strike="noStrike" cap="none" normalizeH="0" baseline="0" dirty="0" smtClean="0">
                          <a:ln>
                            <a:noFill/>
                          </a:ln>
                          <a:solidFill>
                            <a:schemeClr val="tx1"/>
                          </a:solidFill>
                          <a:effectLst/>
                          <a:latin typeface="黑体" pitchFamily="49" charset="-122"/>
                          <a:ea typeface="黑体" pitchFamily="49" charset="-122"/>
                        </a:rPr>
                        <a:t>＋</a:t>
                      </a:r>
                      <a:r>
                        <a:rPr kumimoji="1" lang="en-US" altLang="zh-CN" sz="1800" b="0" i="0" u="none" strike="noStrike" cap="none" normalizeH="0" baseline="0" dirty="0" smtClean="0">
                          <a:ln>
                            <a:noFill/>
                          </a:ln>
                          <a:solidFill>
                            <a:schemeClr val="tx1"/>
                          </a:solidFill>
                          <a:effectLst/>
                          <a:latin typeface="黑体" pitchFamily="49" charset="-122"/>
                          <a:ea typeface="黑体" pitchFamily="49" charset="-122"/>
                        </a:rPr>
                        <a:t>9  54  30</a:t>
                      </a: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CN" altLang="en-US" sz="1800" b="0" i="0" u="none" strike="noStrike" cap="none" normalizeH="0" baseline="0" smtClean="0">
                        <a:ln>
                          <a:noFill/>
                        </a:ln>
                        <a:solidFill>
                          <a:schemeClr val="tx1"/>
                        </a:solidFill>
                        <a:effectLst/>
                        <a:latin typeface="黑体" pitchFamily="49" charset="-122"/>
                        <a:ea typeface="黑体" pitchFamily="49" charset="-122"/>
                      </a:endParaRP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96986">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800" b="0" i="0" u="none" strike="noStrike" cap="none" normalizeH="0" baseline="0" smtClean="0">
                          <a:ln>
                            <a:noFill/>
                          </a:ln>
                          <a:solidFill>
                            <a:schemeClr val="tx1"/>
                          </a:solidFill>
                          <a:effectLst/>
                          <a:latin typeface="黑体" pitchFamily="49" charset="-122"/>
                          <a:ea typeface="黑体" pitchFamily="49" charset="-122"/>
                        </a:rPr>
                        <a:t>右</a:t>
                      </a: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黑体" pitchFamily="49" charset="-122"/>
                          <a:ea typeface="黑体" pitchFamily="49" charset="-122"/>
                        </a:rPr>
                        <a:t>279  54   20</a:t>
                      </a: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800" b="0" i="0" u="none" strike="noStrike" cap="none" normalizeH="0" baseline="0" smtClean="0">
                          <a:ln>
                            <a:noFill/>
                          </a:ln>
                          <a:solidFill>
                            <a:schemeClr val="tx1"/>
                          </a:solidFill>
                          <a:effectLst/>
                          <a:latin typeface="黑体" pitchFamily="49" charset="-122"/>
                          <a:ea typeface="黑体" pitchFamily="49" charset="-122"/>
                        </a:rPr>
                        <a:t>＋</a:t>
                      </a:r>
                      <a:r>
                        <a:rPr kumimoji="1" lang="en-US" altLang="zh-CN" sz="1800" b="0" i="0" u="none" strike="noStrike" cap="none" normalizeH="0" baseline="0" smtClean="0">
                          <a:ln>
                            <a:noFill/>
                          </a:ln>
                          <a:solidFill>
                            <a:schemeClr val="tx1"/>
                          </a:solidFill>
                          <a:effectLst/>
                          <a:latin typeface="黑体" pitchFamily="49" charset="-122"/>
                          <a:ea typeface="黑体" pitchFamily="49" charset="-122"/>
                        </a:rPr>
                        <a:t>9  54  20</a:t>
                      </a: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r>
              <a:tr h="365863">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800" b="0" i="1" u="none" strike="noStrike" cap="none" normalizeH="0" baseline="0" smtClean="0">
                          <a:ln>
                            <a:noFill/>
                          </a:ln>
                          <a:solidFill>
                            <a:schemeClr val="tx1"/>
                          </a:solidFill>
                          <a:effectLst/>
                          <a:latin typeface="黑体" pitchFamily="49" charset="-122"/>
                          <a:ea typeface="黑体" pitchFamily="49" charset="-122"/>
                        </a:rPr>
                        <a:t>O</a:t>
                      </a:r>
                      <a:endParaRPr kumimoji="1" lang="en-US" altLang="zh-CN" sz="1800" b="0" i="0" u="none" strike="noStrike" cap="none" normalizeH="0" baseline="0" smtClean="0">
                        <a:ln>
                          <a:noFill/>
                        </a:ln>
                        <a:solidFill>
                          <a:schemeClr val="tx1"/>
                        </a:solidFill>
                        <a:effectLst/>
                        <a:latin typeface="黑体" pitchFamily="49" charset="-122"/>
                        <a:ea typeface="黑体" pitchFamily="49" charset="-122"/>
                      </a:endParaRP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800" b="0" i="1" u="none" strike="noStrike" cap="none" normalizeH="0" baseline="0" smtClean="0">
                          <a:ln>
                            <a:noFill/>
                          </a:ln>
                          <a:solidFill>
                            <a:schemeClr val="tx1"/>
                          </a:solidFill>
                          <a:effectLst/>
                          <a:latin typeface="黑体" pitchFamily="49" charset="-122"/>
                          <a:ea typeface="黑体" pitchFamily="49" charset="-122"/>
                        </a:rPr>
                        <a:t>B</a:t>
                      </a:r>
                      <a:endParaRPr kumimoji="1" lang="en-US" altLang="zh-CN" sz="1800" b="0" i="0" u="none" strike="noStrike" cap="none" normalizeH="0" baseline="0" smtClean="0">
                        <a:ln>
                          <a:noFill/>
                        </a:ln>
                        <a:solidFill>
                          <a:schemeClr val="tx1"/>
                        </a:solidFill>
                        <a:effectLst/>
                        <a:latin typeface="黑体" pitchFamily="49" charset="-122"/>
                        <a:ea typeface="黑体" pitchFamily="49" charset="-122"/>
                      </a:endParaRP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800" b="0" i="0" u="none" strike="noStrike" cap="none" normalizeH="0" baseline="0" smtClean="0">
                          <a:ln>
                            <a:noFill/>
                          </a:ln>
                          <a:solidFill>
                            <a:schemeClr val="tx1"/>
                          </a:solidFill>
                          <a:effectLst/>
                          <a:latin typeface="黑体" pitchFamily="49" charset="-122"/>
                          <a:ea typeface="黑体" pitchFamily="49" charset="-122"/>
                        </a:rPr>
                        <a:t>左</a:t>
                      </a: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黑体" pitchFamily="49" charset="-122"/>
                          <a:ea typeface="黑体" pitchFamily="49" charset="-122"/>
                        </a:rPr>
                        <a:t>96   24   06</a:t>
                      </a: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800" b="0" i="0" u="none" strike="noStrike" cap="none" normalizeH="0" baseline="0" dirty="0" smtClean="0">
                          <a:ln>
                            <a:noFill/>
                          </a:ln>
                          <a:solidFill>
                            <a:schemeClr val="tx1"/>
                          </a:solidFill>
                          <a:effectLst/>
                          <a:latin typeface="黑体" pitchFamily="49" charset="-122"/>
                          <a:ea typeface="黑体" pitchFamily="49" charset="-122"/>
                        </a:rPr>
                        <a:t>-6  24  06</a:t>
                      </a: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800" b="0" i="0" u="none" strike="noStrike" cap="none" normalizeH="0" baseline="0" dirty="0" smtClean="0">
                          <a:ln>
                            <a:noFill/>
                          </a:ln>
                          <a:solidFill>
                            <a:schemeClr val="tx1"/>
                          </a:solidFill>
                          <a:effectLst/>
                          <a:latin typeface="黑体" pitchFamily="49" charset="-122"/>
                          <a:ea typeface="黑体" pitchFamily="49" charset="-122"/>
                        </a:rPr>
                        <a:t>-3</a:t>
                      </a: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800" b="0" i="0" u="none" strike="noStrike" cap="none" normalizeH="0" baseline="0" dirty="0" smtClean="0">
                          <a:ln>
                            <a:noFill/>
                          </a:ln>
                          <a:solidFill>
                            <a:schemeClr val="tx1"/>
                          </a:solidFill>
                          <a:effectLst/>
                          <a:latin typeface="黑体" pitchFamily="49" charset="-122"/>
                          <a:ea typeface="黑体" pitchFamily="49" charset="-122"/>
                        </a:rPr>
                        <a:t>-6  24  09</a:t>
                      </a: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CN" altLang="en-US" sz="1800" b="0" i="0" u="none" strike="noStrike" cap="none" normalizeH="0" baseline="0" smtClean="0">
                        <a:ln>
                          <a:noFill/>
                        </a:ln>
                        <a:solidFill>
                          <a:schemeClr val="tx1"/>
                        </a:solidFill>
                        <a:effectLst/>
                        <a:latin typeface="黑体" pitchFamily="49" charset="-122"/>
                        <a:ea typeface="黑体" pitchFamily="49" charset="-122"/>
                      </a:endParaRP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98575">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800" b="0" i="0" u="none" strike="noStrike" cap="none" normalizeH="0" baseline="0" dirty="0" smtClean="0">
                          <a:ln>
                            <a:noFill/>
                          </a:ln>
                          <a:solidFill>
                            <a:schemeClr val="tx1"/>
                          </a:solidFill>
                          <a:effectLst/>
                          <a:latin typeface="黑体" pitchFamily="49" charset="-122"/>
                          <a:ea typeface="黑体" pitchFamily="49" charset="-122"/>
                        </a:rPr>
                        <a:t>右</a:t>
                      </a: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黑体" pitchFamily="49" charset="-122"/>
                          <a:ea typeface="黑体" pitchFamily="49" charset="-122"/>
                        </a:rPr>
                        <a:t>263  35   48</a:t>
                      </a: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800" b="0" i="0" u="none" strike="noStrike" cap="none" normalizeH="0" baseline="0" dirty="0" smtClean="0">
                          <a:ln>
                            <a:noFill/>
                          </a:ln>
                          <a:solidFill>
                            <a:schemeClr val="tx1"/>
                          </a:solidFill>
                          <a:effectLst/>
                          <a:latin typeface="黑体" pitchFamily="49" charset="-122"/>
                          <a:ea typeface="黑体" pitchFamily="49" charset="-122"/>
                        </a:rPr>
                        <a:t>-6  24  12</a:t>
                      </a: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r>
            </a:tbl>
          </a:graphicData>
        </a:graphic>
      </p:graphicFrame>
      <p:sp>
        <p:nvSpPr>
          <p:cNvPr id="26678" name="Rectangle 54"/>
          <p:cNvSpPr>
            <a:spLocks noChangeArrowheads="1"/>
          </p:cNvSpPr>
          <p:nvPr/>
        </p:nvSpPr>
        <p:spPr bwMode="auto">
          <a:xfrm>
            <a:off x="468313" y="4292600"/>
            <a:ext cx="81359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dirty="0">
                <a:solidFill>
                  <a:srgbClr val="0000FF"/>
                </a:solidFill>
                <a:latin typeface="黑体" pitchFamily="49" charset="-122"/>
                <a:ea typeface="黑体" pitchFamily="49" charset="-122"/>
              </a:rPr>
              <a:t>注：该仪器竖盘为全圆顺时针注记</a:t>
            </a:r>
            <a:r>
              <a:rPr lang="zh-CN" altLang="en-US" dirty="0" smtClean="0">
                <a:solidFill>
                  <a:srgbClr val="0000FF"/>
                </a:solidFill>
                <a:latin typeface="黑体" pitchFamily="49" charset="-122"/>
                <a:ea typeface="黑体" pitchFamily="49" charset="-122"/>
              </a:rPr>
              <a:t>。盘</a:t>
            </a:r>
            <a:r>
              <a:rPr lang="zh-CN" altLang="en-US" dirty="0">
                <a:solidFill>
                  <a:srgbClr val="0000FF"/>
                </a:solidFill>
                <a:latin typeface="黑体" pitchFamily="49" charset="-122"/>
                <a:ea typeface="黑体" pitchFamily="49" charset="-122"/>
              </a:rPr>
              <a:t>左视线水平时，竖盘指标在</a:t>
            </a:r>
            <a:r>
              <a:rPr lang="en-US" altLang="zh-CN" dirty="0">
                <a:solidFill>
                  <a:srgbClr val="0000FF"/>
                </a:solidFill>
                <a:latin typeface="黑体" pitchFamily="49" charset="-122"/>
                <a:ea typeface="黑体" pitchFamily="49" charset="-122"/>
              </a:rPr>
              <a:t>90</a:t>
            </a:r>
            <a:r>
              <a:rPr lang="zh-CN" altLang="en-US" dirty="0">
                <a:solidFill>
                  <a:srgbClr val="0000FF"/>
                </a:solidFill>
                <a:latin typeface="黑体" pitchFamily="49" charset="-122"/>
                <a:ea typeface="黑体" pitchFamily="49" charset="-122"/>
              </a:rPr>
              <a:t>度附近。</a:t>
            </a:r>
          </a:p>
        </p:txBody>
      </p:sp>
      <p:sp>
        <p:nvSpPr>
          <p:cNvPr id="87095" name="Rectangle 55"/>
          <p:cNvSpPr>
            <a:spLocks noChangeArrowheads="1"/>
          </p:cNvSpPr>
          <p:nvPr/>
        </p:nvSpPr>
        <p:spPr bwMode="auto">
          <a:xfrm>
            <a:off x="827088" y="333375"/>
            <a:ext cx="7632700"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ctr">
              <a:defRPr/>
            </a:pPr>
            <a:r>
              <a:rPr lang="zh-CN" altLang="en-US" sz="3600" b="1" dirty="0">
                <a:solidFill>
                  <a:srgbClr val="0000FF"/>
                </a:solidFill>
                <a:latin typeface="+mn-ea"/>
                <a:ea typeface="+mn-ea"/>
              </a:rPr>
              <a:t>竖直角观测手簿</a:t>
            </a:r>
          </a:p>
        </p:txBody>
      </p:sp>
    </p:spTree>
    <p:extLst>
      <p:ext uri="{BB962C8B-B14F-4D97-AF65-F5344CB8AC3E}">
        <p14:creationId xmlns:p14="http://schemas.microsoft.com/office/powerpoint/2010/main" val="15013185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1700213"/>
            <a:ext cx="5616575" cy="425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Rectangle 3"/>
          <p:cNvSpPr>
            <a:spLocks noChangeArrowheads="1"/>
          </p:cNvSpPr>
          <p:nvPr/>
        </p:nvSpPr>
        <p:spPr bwMode="auto">
          <a:xfrm>
            <a:off x="684213" y="1196975"/>
            <a:ext cx="817245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buFont typeface="Wingdings" pitchFamily="2" charset="2"/>
              <a:buNone/>
            </a:pPr>
            <a:r>
              <a:rPr lang="zh-CN" altLang="en-US" b="1" dirty="0">
                <a:solidFill>
                  <a:srgbClr val="FF0000"/>
                </a:solidFill>
                <a:latin typeface="黑体" pitchFamily="49" charset="-122"/>
                <a:ea typeface="黑体" pitchFamily="49" charset="-122"/>
              </a:rPr>
              <a:t>思考：</a:t>
            </a:r>
            <a:r>
              <a:rPr lang="zh-CN" altLang="en-US" b="1" dirty="0">
                <a:latin typeface="黑体" pitchFamily="49" charset="-122"/>
                <a:ea typeface="黑体" pitchFamily="49" charset="-122"/>
              </a:rPr>
              <a:t>逆时针注记的度盘，其竖直角计算公式为？</a:t>
            </a:r>
          </a:p>
        </p:txBody>
      </p:sp>
      <p:sp>
        <p:nvSpPr>
          <p:cNvPr id="24580" name="矩形 1"/>
          <p:cNvSpPr>
            <a:spLocks noChangeArrowheads="1"/>
          </p:cNvSpPr>
          <p:nvPr/>
        </p:nvSpPr>
        <p:spPr bwMode="auto">
          <a:xfrm>
            <a:off x="1187450" y="333375"/>
            <a:ext cx="6913563"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4000" b="1">
                <a:solidFill>
                  <a:srgbClr val="0000FF"/>
                </a:solidFill>
                <a:latin typeface="宋体" charset="-122"/>
              </a:rPr>
              <a:t>竖角的计算方法</a:t>
            </a:r>
            <a:endParaRPr lang="zh-CN" altLang="en-US" sz="4000"/>
          </a:p>
        </p:txBody>
      </p:sp>
    </p:spTree>
    <p:extLst>
      <p:ext uri="{BB962C8B-B14F-4D97-AF65-F5344CB8AC3E}">
        <p14:creationId xmlns:p14="http://schemas.microsoft.com/office/powerpoint/2010/main" val="40636389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sp>
        <p:nvSpPr>
          <p:cNvPr id="25606" name="Rectangle 6"/>
          <p:cNvSpPr>
            <a:spLocks noChangeArrowheads="1"/>
          </p:cNvSpPr>
          <p:nvPr/>
        </p:nvSpPr>
        <p:spPr bwMode="auto">
          <a:xfrm>
            <a:off x="1547813" y="404813"/>
            <a:ext cx="61864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a:solidFill>
                  <a:srgbClr val="0000FF"/>
                </a:solidFill>
              </a:rPr>
              <a:t>竖直角计算公式的通用判别法</a:t>
            </a:r>
          </a:p>
        </p:txBody>
      </p:sp>
      <p:sp>
        <p:nvSpPr>
          <p:cNvPr id="25607" name="Rectangle 4"/>
          <p:cNvSpPr txBox="1">
            <a:spLocks noChangeArrowheads="1"/>
          </p:cNvSpPr>
          <p:nvPr/>
        </p:nvSpPr>
        <p:spPr bwMode="auto">
          <a:xfrm>
            <a:off x="611188" y="1131888"/>
            <a:ext cx="7993062" cy="114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358775"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lnSpc>
                <a:spcPct val="130000"/>
              </a:lnSpc>
              <a:buClr>
                <a:schemeClr val="folHlink"/>
              </a:buClr>
              <a:buSzPct val="60000"/>
              <a:buFont typeface="Wingdings" pitchFamily="2" charset="2"/>
              <a:buNone/>
            </a:pPr>
            <a:r>
              <a:rPr lang="zh-CN" altLang="en-US" b="1" dirty="0">
                <a:solidFill>
                  <a:srgbClr val="FF0000"/>
                </a:solidFill>
                <a:latin typeface="黑体" pitchFamily="49" charset="-122"/>
                <a:ea typeface="黑体" pitchFamily="49" charset="-122"/>
              </a:rPr>
              <a:t>在未知竖盘注记方式的条件下，如何确定竖直角的计算公式？</a:t>
            </a:r>
          </a:p>
        </p:txBody>
      </p:sp>
      <p:pic>
        <p:nvPicPr>
          <p:cNvPr id="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4398" y="1714018"/>
            <a:ext cx="20320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3048" y="1714018"/>
            <a:ext cx="2173288" cy="422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477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body" idx="1"/>
          </p:nvPr>
        </p:nvSpPr>
        <p:spPr>
          <a:xfrm>
            <a:off x="519113" y="2268538"/>
            <a:ext cx="8242300" cy="4114800"/>
          </a:xfrm>
        </p:spPr>
        <p:txBody>
          <a:bodyPr/>
          <a:lstStyle/>
          <a:p>
            <a:pPr eaLnBrk="1" hangingPunct="1">
              <a:lnSpc>
                <a:spcPct val="130000"/>
              </a:lnSpc>
              <a:buFont typeface="Wingdings" pitchFamily="2" charset="2"/>
              <a:buNone/>
            </a:pPr>
            <a:r>
              <a:rPr lang="zh-CN" altLang="en-US" sz="2400" b="1" dirty="0" smtClean="0">
                <a:latin typeface="黑体" pitchFamily="49" charset="-122"/>
                <a:ea typeface="黑体" pitchFamily="49" charset="-122"/>
              </a:rPr>
              <a:t>（</a:t>
            </a:r>
            <a:r>
              <a:rPr lang="en-US" altLang="zh-CN" sz="2400" b="1" dirty="0" smtClean="0">
                <a:latin typeface="黑体" pitchFamily="49" charset="-122"/>
                <a:ea typeface="黑体" pitchFamily="49" charset="-122"/>
              </a:rPr>
              <a:t>1</a:t>
            </a:r>
            <a:r>
              <a:rPr lang="zh-CN" altLang="en-US" sz="2400" b="1" dirty="0" smtClean="0">
                <a:latin typeface="黑体" pitchFamily="49" charset="-122"/>
                <a:ea typeface="黑体" pitchFamily="49" charset="-122"/>
              </a:rPr>
              <a:t>）仪器在盘左位置，使望远镜大致水平，确定视线水平时的读数</a:t>
            </a:r>
            <a:r>
              <a:rPr lang="en-US" altLang="zh-CN" sz="2400" b="1" i="1" dirty="0" smtClean="0">
                <a:latin typeface="黑体" pitchFamily="49" charset="-122"/>
                <a:ea typeface="黑体" pitchFamily="49" charset="-122"/>
              </a:rPr>
              <a:t>L</a:t>
            </a:r>
            <a:r>
              <a:rPr lang="en-US" altLang="zh-CN" sz="1200" b="1" dirty="0" smtClean="0">
                <a:latin typeface="黑体" pitchFamily="49" charset="-122"/>
                <a:ea typeface="黑体" pitchFamily="49" charset="-122"/>
              </a:rPr>
              <a:t>0</a:t>
            </a:r>
            <a:r>
              <a:rPr lang="zh-CN" altLang="en-US" sz="2400" b="1" dirty="0" smtClean="0">
                <a:latin typeface="黑体" pitchFamily="49" charset="-122"/>
                <a:ea typeface="黑体" pitchFamily="49" charset="-122"/>
              </a:rPr>
              <a:t>；</a:t>
            </a:r>
          </a:p>
          <a:p>
            <a:pPr eaLnBrk="1" hangingPunct="1">
              <a:lnSpc>
                <a:spcPct val="130000"/>
              </a:lnSpc>
              <a:buFont typeface="Wingdings" pitchFamily="2" charset="2"/>
              <a:buNone/>
            </a:pPr>
            <a:r>
              <a:rPr lang="zh-CN" altLang="en-US" sz="2400" b="1" dirty="0" smtClean="0">
                <a:latin typeface="黑体" pitchFamily="49" charset="-122"/>
                <a:ea typeface="黑体" pitchFamily="49" charset="-122"/>
              </a:rPr>
              <a:t>（</a:t>
            </a:r>
            <a:r>
              <a:rPr lang="en-US" altLang="zh-CN" sz="2400" b="1" dirty="0" smtClean="0">
                <a:latin typeface="黑体" pitchFamily="49" charset="-122"/>
                <a:ea typeface="黑体" pitchFamily="49" charset="-122"/>
              </a:rPr>
              <a:t>2</a:t>
            </a:r>
            <a:r>
              <a:rPr lang="zh-CN" altLang="en-US" sz="2400" b="1" dirty="0" smtClean="0">
                <a:latin typeface="黑体" pitchFamily="49" charset="-122"/>
                <a:ea typeface="黑体" pitchFamily="49" charset="-122"/>
              </a:rPr>
              <a:t>）将望远镜缓慢上仰，观察竖盘读数变化情况，若读数减小，则           ，若读数增大，则           ；</a:t>
            </a:r>
          </a:p>
          <a:p>
            <a:pPr eaLnBrk="1" hangingPunct="1">
              <a:lnSpc>
                <a:spcPct val="130000"/>
              </a:lnSpc>
              <a:buFont typeface="Wingdings" pitchFamily="2" charset="2"/>
              <a:buNone/>
            </a:pPr>
            <a:r>
              <a:rPr lang="zh-CN" altLang="en-US" sz="2400" b="1" dirty="0" smtClean="0">
                <a:latin typeface="黑体" pitchFamily="49" charset="-122"/>
                <a:ea typeface="黑体" pitchFamily="49" charset="-122"/>
              </a:rPr>
              <a:t>（</a:t>
            </a:r>
            <a:r>
              <a:rPr lang="en-US" altLang="zh-CN" sz="2400" b="1" dirty="0" smtClean="0">
                <a:latin typeface="黑体" pitchFamily="49" charset="-122"/>
                <a:ea typeface="黑体" pitchFamily="49" charset="-122"/>
              </a:rPr>
              <a:t>3</a:t>
            </a:r>
            <a:r>
              <a:rPr lang="zh-CN" altLang="en-US" sz="2400" b="1" dirty="0" smtClean="0">
                <a:latin typeface="黑体" pitchFamily="49" charset="-122"/>
                <a:ea typeface="黑体" pitchFamily="49" charset="-122"/>
              </a:rPr>
              <a:t>）同法确定盘右读数和竖直角的关系；</a:t>
            </a:r>
          </a:p>
          <a:p>
            <a:pPr eaLnBrk="1" hangingPunct="1">
              <a:lnSpc>
                <a:spcPct val="130000"/>
              </a:lnSpc>
              <a:buFont typeface="Wingdings" pitchFamily="2" charset="2"/>
              <a:buNone/>
            </a:pPr>
            <a:r>
              <a:rPr lang="zh-CN" altLang="en-US" sz="2400" b="1" dirty="0" smtClean="0">
                <a:latin typeface="黑体" pitchFamily="49" charset="-122"/>
                <a:ea typeface="黑体" pitchFamily="49" charset="-122"/>
              </a:rPr>
              <a:t>（</a:t>
            </a:r>
            <a:r>
              <a:rPr lang="en-US" altLang="zh-CN" sz="2400" b="1" dirty="0" smtClean="0">
                <a:latin typeface="黑体" pitchFamily="49" charset="-122"/>
                <a:ea typeface="黑体" pitchFamily="49" charset="-122"/>
              </a:rPr>
              <a:t>4</a:t>
            </a:r>
            <a:r>
              <a:rPr lang="zh-CN" altLang="en-US" sz="2400" b="1" dirty="0" smtClean="0">
                <a:latin typeface="黑体" pitchFamily="49" charset="-122"/>
                <a:ea typeface="黑体" pitchFamily="49" charset="-122"/>
              </a:rPr>
              <a:t>）取盘左、盘右的平均值即可得出竖直角计算公式。</a:t>
            </a:r>
          </a:p>
        </p:txBody>
      </p:sp>
      <p:sp>
        <p:nvSpPr>
          <p:cNvPr id="25603"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graphicFrame>
        <p:nvGraphicFramePr>
          <p:cNvPr id="25604" name="Object 4"/>
          <p:cNvGraphicFramePr>
            <a:graphicFrameLocks noChangeAspect="1"/>
          </p:cNvGraphicFramePr>
          <p:nvPr>
            <p:extLst>
              <p:ext uri="{D42A27DB-BD31-4B8C-83A1-F6EECF244321}">
                <p14:modId xmlns:p14="http://schemas.microsoft.com/office/powerpoint/2010/main" val="4212637645"/>
              </p:ext>
            </p:extLst>
          </p:nvPr>
        </p:nvGraphicFramePr>
        <p:xfrm>
          <a:off x="6297613" y="3850754"/>
          <a:ext cx="1514475" cy="514350"/>
        </p:xfrm>
        <a:graphic>
          <a:graphicData uri="http://schemas.openxmlformats.org/presentationml/2006/ole">
            <mc:AlternateContent xmlns:mc="http://schemas.openxmlformats.org/markup-compatibility/2006">
              <mc:Choice xmlns:v="urn:schemas-microsoft-com:vml" Requires="v">
                <p:oleObj spid="_x0000_s103478" name="Equation" r:id="rId3" imgW="647419" imgH="203112" progId="Equation.DSMT4">
                  <p:embed/>
                </p:oleObj>
              </mc:Choice>
              <mc:Fallback>
                <p:oleObj name="Equation" r:id="rId3" imgW="647419" imgH="203112"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7613" y="3850754"/>
                        <a:ext cx="15144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05" name="Object 5"/>
          <p:cNvGraphicFramePr>
            <a:graphicFrameLocks noChangeAspect="1"/>
          </p:cNvGraphicFramePr>
          <p:nvPr/>
        </p:nvGraphicFramePr>
        <p:xfrm>
          <a:off x="2235200" y="3789363"/>
          <a:ext cx="1544638" cy="514350"/>
        </p:xfrm>
        <a:graphic>
          <a:graphicData uri="http://schemas.openxmlformats.org/presentationml/2006/ole">
            <mc:AlternateContent xmlns:mc="http://schemas.openxmlformats.org/markup-compatibility/2006">
              <mc:Choice xmlns:v="urn:schemas-microsoft-com:vml" Requires="v">
                <p:oleObj spid="_x0000_s103479" name="Equation" r:id="rId5" imgW="660113" imgH="203112" progId="Equation.DSMT4">
                  <p:embed/>
                </p:oleObj>
              </mc:Choice>
              <mc:Fallback>
                <p:oleObj name="Equation" r:id="rId5" imgW="660113" imgH="203112"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5200" y="3789363"/>
                        <a:ext cx="1544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06" name="Rectangle 6"/>
          <p:cNvSpPr>
            <a:spLocks noChangeArrowheads="1"/>
          </p:cNvSpPr>
          <p:nvPr/>
        </p:nvSpPr>
        <p:spPr bwMode="auto">
          <a:xfrm>
            <a:off x="1547813" y="404813"/>
            <a:ext cx="61864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a:solidFill>
                  <a:srgbClr val="0000FF"/>
                </a:solidFill>
              </a:rPr>
              <a:t>竖直角计算公式的通用判别法</a:t>
            </a:r>
          </a:p>
        </p:txBody>
      </p:sp>
      <p:sp>
        <p:nvSpPr>
          <p:cNvPr id="25607" name="Rectangle 4"/>
          <p:cNvSpPr txBox="1">
            <a:spLocks noChangeArrowheads="1"/>
          </p:cNvSpPr>
          <p:nvPr/>
        </p:nvSpPr>
        <p:spPr bwMode="auto">
          <a:xfrm>
            <a:off x="611188" y="1131888"/>
            <a:ext cx="7993062" cy="114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358775"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lnSpc>
                <a:spcPct val="130000"/>
              </a:lnSpc>
              <a:buClr>
                <a:schemeClr val="folHlink"/>
              </a:buClr>
              <a:buSzPct val="60000"/>
              <a:buFont typeface="Wingdings" pitchFamily="2" charset="2"/>
              <a:buNone/>
            </a:pPr>
            <a:r>
              <a:rPr lang="zh-CN" altLang="en-US" b="1" dirty="0">
                <a:solidFill>
                  <a:srgbClr val="FF0000"/>
                </a:solidFill>
                <a:latin typeface="黑体" pitchFamily="49" charset="-122"/>
                <a:ea typeface="黑体" pitchFamily="49" charset="-122"/>
              </a:rPr>
              <a:t>在未知竖盘注记方式的条件下，如何确定竖直角的计算公式？</a:t>
            </a:r>
          </a:p>
        </p:txBody>
      </p:sp>
    </p:spTree>
    <p:extLst>
      <p:ext uri="{BB962C8B-B14F-4D97-AF65-F5344CB8AC3E}">
        <p14:creationId xmlns:p14="http://schemas.microsoft.com/office/powerpoint/2010/main" val="4130799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827088" y="333375"/>
            <a:ext cx="7632700" cy="715963"/>
          </a:xfrm>
        </p:spPr>
        <p:txBody>
          <a:bodyPr/>
          <a:lstStyle/>
          <a:p>
            <a:pPr eaLnBrk="1" hangingPunct="1"/>
            <a:r>
              <a:rPr lang="zh-CN" altLang="en-US" b="1" smtClean="0">
                <a:solidFill>
                  <a:srgbClr val="0000FF"/>
                </a:solidFill>
                <a:latin typeface="宋体" charset="-122"/>
              </a:rPr>
              <a:t>竖盘指标差</a:t>
            </a:r>
          </a:p>
        </p:txBody>
      </p:sp>
      <p:sp>
        <p:nvSpPr>
          <p:cNvPr id="27651" name="Rectangle 3"/>
          <p:cNvSpPr>
            <a:spLocks noGrp="1" noChangeArrowheads="1"/>
          </p:cNvSpPr>
          <p:nvPr>
            <p:ph type="body" sz="half" idx="1"/>
          </p:nvPr>
        </p:nvSpPr>
        <p:spPr>
          <a:xfrm>
            <a:off x="468313" y="1268413"/>
            <a:ext cx="8135937" cy="4681537"/>
          </a:xfrm>
        </p:spPr>
        <p:txBody>
          <a:bodyPr/>
          <a:lstStyle/>
          <a:p>
            <a:pPr marL="0" indent="449263" eaLnBrk="1" hangingPunct="1">
              <a:lnSpc>
                <a:spcPct val="150000"/>
              </a:lnSpc>
              <a:spcBef>
                <a:spcPct val="0"/>
              </a:spcBef>
              <a:buClrTx/>
              <a:buSzTx/>
              <a:buFontTx/>
              <a:buNone/>
            </a:pPr>
            <a:r>
              <a:rPr lang="zh-CN" altLang="en-US" sz="2400" b="1" dirty="0" smtClean="0">
                <a:solidFill>
                  <a:schemeClr val="hlink"/>
                </a:solidFill>
                <a:latin typeface="黑体" pitchFamily="49" charset="-122"/>
                <a:ea typeface="黑体" pitchFamily="49" charset="-122"/>
              </a:rPr>
              <a:t>定义：</a:t>
            </a:r>
            <a:r>
              <a:rPr lang="zh-CN" altLang="en-US" sz="2400" b="1" dirty="0" smtClean="0">
                <a:latin typeface="黑体" pitchFamily="49" charset="-122"/>
                <a:ea typeface="黑体" pitchFamily="49" charset="-122"/>
              </a:rPr>
              <a:t>由于仪器制造中的不完善、使用过程中的机械磨损和外界环境的综合影响，当视线水平时，竖直读数不是90度或270度，而与之相差一个小的角度值</a:t>
            </a:r>
            <a:r>
              <a:rPr lang="en-US" altLang="zh-CN" sz="2400" b="1" dirty="0" smtClean="0">
                <a:solidFill>
                  <a:schemeClr val="hlink"/>
                </a:solidFill>
                <a:latin typeface="黑体" pitchFamily="49" charset="-122"/>
                <a:ea typeface="黑体" pitchFamily="49" charset="-122"/>
              </a:rPr>
              <a:t>x</a:t>
            </a:r>
            <a:r>
              <a:rPr lang="en-US" altLang="zh-CN" sz="2400" b="1" dirty="0" smtClean="0">
                <a:latin typeface="黑体" pitchFamily="49" charset="-122"/>
                <a:ea typeface="黑体" pitchFamily="49" charset="-122"/>
              </a:rPr>
              <a:t>，</a:t>
            </a:r>
            <a:r>
              <a:rPr lang="zh-CN" altLang="en-US" sz="2400" b="1" dirty="0" smtClean="0">
                <a:latin typeface="黑体" pitchFamily="49" charset="-122"/>
                <a:ea typeface="黑体" pitchFamily="49" charset="-122"/>
              </a:rPr>
              <a:t>则</a:t>
            </a:r>
            <a:r>
              <a:rPr lang="en-US" altLang="zh-CN" sz="2400" b="1" dirty="0" smtClean="0">
                <a:solidFill>
                  <a:schemeClr val="hlink"/>
                </a:solidFill>
                <a:latin typeface="黑体" pitchFamily="49" charset="-122"/>
                <a:ea typeface="黑体" pitchFamily="49" charset="-122"/>
              </a:rPr>
              <a:t>x</a:t>
            </a:r>
            <a:r>
              <a:rPr lang="zh-CN" altLang="en-US" sz="2400" b="1" dirty="0" smtClean="0">
                <a:latin typeface="黑体" pitchFamily="49" charset="-122"/>
                <a:ea typeface="黑体" pitchFamily="49" charset="-122"/>
              </a:rPr>
              <a:t>称为竖盘指标差。</a:t>
            </a:r>
            <a:endParaRPr lang="en-US" altLang="zh-CN" sz="2400" b="1" dirty="0" smtClean="0">
              <a:latin typeface="黑体" pitchFamily="49" charset="-122"/>
              <a:ea typeface="黑体" pitchFamily="49" charset="-122"/>
            </a:endParaRPr>
          </a:p>
          <a:p>
            <a:pPr marL="0" indent="449263">
              <a:lnSpc>
                <a:spcPct val="150000"/>
              </a:lnSpc>
              <a:spcBef>
                <a:spcPct val="0"/>
              </a:spcBef>
              <a:buClrTx/>
              <a:buSzTx/>
              <a:buNone/>
            </a:pPr>
            <a:r>
              <a:rPr lang="zh-CN" altLang="en-US" sz="2400" b="1" dirty="0">
                <a:solidFill>
                  <a:srgbClr val="FF0000"/>
                </a:solidFill>
                <a:latin typeface="黑体" pitchFamily="49" charset="-122"/>
                <a:ea typeface="黑体" pitchFamily="49" charset="-122"/>
              </a:rPr>
              <a:t>当偏移方向与竖盘注</a:t>
            </a:r>
            <a:r>
              <a:rPr lang="zh-CN" altLang="en-US" sz="2400" b="1" dirty="0" smtClean="0">
                <a:solidFill>
                  <a:srgbClr val="FF0000"/>
                </a:solidFill>
                <a:latin typeface="黑体" pitchFamily="49" charset="-122"/>
                <a:ea typeface="黑体" pitchFamily="49" charset="-122"/>
              </a:rPr>
              <a:t>记</a:t>
            </a:r>
            <a:endParaRPr lang="en-US" altLang="zh-CN" sz="2400" b="1" dirty="0" smtClean="0">
              <a:solidFill>
                <a:srgbClr val="FF0000"/>
              </a:solidFill>
              <a:latin typeface="黑体" pitchFamily="49" charset="-122"/>
              <a:ea typeface="黑体" pitchFamily="49" charset="-122"/>
            </a:endParaRPr>
          </a:p>
          <a:p>
            <a:pPr marL="0" indent="449263">
              <a:lnSpc>
                <a:spcPct val="150000"/>
              </a:lnSpc>
              <a:spcBef>
                <a:spcPct val="0"/>
              </a:spcBef>
              <a:buClrTx/>
              <a:buSzTx/>
              <a:buNone/>
            </a:pPr>
            <a:r>
              <a:rPr lang="zh-CN" altLang="en-US" sz="2400" b="1" dirty="0" smtClean="0">
                <a:solidFill>
                  <a:srgbClr val="FF0000"/>
                </a:solidFill>
                <a:latin typeface="黑体" pitchFamily="49" charset="-122"/>
                <a:ea typeface="黑体" pitchFamily="49" charset="-122"/>
              </a:rPr>
              <a:t>增加</a:t>
            </a:r>
            <a:r>
              <a:rPr lang="zh-CN" altLang="en-US" sz="2400" b="1" dirty="0">
                <a:solidFill>
                  <a:srgbClr val="FF0000"/>
                </a:solidFill>
                <a:latin typeface="黑体" pitchFamily="49" charset="-122"/>
                <a:ea typeface="黑体" pitchFamily="49" charset="-122"/>
              </a:rPr>
              <a:t>方向一致时，</a:t>
            </a:r>
            <a:r>
              <a:rPr lang="en-US" altLang="zh-CN" sz="2400" b="1" dirty="0">
                <a:solidFill>
                  <a:srgbClr val="FF0000"/>
                </a:solidFill>
                <a:latin typeface="黑体" pitchFamily="49" charset="-122"/>
                <a:ea typeface="黑体" pitchFamily="49" charset="-122"/>
              </a:rPr>
              <a:t>x</a:t>
            </a:r>
            <a:r>
              <a:rPr lang="zh-CN" altLang="en-US" sz="2400" b="1" dirty="0">
                <a:solidFill>
                  <a:srgbClr val="FF0000"/>
                </a:solidFill>
                <a:latin typeface="黑体" pitchFamily="49" charset="-122"/>
                <a:ea typeface="黑体" pitchFamily="49" charset="-122"/>
              </a:rPr>
              <a:t>为正</a:t>
            </a:r>
            <a:r>
              <a:rPr lang="zh-CN" altLang="en-US" sz="2400" b="1" dirty="0" smtClean="0">
                <a:solidFill>
                  <a:srgbClr val="FF0000"/>
                </a:solidFill>
                <a:latin typeface="黑体" pitchFamily="49" charset="-122"/>
                <a:ea typeface="黑体" pitchFamily="49" charset="-122"/>
              </a:rPr>
              <a:t>，</a:t>
            </a:r>
            <a:endParaRPr lang="en-US" altLang="zh-CN" sz="2400" b="1" dirty="0" smtClean="0">
              <a:solidFill>
                <a:srgbClr val="FF0000"/>
              </a:solidFill>
              <a:latin typeface="黑体" pitchFamily="49" charset="-122"/>
              <a:ea typeface="黑体" pitchFamily="49" charset="-122"/>
            </a:endParaRPr>
          </a:p>
          <a:p>
            <a:pPr marL="0" indent="449263">
              <a:lnSpc>
                <a:spcPct val="150000"/>
              </a:lnSpc>
              <a:spcBef>
                <a:spcPct val="0"/>
              </a:spcBef>
              <a:buClrTx/>
              <a:buSzTx/>
              <a:buNone/>
            </a:pPr>
            <a:r>
              <a:rPr lang="zh-CN" altLang="en-US" sz="2400" b="1" dirty="0" smtClean="0">
                <a:solidFill>
                  <a:srgbClr val="FF0000"/>
                </a:solidFill>
                <a:latin typeface="黑体" pitchFamily="49" charset="-122"/>
                <a:ea typeface="黑体" pitchFamily="49" charset="-122"/>
              </a:rPr>
              <a:t>反之</a:t>
            </a:r>
            <a:r>
              <a:rPr lang="zh-CN" altLang="en-US" sz="2400" b="1" dirty="0">
                <a:solidFill>
                  <a:srgbClr val="FF0000"/>
                </a:solidFill>
                <a:latin typeface="黑体" pitchFamily="49" charset="-122"/>
                <a:ea typeface="黑体" pitchFamily="49" charset="-122"/>
              </a:rPr>
              <a:t>为负。</a:t>
            </a:r>
          </a:p>
          <a:p>
            <a:pPr marL="0" indent="449263" eaLnBrk="1" hangingPunct="1">
              <a:lnSpc>
                <a:spcPct val="150000"/>
              </a:lnSpc>
              <a:spcBef>
                <a:spcPct val="0"/>
              </a:spcBef>
              <a:buClrTx/>
              <a:buSzTx/>
              <a:buFontTx/>
              <a:buNone/>
            </a:pPr>
            <a:endParaRPr lang="zh-CN" altLang="en-US" sz="2400" b="1" dirty="0" smtClean="0">
              <a:latin typeface="黑体" pitchFamily="49" charset="-122"/>
              <a:ea typeface="黑体" pitchFamily="49" charset="-122"/>
            </a:endParaRPr>
          </a:p>
        </p:txBody>
      </p:sp>
      <p:cxnSp>
        <p:nvCxnSpPr>
          <p:cNvPr id="27652" name="AutoShape 4"/>
          <p:cNvCxnSpPr>
            <a:cxnSpLocks noChangeShapeType="1"/>
          </p:cNvCxnSpPr>
          <p:nvPr/>
        </p:nvCxnSpPr>
        <p:spPr bwMode="auto">
          <a:xfrm rot="5400000" flipV="1">
            <a:off x="4148932"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cxnSp>
        <p:nvCxnSpPr>
          <p:cNvPr id="27653" name="AutoShape 5"/>
          <p:cNvCxnSpPr>
            <a:cxnSpLocks noChangeShapeType="1"/>
          </p:cNvCxnSpPr>
          <p:nvPr/>
        </p:nvCxnSpPr>
        <p:spPr bwMode="auto">
          <a:xfrm rot="5400000" flipV="1">
            <a:off x="4148932"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grpSp>
        <p:nvGrpSpPr>
          <p:cNvPr id="27654" name="Group 6"/>
          <p:cNvGrpSpPr>
            <a:grpSpLocks/>
          </p:cNvGrpSpPr>
          <p:nvPr/>
        </p:nvGrpSpPr>
        <p:grpSpPr bwMode="auto">
          <a:xfrm>
            <a:off x="5151975" y="3215393"/>
            <a:ext cx="3836988" cy="2962275"/>
            <a:chOff x="396" y="693"/>
            <a:chExt cx="2417" cy="1866"/>
          </a:xfrm>
        </p:grpSpPr>
        <p:sp>
          <p:nvSpPr>
            <p:cNvPr id="27655" name="Text Box 7"/>
            <p:cNvSpPr txBox="1">
              <a:spLocks noChangeArrowheads="1"/>
            </p:cNvSpPr>
            <p:nvPr/>
          </p:nvSpPr>
          <p:spPr bwMode="auto">
            <a:xfrm>
              <a:off x="1449" y="2232"/>
              <a:ext cx="16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just" eaLnBrk="1" hangingPunct="1">
                <a:spcBef>
                  <a:spcPct val="50000"/>
                </a:spcBef>
              </a:pPr>
              <a:r>
                <a:rPr lang="en-US" altLang="zh-CN" sz="2800" b="1">
                  <a:solidFill>
                    <a:schemeClr val="hlink"/>
                  </a:solidFill>
                  <a:latin typeface="Times New Roman" pitchFamily="18" charset="0"/>
                  <a:ea typeface="楷体_GB2312" pitchFamily="49" charset="-122"/>
                </a:rPr>
                <a:t>x</a:t>
              </a:r>
            </a:p>
          </p:txBody>
        </p:sp>
        <p:graphicFrame>
          <p:nvGraphicFramePr>
            <p:cNvPr id="27656" name="Object 8"/>
            <p:cNvGraphicFramePr>
              <a:graphicFrameLocks noChangeAspect="1"/>
            </p:cNvGraphicFramePr>
            <p:nvPr/>
          </p:nvGraphicFramePr>
          <p:xfrm>
            <a:off x="785" y="1087"/>
            <a:ext cx="282" cy="510"/>
          </p:xfrm>
          <a:graphic>
            <a:graphicData uri="http://schemas.openxmlformats.org/presentationml/2006/ole">
              <mc:AlternateContent xmlns:mc="http://schemas.openxmlformats.org/markup-compatibility/2006">
                <mc:Choice xmlns:v="urn:schemas-microsoft-com:vml" Requires="v">
                  <p:oleObj spid="_x0000_s92240" name="位图图像" r:id="rId3" imgW="447856" imgH="809738" progId="Paint.Picture">
                    <p:embed/>
                  </p:oleObj>
                </mc:Choice>
                <mc:Fallback>
                  <p:oleObj name="位图图像" r:id="rId3" imgW="447856" imgH="809738"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 y="1087"/>
                          <a:ext cx="282" cy="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657" name="Object 9"/>
            <p:cNvGraphicFramePr>
              <a:graphicFrameLocks noChangeAspect="1"/>
            </p:cNvGraphicFramePr>
            <p:nvPr/>
          </p:nvGraphicFramePr>
          <p:xfrm>
            <a:off x="2345" y="1149"/>
            <a:ext cx="276" cy="372"/>
          </p:xfrm>
          <a:graphic>
            <a:graphicData uri="http://schemas.openxmlformats.org/presentationml/2006/ole">
              <mc:AlternateContent xmlns:mc="http://schemas.openxmlformats.org/markup-compatibility/2006">
                <mc:Choice xmlns:v="urn:schemas-microsoft-com:vml" Requires="v">
                  <p:oleObj spid="_x0000_s92241" name="位图图像" r:id="rId5" imgW="438095" imgH="590476" progId="Paint.Picture">
                    <p:embed/>
                  </p:oleObj>
                </mc:Choice>
                <mc:Fallback>
                  <p:oleObj name="位图图像" r:id="rId5" imgW="438095" imgH="590476"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45" y="1149"/>
                          <a:ext cx="276" cy="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7658" name="Group 10"/>
            <p:cNvGrpSpPr>
              <a:grpSpLocks/>
            </p:cNvGrpSpPr>
            <p:nvPr/>
          </p:nvGrpSpPr>
          <p:grpSpPr bwMode="auto">
            <a:xfrm>
              <a:off x="1032" y="693"/>
              <a:ext cx="1331" cy="1352"/>
              <a:chOff x="1070" y="1404"/>
              <a:chExt cx="1331" cy="1352"/>
            </a:xfrm>
          </p:grpSpPr>
          <p:sp>
            <p:nvSpPr>
              <p:cNvPr id="27663" name="Oval 11"/>
              <p:cNvSpPr>
                <a:spLocks noChangeArrowheads="1"/>
              </p:cNvSpPr>
              <p:nvPr/>
            </p:nvSpPr>
            <p:spPr bwMode="auto">
              <a:xfrm rot="65534">
                <a:off x="1070" y="1404"/>
                <a:ext cx="1330" cy="1330"/>
              </a:xfrm>
              <a:prstGeom prst="ellipse">
                <a:avLst/>
              </a:prstGeom>
              <a:solidFill>
                <a:srgbClr val="99FFCC"/>
              </a:solidFill>
              <a:ln w="9525">
                <a:solidFill>
                  <a:schemeClr val="tx1"/>
                </a:solidFill>
                <a:round/>
                <a:headEnd/>
                <a:tailEnd/>
              </a:ln>
            </p:spPr>
            <p:txBody>
              <a:bodyPr wrap="none" anchor="ctr">
                <a:spAutoFit/>
              </a:bodyPr>
              <a:lstStyle/>
              <a:p>
                <a:endParaRPr lang="zh-CN" altLang="en-US"/>
              </a:p>
            </p:txBody>
          </p:sp>
          <p:sp>
            <p:nvSpPr>
              <p:cNvPr id="27664" name="Text Box 12"/>
              <p:cNvSpPr txBox="1">
                <a:spLocks noChangeArrowheads="1"/>
              </p:cNvSpPr>
              <p:nvPr/>
            </p:nvSpPr>
            <p:spPr bwMode="auto">
              <a:xfrm rot="-10734466">
                <a:off x="1520" y="2410"/>
                <a:ext cx="40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just" eaLnBrk="1" hangingPunct="1">
                  <a:spcBef>
                    <a:spcPct val="50000"/>
                  </a:spcBef>
                </a:pPr>
                <a:r>
                  <a:rPr lang="zh-CN" altLang="en-US" sz="2800" b="1">
                    <a:latin typeface="Times New Roman" pitchFamily="18" charset="0"/>
                    <a:ea typeface="楷体_GB2312" pitchFamily="49" charset="-122"/>
                  </a:rPr>
                  <a:t>90</a:t>
                </a:r>
              </a:p>
            </p:txBody>
          </p:sp>
          <p:sp>
            <p:nvSpPr>
              <p:cNvPr id="27665" name="Text Box 13"/>
              <p:cNvSpPr txBox="1">
                <a:spLocks noChangeArrowheads="1"/>
              </p:cNvSpPr>
              <p:nvPr/>
            </p:nvSpPr>
            <p:spPr bwMode="auto">
              <a:xfrm rot="-5334467">
                <a:off x="986" y="1845"/>
                <a:ext cx="5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just" eaLnBrk="1" hangingPunct="1">
                  <a:spcBef>
                    <a:spcPct val="50000"/>
                  </a:spcBef>
                </a:pPr>
                <a:r>
                  <a:rPr lang="zh-CN" altLang="en-US" sz="2800" b="1">
                    <a:latin typeface="Times New Roman" pitchFamily="18" charset="0"/>
                    <a:ea typeface="楷体_GB2312" pitchFamily="49" charset="-122"/>
                  </a:rPr>
                  <a:t>180</a:t>
                </a:r>
              </a:p>
            </p:txBody>
          </p:sp>
          <p:sp>
            <p:nvSpPr>
              <p:cNvPr id="27666" name="Line 14"/>
              <p:cNvSpPr>
                <a:spLocks noChangeShapeType="1"/>
              </p:cNvSpPr>
              <p:nvPr/>
            </p:nvSpPr>
            <p:spPr bwMode="auto">
              <a:xfrm rot="65534">
                <a:off x="1750" y="1405"/>
                <a:ext cx="0" cy="9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667" name="Line 15"/>
              <p:cNvSpPr>
                <a:spLocks noChangeShapeType="1"/>
              </p:cNvSpPr>
              <p:nvPr/>
            </p:nvSpPr>
            <p:spPr bwMode="auto">
              <a:xfrm rot="65534">
                <a:off x="1748" y="2661"/>
                <a:ext cx="0" cy="9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668" name="Line 16"/>
              <p:cNvSpPr>
                <a:spLocks noChangeShapeType="1"/>
              </p:cNvSpPr>
              <p:nvPr/>
            </p:nvSpPr>
            <p:spPr bwMode="auto">
              <a:xfrm rot="65534">
                <a:off x="1079" y="2053"/>
                <a:ext cx="8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669" name="Line 17"/>
              <p:cNvSpPr>
                <a:spLocks noChangeShapeType="1"/>
              </p:cNvSpPr>
              <p:nvPr/>
            </p:nvSpPr>
            <p:spPr bwMode="auto">
              <a:xfrm rot="65534">
                <a:off x="2316" y="2053"/>
                <a:ext cx="8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670" name="Text Box 18"/>
              <p:cNvSpPr txBox="1">
                <a:spLocks noChangeArrowheads="1"/>
              </p:cNvSpPr>
              <p:nvPr/>
            </p:nvSpPr>
            <p:spPr bwMode="auto">
              <a:xfrm rot="-10734466">
                <a:off x="1455" y="1425"/>
                <a:ext cx="53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just" eaLnBrk="1" hangingPunct="1">
                  <a:spcBef>
                    <a:spcPct val="50000"/>
                  </a:spcBef>
                </a:pPr>
                <a:r>
                  <a:rPr lang="zh-CN" altLang="en-US" sz="2800" b="1">
                    <a:latin typeface="Times New Roman" pitchFamily="18" charset="0"/>
                    <a:ea typeface="楷体_GB2312" pitchFamily="49" charset="-122"/>
                  </a:rPr>
                  <a:t>270</a:t>
                </a:r>
              </a:p>
            </p:txBody>
          </p:sp>
          <p:sp>
            <p:nvSpPr>
              <p:cNvPr id="27671" name="Text Box 19"/>
              <p:cNvSpPr txBox="1">
                <a:spLocks noChangeArrowheads="1"/>
              </p:cNvSpPr>
              <p:nvPr/>
            </p:nvSpPr>
            <p:spPr bwMode="auto">
              <a:xfrm rot="-5334467">
                <a:off x="2128" y="1887"/>
                <a:ext cx="22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just" eaLnBrk="1" hangingPunct="1">
                  <a:spcBef>
                    <a:spcPct val="50000"/>
                  </a:spcBef>
                </a:pPr>
                <a:r>
                  <a:rPr lang="zh-CN" altLang="en-US" sz="2800" b="1">
                    <a:latin typeface="Times New Roman" pitchFamily="18" charset="0"/>
                    <a:ea typeface="楷体_GB2312" pitchFamily="49" charset="-122"/>
                  </a:rPr>
                  <a:t>0</a:t>
                </a:r>
              </a:p>
            </p:txBody>
          </p:sp>
        </p:grpSp>
        <p:sp>
          <p:nvSpPr>
            <p:cNvPr id="27659" name="Line 20"/>
            <p:cNvSpPr>
              <a:spLocks noChangeShapeType="1"/>
            </p:cNvSpPr>
            <p:nvPr/>
          </p:nvSpPr>
          <p:spPr bwMode="auto">
            <a:xfrm rot="10800000" flipH="1">
              <a:off x="1424" y="2005"/>
              <a:ext cx="160" cy="494"/>
            </a:xfrm>
            <a:prstGeom prst="line">
              <a:avLst/>
            </a:prstGeom>
            <a:noFill/>
            <a:ln w="38100">
              <a:solidFill>
                <a:srgbClr val="0099FF"/>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660" name="Line 21"/>
            <p:cNvSpPr>
              <a:spLocks noChangeShapeType="1"/>
            </p:cNvSpPr>
            <p:nvPr/>
          </p:nvSpPr>
          <p:spPr bwMode="auto">
            <a:xfrm flipV="1">
              <a:off x="396" y="1331"/>
              <a:ext cx="2417" cy="11"/>
            </a:xfrm>
            <a:prstGeom prst="line">
              <a:avLst/>
            </a:prstGeom>
            <a:noFill/>
            <a:ln w="28575">
              <a:solidFill>
                <a:schemeClr val="hlink"/>
              </a:solidFill>
              <a:prstDash val="lg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661" name="Line 22"/>
            <p:cNvSpPr>
              <a:spLocks noChangeShapeType="1"/>
            </p:cNvSpPr>
            <p:nvPr/>
          </p:nvSpPr>
          <p:spPr bwMode="auto">
            <a:xfrm>
              <a:off x="1710" y="2052"/>
              <a:ext cx="0" cy="477"/>
            </a:xfrm>
            <a:prstGeom prst="line">
              <a:avLst/>
            </a:prstGeom>
            <a:noFill/>
            <a:ln w="38100">
              <a:solidFill>
                <a:schemeClr val="hlink"/>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662" name="Freeform 23"/>
            <p:cNvSpPr>
              <a:spLocks/>
            </p:cNvSpPr>
            <p:nvPr/>
          </p:nvSpPr>
          <p:spPr bwMode="auto">
            <a:xfrm>
              <a:off x="1521" y="2232"/>
              <a:ext cx="189" cy="27"/>
            </a:xfrm>
            <a:custGeom>
              <a:avLst/>
              <a:gdLst>
                <a:gd name="T0" fmla="*/ 0 w 153"/>
                <a:gd name="T1" fmla="*/ 0 h 21"/>
                <a:gd name="T2" fmla="*/ 225 w 153"/>
                <a:gd name="T3" fmla="*/ 82 h 21"/>
                <a:gd name="T4" fmla="*/ 544 w 153"/>
                <a:gd name="T5" fmla="*/ 82 h 21"/>
                <a:gd name="T6" fmla="*/ 0 60000 65536"/>
                <a:gd name="T7" fmla="*/ 0 60000 65536"/>
                <a:gd name="T8" fmla="*/ 0 60000 65536"/>
                <a:gd name="T9" fmla="*/ 0 w 153"/>
                <a:gd name="T10" fmla="*/ 0 h 21"/>
                <a:gd name="T11" fmla="*/ 153 w 153"/>
                <a:gd name="T12" fmla="*/ 21 h 21"/>
              </a:gdLst>
              <a:ahLst/>
              <a:cxnLst>
                <a:cxn ang="T6">
                  <a:pos x="T0" y="T1"/>
                </a:cxn>
                <a:cxn ang="T7">
                  <a:pos x="T2" y="T3"/>
                </a:cxn>
                <a:cxn ang="T8">
                  <a:pos x="T4" y="T5"/>
                </a:cxn>
              </a:cxnLst>
              <a:rect l="T9" t="T10" r="T11" b="T12"/>
              <a:pathLst>
                <a:path w="153" h="21">
                  <a:moveTo>
                    <a:pt x="0" y="0"/>
                  </a:moveTo>
                  <a:cubicBezTo>
                    <a:pt x="19" y="7"/>
                    <a:pt x="38" y="15"/>
                    <a:pt x="63" y="18"/>
                  </a:cubicBezTo>
                  <a:cubicBezTo>
                    <a:pt x="88" y="21"/>
                    <a:pt x="131" y="19"/>
                    <a:pt x="153" y="18"/>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grpSp>
    </p:spTree>
    <p:extLst>
      <p:ext uri="{BB962C8B-B14F-4D97-AF65-F5344CB8AC3E}">
        <p14:creationId xmlns:p14="http://schemas.microsoft.com/office/powerpoint/2010/main" val="12595513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827088" y="333375"/>
            <a:ext cx="7632700" cy="715963"/>
          </a:xfrm>
        </p:spPr>
        <p:txBody>
          <a:bodyPr/>
          <a:lstStyle/>
          <a:p>
            <a:r>
              <a:rPr lang="zh-CN" altLang="en-US" b="1" smtClean="0">
                <a:solidFill>
                  <a:srgbClr val="0000FF"/>
                </a:solidFill>
                <a:latin typeface="宋体" charset="-122"/>
              </a:rPr>
              <a:t>竖盘指标差</a:t>
            </a:r>
          </a:p>
        </p:txBody>
      </p:sp>
      <p:sp>
        <p:nvSpPr>
          <p:cNvPr id="28675" name="Rectangle 3"/>
          <p:cNvSpPr>
            <a:spLocks noGrp="1" noChangeArrowheads="1"/>
          </p:cNvSpPr>
          <p:nvPr>
            <p:ph type="body" sz="half" idx="1"/>
          </p:nvPr>
        </p:nvSpPr>
        <p:spPr>
          <a:xfrm>
            <a:off x="468313" y="1268413"/>
            <a:ext cx="8135937" cy="4681537"/>
          </a:xfrm>
        </p:spPr>
        <p:txBody>
          <a:bodyPr/>
          <a:lstStyle/>
          <a:p>
            <a:pPr marL="0" indent="449263">
              <a:spcBef>
                <a:spcPct val="0"/>
              </a:spcBef>
              <a:buClrTx/>
              <a:buSzTx/>
              <a:buFontTx/>
              <a:buNone/>
            </a:pPr>
            <a:r>
              <a:rPr lang="zh-CN" altLang="en-US" sz="2800" b="1" smtClean="0">
                <a:solidFill>
                  <a:schemeClr val="hlink"/>
                </a:solidFill>
                <a:latin typeface="宋体" charset="-122"/>
              </a:rPr>
              <a:t>盘左时：</a:t>
            </a:r>
          </a:p>
        </p:txBody>
      </p:sp>
      <p:cxnSp>
        <p:nvCxnSpPr>
          <p:cNvPr id="28676" name="AutoShape 4"/>
          <p:cNvCxnSpPr>
            <a:cxnSpLocks noChangeShapeType="1"/>
          </p:cNvCxnSpPr>
          <p:nvPr/>
        </p:nvCxnSpPr>
        <p:spPr bwMode="auto">
          <a:xfrm rot="5400000" flipV="1">
            <a:off x="4114007" y="3272631"/>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grpSp>
        <p:nvGrpSpPr>
          <p:cNvPr id="28677" name="Group 5"/>
          <p:cNvGrpSpPr>
            <a:grpSpLocks/>
          </p:cNvGrpSpPr>
          <p:nvPr/>
        </p:nvGrpSpPr>
        <p:grpSpPr bwMode="auto">
          <a:xfrm>
            <a:off x="649288" y="1824038"/>
            <a:ext cx="3836987" cy="2962275"/>
            <a:chOff x="396" y="693"/>
            <a:chExt cx="2417" cy="1866"/>
          </a:xfrm>
        </p:grpSpPr>
        <p:sp>
          <p:nvSpPr>
            <p:cNvPr id="28691" name="Text Box 6"/>
            <p:cNvSpPr txBox="1">
              <a:spLocks noChangeArrowheads="1"/>
            </p:cNvSpPr>
            <p:nvPr/>
          </p:nvSpPr>
          <p:spPr bwMode="auto">
            <a:xfrm>
              <a:off x="1449" y="2232"/>
              <a:ext cx="16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just" eaLnBrk="1" hangingPunct="1">
                <a:spcBef>
                  <a:spcPct val="50000"/>
                </a:spcBef>
              </a:pPr>
              <a:r>
                <a:rPr lang="en-US" altLang="zh-CN" sz="2800" b="1">
                  <a:solidFill>
                    <a:schemeClr val="hlink"/>
                  </a:solidFill>
                  <a:latin typeface="Times New Roman" pitchFamily="18" charset="0"/>
                  <a:ea typeface="楷体_GB2312" pitchFamily="49" charset="-122"/>
                </a:rPr>
                <a:t>x</a:t>
              </a:r>
            </a:p>
          </p:txBody>
        </p:sp>
        <p:graphicFrame>
          <p:nvGraphicFramePr>
            <p:cNvPr id="28692" name="Object 7"/>
            <p:cNvGraphicFramePr>
              <a:graphicFrameLocks noChangeAspect="1"/>
            </p:cNvGraphicFramePr>
            <p:nvPr/>
          </p:nvGraphicFramePr>
          <p:xfrm>
            <a:off x="785" y="1087"/>
            <a:ext cx="282" cy="510"/>
          </p:xfrm>
          <a:graphic>
            <a:graphicData uri="http://schemas.openxmlformats.org/presentationml/2006/ole">
              <mc:AlternateContent xmlns:mc="http://schemas.openxmlformats.org/markup-compatibility/2006">
                <mc:Choice xmlns:v="urn:schemas-microsoft-com:vml" Requires="v">
                  <p:oleObj spid="_x0000_s93459" name="位图图像" r:id="rId3" imgW="447856" imgH="809738" progId="Paint.Picture">
                    <p:embed/>
                  </p:oleObj>
                </mc:Choice>
                <mc:Fallback>
                  <p:oleObj name="位图图像" r:id="rId3" imgW="447856" imgH="809738"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 y="1087"/>
                          <a:ext cx="282" cy="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693" name="Object 8"/>
            <p:cNvGraphicFramePr>
              <a:graphicFrameLocks noChangeAspect="1"/>
            </p:cNvGraphicFramePr>
            <p:nvPr/>
          </p:nvGraphicFramePr>
          <p:xfrm>
            <a:off x="2345" y="1149"/>
            <a:ext cx="276" cy="372"/>
          </p:xfrm>
          <a:graphic>
            <a:graphicData uri="http://schemas.openxmlformats.org/presentationml/2006/ole">
              <mc:AlternateContent xmlns:mc="http://schemas.openxmlformats.org/markup-compatibility/2006">
                <mc:Choice xmlns:v="urn:schemas-microsoft-com:vml" Requires="v">
                  <p:oleObj spid="_x0000_s93460" name="位图图像" r:id="rId5" imgW="438095" imgH="590476" progId="Paint.Picture">
                    <p:embed/>
                  </p:oleObj>
                </mc:Choice>
                <mc:Fallback>
                  <p:oleObj name="位图图像" r:id="rId5" imgW="438095" imgH="590476"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45" y="1149"/>
                          <a:ext cx="276" cy="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8694" name="Group 9"/>
            <p:cNvGrpSpPr>
              <a:grpSpLocks/>
            </p:cNvGrpSpPr>
            <p:nvPr/>
          </p:nvGrpSpPr>
          <p:grpSpPr bwMode="auto">
            <a:xfrm>
              <a:off x="1032" y="693"/>
              <a:ext cx="1331" cy="1352"/>
              <a:chOff x="1070" y="1404"/>
              <a:chExt cx="1331" cy="1352"/>
            </a:xfrm>
          </p:grpSpPr>
          <p:sp>
            <p:nvSpPr>
              <p:cNvPr id="28699" name="Oval 10"/>
              <p:cNvSpPr>
                <a:spLocks noChangeArrowheads="1"/>
              </p:cNvSpPr>
              <p:nvPr/>
            </p:nvSpPr>
            <p:spPr bwMode="auto">
              <a:xfrm rot="65534">
                <a:off x="1070" y="1404"/>
                <a:ext cx="1330" cy="1330"/>
              </a:xfrm>
              <a:prstGeom prst="ellipse">
                <a:avLst/>
              </a:prstGeom>
              <a:solidFill>
                <a:srgbClr val="99FFCC"/>
              </a:solidFill>
              <a:ln w="9525">
                <a:solidFill>
                  <a:schemeClr val="tx1"/>
                </a:solidFill>
                <a:round/>
                <a:headEnd/>
                <a:tailEnd/>
              </a:ln>
            </p:spPr>
            <p:txBody>
              <a:bodyPr wrap="none" anchor="ctr">
                <a:spAutoFit/>
              </a:bodyPr>
              <a:lstStyle/>
              <a:p>
                <a:endParaRPr lang="zh-CN" altLang="en-US"/>
              </a:p>
            </p:txBody>
          </p:sp>
          <p:sp>
            <p:nvSpPr>
              <p:cNvPr id="28700" name="Text Box 11"/>
              <p:cNvSpPr txBox="1">
                <a:spLocks noChangeArrowheads="1"/>
              </p:cNvSpPr>
              <p:nvPr/>
            </p:nvSpPr>
            <p:spPr bwMode="auto">
              <a:xfrm rot="-10734466">
                <a:off x="1520" y="2410"/>
                <a:ext cx="40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just" eaLnBrk="1" hangingPunct="1">
                  <a:spcBef>
                    <a:spcPct val="50000"/>
                  </a:spcBef>
                </a:pPr>
                <a:r>
                  <a:rPr lang="zh-CN" altLang="en-US" sz="2800" b="1">
                    <a:latin typeface="Times New Roman" pitchFamily="18" charset="0"/>
                    <a:ea typeface="楷体_GB2312" pitchFamily="49" charset="-122"/>
                  </a:rPr>
                  <a:t>90</a:t>
                </a:r>
              </a:p>
            </p:txBody>
          </p:sp>
          <p:sp>
            <p:nvSpPr>
              <p:cNvPr id="28701" name="Text Box 12"/>
              <p:cNvSpPr txBox="1">
                <a:spLocks noChangeArrowheads="1"/>
              </p:cNvSpPr>
              <p:nvPr/>
            </p:nvSpPr>
            <p:spPr bwMode="auto">
              <a:xfrm rot="-5334467">
                <a:off x="973" y="1859"/>
                <a:ext cx="566"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just" eaLnBrk="1" hangingPunct="1">
                  <a:spcBef>
                    <a:spcPct val="50000"/>
                  </a:spcBef>
                </a:pPr>
                <a:r>
                  <a:rPr lang="zh-CN" altLang="en-US" sz="2800" b="1">
                    <a:latin typeface="Times New Roman" pitchFamily="18" charset="0"/>
                    <a:ea typeface="楷体_GB2312" pitchFamily="49" charset="-122"/>
                  </a:rPr>
                  <a:t>180</a:t>
                </a:r>
              </a:p>
            </p:txBody>
          </p:sp>
          <p:sp>
            <p:nvSpPr>
              <p:cNvPr id="28702" name="Line 13"/>
              <p:cNvSpPr>
                <a:spLocks noChangeShapeType="1"/>
              </p:cNvSpPr>
              <p:nvPr/>
            </p:nvSpPr>
            <p:spPr bwMode="auto">
              <a:xfrm rot="65534">
                <a:off x="1750" y="1405"/>
                <a:ext cx="0" cy="9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703" name="Line 14"/>
              <p:cNvSpPr>
                <a:spLocks noChangeShapeType="1"/>
              </p:cNvSpPr>
              <p:nvPr/>
            </p:nvSpPr>
            <p:spPr bwMode="auto">
              <a:xfrm rot="65534">
                <a:off x="1748" y="2661"/>
                <a:ext cx="0" cy="9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704" name="Line 15"/>
              <p:cNvSpPr>
                <a:spLocks noChangeShapeType="1"/>
              </p:cNvSpPr>
              <p:nvPr/>
            </p:nvSpPr>
            <p:spPr bwMode="auto">
              <a:xfrm rot="65534">
                <a:off x="1079" y="2053"/>
                <a:ext cx="8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705" name="Line 16"/>
              <p:cNvSpPr>
                <a:spLocks noChangeShapeType="1"/>
              </p:cNvSpPr>
              <p:nvPr/>
            </p:nvSpPr>
            <p:spPr bwMode="auto">
              <a:xfrm rot="65534">
                <a:off x="2316" y="2053"/>
                <a:ext cx="8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706" name="Text Box 17"/>
              <p:cNvSpPr txBox="1">
                <a:spLocks noChangeArrowheads="1"/>
              </p:cNvSpPr>
              <p:nvPr/>
            </p:nvSpPr>
            <p:spPr bwMode="auto">
              <a:xfrm rot="-10734466">
                <a:off x="1455" y="1425"/>
                <a:ext cx="53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just" eaLnBrk="1" hangingPunct="1">
                  <a:spcBef>
                    <a:spcPct val="50000"/>
                  </a:spcBef>
                </a:pPr>
                <a:r>
                  <a:rPr lang="zh-CN" altLang="en-US" sz="2800" b="1">
                    <a:latin typeface="Times New Roman" pitchFamily="18" charset="0"/>
                    <a:ea typeface="楷体_GB2312" pitchFamily="49" charset="-122"/>
                  </a:rPr>
                  <a:t>270</a:t>
                </a:r>
              </a:p>
            </p:txBody>
          </p:sp>
          <p:sp>
            <p:nvSpPr>
              <p:cNvPr id="28707" name="Text Box 18"/>
              <p:cNvSpPr txBox="1">
                <a:spLocks noChangeArrowheads="1"/>
              </p:cNvSpPr>
              <p:nvPr/>
            </p:nvSpPr>
            <p:spPr bwMode="auto">
              <a:xfrm rot="-5334467">
                <a:off x="2115" y="1901"/>
                <a:ext cx="220"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just" eaLnBrk="1" hangingPunct="1">
                  <a:spcBef>
                    <a:spcPct val="50000"/>
                  </a:spcBef>
                </a:pPr>
                <a:r>
                  <a:rPr lang="zh-CN" altLang="en-US" sz="2800" b="1">
                    <a:latin typeface="Times New Roman" pitchFamily="18" charset="0"/>
                    <a:ea typeface="楷体_GB2312" pitchFamily="49" charset="-122"/>
                  </a:rPr>
                  <a:t>0</a:t>
                </a:r>
              </a:p>
            </p:txBody>
          </p:sp>
        </p:grpSp>
        <p:sp>
          <p:nvSpPr>
            <p:cNvPr id="28695" name="Line 19"/>
            <p:cNvSpPr>
              <a:spLocks noChangeShapeType="1"/>
            </p:cNvSpPr>
            <p:nvPr/>
          </p:nvSpPr>
          <p:spPr bwMode="auto">
            <a:xfrm rot="10800000" flipH="1">
              <a:off x="1424" y="2005"/>
              <a:ext cx="160" cy="494"/>
            </a:xfrm>
            <a:prstGeom prst="line">
              <a:avLst/>
            </a:prstGeom>
            <a:noFill/>
            <a:ln w="38100">
              <a:solidFill>
                <a:srgbClr val="0099FF"/>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696" name="Line 20"/>
            <p:cNvSpPr>
              <a:spLocks noChangeShapeType="1"/>
            </p:cNvSpPr>
            <p:nvPr/>
          </p:nvSpPr>
          <p:spPr bwMode="auto">
            <a:xfrm flipV="1">
              <a:off x="396" y="1331"/>
              <a:ext cx="2417" cy="11"/>
            </a:xfrm>
            <a:prstGeom prst="line">
              <a:avLst/>
            </a:prstGeom>
            <a:noFill/>
            <a:ln w="28575">
              <a:solidFill>
                <a:schemeClr val="hlink"/>
              </a:solidFill>
              <a:prstDash val="lg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697" name="Line 21"/>
            <p:cNvSpPr>
              <a:spLocks noChangeShapeType="1"/>
            </p:cNvSpPr>
            <p:nvPr/>
          </p:nvSpPr>
          <p:spPr bwMode="auto">
            <a:xfrm>
              <a:off x="1710" y="2052"/>
              <a:ext cx="0" cy="477"/>
            </a:xfrm>
            <a:prstGeom prst="line">
              <a:avLst/>
            </a:prstGeom>
            <a:noFill/>
            <a:ln w="38100">
              <a:solidFill>
                <a:schemeClr val="hlink"/>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698" name="Freeform 22"/>
            <p:cNvSpPr>
              <a:spLocks/>
            </p:cNvSpPr>
            <p:nvPr/>
          </p:nvSpPr>
          <p:spPr bwMode="auto">
            <a:xfrm>
              <a:off x="1521" y="2232"/>
              <a:ext cx="189" cy="27"/>
            </a:xfrm>
            <a:custGeom>
              <a:avLst/>
              <a:gdLst>
                <a:gd name="T0" fmla="*/ 0 w 153"/>
                <a:gd name="T1" fmla="*/ 0 h 21"/>
                <a:gd name="T2" fmla="*/ 225 w 153"/>
                <a:gd name="T3" fmla="*/ 82 h 21"/>
                <a:gd name="T4" fmla="*/ 544 w 153"/>
                <a:gd name="T5" fmla="*/ 82 h 21"/>
                <a:gd name="T6" fmla="*/ 0 60000 65536"/>
                <a:gd name="T7" fmla="*/ 0 60000 65536"/>
                <a:gd name="T8" fmla="*/ 0 60000 65536"/>
                <a:gd name="T9" fmla="*/ 0 w 153"/>
                <a:gd name="T10" fmla="*/ 0 h 21"/>
                <a:gd name="T11" fmla="*/ 153 w 153"/>
                <a:gd name="T12" fmla="*/ 21 h 21"/>
              </a:gdLst>
              <a:ahLst/>
              <a:cxnLst>
                <a:cxn ang="T6">
                  <a:pos x="T0" y="T1"/>
                </a:cxn>
                <a:cxn ang="T7">
                  <a:pos x="T2" y="T3"/>
                </a:cxn>
                <a:cxn ang="T8">
                  <a:pos x="T4" y="T5"/>
                </a:cxn>
              </a:cxnLst>
              <a:rect l="T9" t="T10" r="T11" b="T12"/>
              <a:pathLst>
                <a:path w="153" h="21">
                  <a:moveTo>
                    <a:pt x="0" y="0"/>
                  </a:moveTo>
                  <a:cubicBezTo>
                    <a:pt x="19" y="7"/>
                    <a:pt x="38" y="15"/>
                    <a:pt x="63" y="18"/>
                  </a:cubicBezTo>
                  <a:cubicBezTo>
                    <a:pt x="88" y="21"/>
                    <a:pt x="131" y="19"/>
                    <a:pt x="153" y="18"/>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grpSp>
      <p:grpSp>
        <p:nvGrpSpPr>
          <p:cNvPr id="55" name="Group 23"/>
          <p:cNvGrpSpPr>
            <a:grpSpLocks/>
          </p:cNvGrpSpPr>
          <p:nvPr/>
        </p:nvGrpSpPr>
        <p:grpSpPr bwMode="auto">
          <a:xfrm>
            <a:off x="4500563" y="1700213"/>
            <a:ext cx="4383087" cy="3822700"/>
            <a:chOff x="2812" y="615"/>
            <a:chExt cx="2761" cy="2408"/>
          </a:xfrm>
        </p:grpSpPr>
        <p:graphicFrame>
          <p:nvGraphicFramePr>
            <p:cNvPr id="28680" name="Object 24"/>
            <p:cNvGraphicFramePr>
              <a:graphicFrameLocks noChangeAspect="1"/>
            </p:cNvGraphicFramePr>
            <p:nvPr/>
          </p:nvGraphicFramePr>
          <p:xfrm>
            <a:off x="2947" y="615"/>
            <a:ext cx="2626" cy="1478"/>
          </p:xfrm>
          <a:graphic>
            <a:graphicData uri="http://schemas.openxmlformats.org/presentationml/2006/ole">
              <mc:AlternateContent xmlns:mc="http://schemas.openxmlformats.org/markup-compatibility/2006">
                <mc:Choice xmlns:v="urn:schemas-microsoft-com:vml" Requires="v">
                  <p:oleObj spid="_x0000_s93461" name="位图图像" r:id="rId7" imgW="3723810" imgH="2095793" progId="Paint.Picture">
                    <p:embed/>
                  </p:oleObj>
                </mc:Choice>
                <mc:Fallback>
                  <p:oleObj name="位图图像" r:id="rId7" imgW="3723810" imgH="2095793" progId="Paint.Picture">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47" y="615"/>
                          <a:ext cx="2626" cy="1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681" name="Line 25"/>
            <p:cNvSpPr>
              <a:spLocks noChangeShapeType="1"/>
            </p:cNvSpPr>
            <p:nvPr/>
          </p:nvSpPr>
          <p:spPr bwMode="auto">
            <a:xfrm rot="10800000">
              <a:off x="4401" y="2032"/>
              <a:ext cx="2" cy="944"/>
            </a:xfrm>
            <a:prstGeom prst="line">
              <a:avLst/>
            </a:prstGeom>
            <a:noFill/>
            <a:ln w="38100">
              <a:solidFill>
                <a:schemeClr val="hlink"/>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682" name="Line 26"/>
            <p:cNvSpPr>
              <a:spLocks noChangeShapeType="1"/>
            </p:cNvSpPr>
            <p:nvPr/>
          </p:nvSpPr>
          <p:spPr bwMode="auto">
            <a:xfrm flipV="1">
              <a:off x="4122" y="2007"/>
              <a:ext cx="171" cy="522"/>
            </a:xfrm>
            <a:prstGeom prst="line">
              <a:avLst/>
            </a:prstGeom>
            <a:noFill/>
            <a:ln w="38100">
              <a:solidFill>
                <a:srgbClr val="0099FF"/>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683" name="Line 27"/>
            <p:cNvSpPr>
              <a:spLocks noChangeShapeType="1"/>
            </p:cNvSpPr>
            <p:nvPr/>
          </p:nvSpPr>
          <p:spPr bwMode="auto">
            <a:xfrm rot="10800000" flipH="1">
              <a:off x="3491" y="1957"/>
              <a:ext cx="565" cy="827"/>
            </a:xfrm>
            <a:prstGeom prst="line">
              <a:avLst/>
            </a:prstGeom>
            <a:noFill/>
            <a:ln w="38100">
              <a:solidFill>
                <a:srgbClr val="0099FF"/>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684" name="Freeform 28"/>
            <p:cNvSpPr>
              <a:spLocks/>
            </p:cNvSpPr>
            <p:nvPr/>
          </p:nvSpPr>
          <p:spPr bwMode="auto">
            <a:xfrm>
              <a:off x="4203" y="2304"/>
              <a:ext cx="189" cy="27"/>
            </a:xfrm>
            <a:custGeom>
              <a:avLst/>
              <a:gdLst>
                <a:gd name="T0" fmla="*/ 0 w 153"/>
                <a:gd name="T1" fmla="*/ 0 h 21"/>
                <a:gd name="T2" fmla="*/ 225 w 153"/>
                <a:gd name="T3" fmla="*/ 82 h 21"/>
                <a:gd name="T4" fmla="*/ 544 w 153"/>
                <a:gd name="T5" fmla="*/ 82 h 21"/>
                <a:gd name="T6" fmla="*/ 0 60000 65536"/>
                <a:gd name="T7" fmla="*/ 0 60000 65536"/>
                <a:gd name="T8" fmla="*/ 0 60000 65536"/>
                <a:gd name="T9" fmla="*/ 0 w 153"/>
                <a:gd name="T10" fmla="*/ 0 h 21"/>
                <a:gd name="T11" fmla="*/ 153 w 153"/>
                <a:gd name="T12" fmla="*/ 21 h 21"/>
              </a:gdLst>
              <a:ahLst/>
              <a:cxnLst>
                <a:cxn ang="T6">
                  <a:pos x="T0" y="T1"/>
                </a:cxn>
                <a:cxn ang="T7">
                  <a:pos x="T2" y="T3"/>
                </a:cxn>
                <a:cxn ang="T8">
                  <a:pos x="T4" y="T5"/>
                </a:cxn>
              </a:cxnLst>
              <a:rect l="T9" t="T10" r="T11" b="T12"/>
              <a:pathLst>
                <a:path w="153" h="21">
                  <a:moveTo>
                    <a:pt x="0" y="0"/>
                  </a:moveTo>
                  <a:cubicBezTo>
                    <a:pt x="19" y="7"/>
                    <a:pt x="38" y="15"/>
                    <a:pt x="63" y="18"/>
                  </a:cubicBezTo>
                  <a:cubicBezTo>
                    <a:pt x="88" y="21"/>
                    <a:pt x="131" y="19"/>
                    <a:pt x="153" y="18"/>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sp>
          <p:nvSpPr>
            <p:cNvPr id="28685" name="Freeform 29"/>
            <p:cNvSpPr>
              <a:spLocks/>
            </p:cNvSpPr>
            <p:nvPr/>
          </p:nvSpPr>
          <p:spPr bwMode="auto">
            <a:xfrm>
              <a:off x="3825" y="2295"/>
              <a:ext cx="324" cy="117"/>
            </a:xfrm>
            <a:custGeom>
              <a:avLst/>
              <a:gdLst>
                <a:gd name="T0" fmla="*/ 0 w 153"/>
                <a:gd name="T1" fmla="*/ 0 h 21"/>
                <a:gd name="T2" fmla="*/ 5669 w 153"/>
                <a:gd name="T3" fmla="*/ 536634 h 21"/>
                <a:gd name="T4" fmla="*/ 13799 w 153"/>
                <a:gd name="T5" fmla="*/ 536634 h 21"/>
                <a:gd name="T6" fmla="*/ 0 60000 65536"/>
                <a:gd name="T7" fmla="*/ 0 60000 65536"/>
                <a:gd name="T8" fmla="*/ 0 60000 65536"/>
                <a:gd name="T9" fmla="*/ 0 w 153"/>
                <a:gd name="T10" fmla="*/ 0 h 21"/>
                <a:gd name="T11" fmla="*/ 153 w 153"/>
                <a:gd name="T12" fmla="*/ 21 h 21"/>
              </a:gdLst>
              <a:ahLst/>
              <a:cxnLst>
                <a:cxn ang="T6">
                  <a:pos x="T0" y="T1"/>
                </a:cxn>
                <a:cxn ang="T7">
                  <a:pos x="T2" y="T3"/>
                </a:cxn>
                <a:cxn ang="T8">
                  <a:pos x="T4" y="T5"/>
                </a:cxn>
              </a:cxnLst>
              <a:rect l="T9" t="T10" r="T11" b="T12"/>
              <a:pathLst>
                <a:path w="153" h="21">
                  <a:moveTo>
                    <a:pt x="0" y="0"/>
                  </a:moveTo>
                  <a:cubicBezTo>
                    <a:pt x="19" y="7"/>
                    <a:pt x="38" y="15"/>
                    <a:pt x="63" y="18"/>
                  </a:cubicBezTo>
                  <a:cubicBezTo>
                    <a:pt x="88" y="21"/>
                    <a:pt x="131" y="19"/>
                    <a:pt x="153" y="18"/>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sp>
          <p:nvSpPr>
            <p:cNvPr id="28686" name="Freeform 30"/>
            <p:cNvSpPr>
              <a:spLocks/>
            </p:cNvSpPr>
            <p:nvPr/>
          </p:nvSpPr>
          <p:spPr bwMode="auto">
            <a:xfrm>
              <a:off x="3627" y="2574"/>
              <a:ext cx="765" cy="225"/>
            </a:xfrm>
            <a:custGeom>
              <a:avLst/>
              <a:gdLst>
                <a:gd name="T0" fmla="*/ 0 w 153"/>
                <a:gd name="T1" fmla="*/ 0 h 21"/>
                <a:gd name="T2" fmla="*/ 984375 w 153"/>
                <a:gd name="T3" fmla="*/ 27252096 h 21"/>
                <a:gd name="T4" fmla="*/ 2390625 w 153"/>
                <a:gd name="T5" fmla="*/ 27252096 h 21"/>
                <a:gd name="T6" fmla="*/ 0 60000 65536"/>
                <a:gd name="T7" fmla="*/ 0 60000 65536"/>
                <a:gd name="T8" fmla="*/ 0 60000 65536"/>
                <a:gd name="T9" fmla="*/ 0 w 153"/>
                <a:gd name="T10" fmla="*/ 0 h 21"/>
                <a:gd name="T11" fmla="*/ 153 w 153"/>
                <a:gd name="T12" fmla="*/ 21 h 21"/>
              </a:gdLst>
              <a:ahLst/>
              <a:cxnLst>
                <a:cxn ang="T6">
                  <a:pos x="T0" y="T1"/>
                </a:cxn>
                <a:cxn ang="T7">
                  <a:pos x="T2" y="T3"/>
                </a:cxn>
                <a:cxn ang="T8">
                  <a:pos x="T4" y="T5"/>
                </a:cxn>
              </a:cxnLst>
              <a:rect l="T9" t="T10" r="T11" b="T12"/>
              <a:pathLst>
                <a:path w="153" h="21">
                  <a:moveTo>
                    <a:pt x="0" y="0"/>
                  </a:moveTo>
                  <a:cubicBezTo>
                    <a:pt x="19" y="7"/>
                    <a:pt x="38" y="15"/>
                    <a:pt x="63" y="18"/>
                  </a:cubicBezTo>
                  <a:cubicBezTo>
                    <a:pt x="88" y="21"/>
                    <a:pt x="131" y="19"/>
                    <a:pt x="153" y="18"/>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sp>
          <p:nvSpPr>
            <p:cNvPr id="28687" name="Text Box 31"/>
            <p:cNvSpPr txBox="1">
              <a:spLocks noChangeArrowheads="1"/>
            </p:cNvSpPr>
            <p:nvPr/>
          </p:nvSpPr>
          <p:spPr bwMode="auto">
            <a:xfrm>
              <a:off x="4140" y="2295"/>
              <a:ext cx="16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just" eaLnBrk="1" hangingPunct="1">
                <a:spcBef>
                  <a:spcPct val="50000"/>
                </a:spcBef>
              </a:pPr>
              <a:r>
                <a:rPr lang="en-US" altLang="zh-CN" sz="2800" b="1">
                  <a:solidFill>
                    <a:schemeClr val="hlink"/>
                  </a:solidFill>
                  <a:latin typeface="Times New Roman" pitchFamily="18" charset="0"/>
                  <a:ea typeface="楷体_GB2312" pitchFamily="49" charset="-122"/>
                </a:rPr>
                <a:t>x</a:t>
              </a:r>
            </a:p>
          </p:txBody>
        </p:sp>
        <p:graphicFrame>
          <p:nvGraphicFramePr>
            <p:cNvPr id="28688" name="Object 32"/>
            <p:cNvGraphicFramePr>
              <a:graphicFrameLocks noChangeAspect="1"/>
            </p:cNvGraphicFramePr>
            <p:nvPr>
              <p:extLst>
                <p:ext uri="{D42A27DB-BD31-4B8C-83A1-F6EECF244321}">
                  <p14:modId xmlns:p14="http://schemas.microsoft.com/office/powerpoint/2010/main" val="3445929879"/>
                </p:ext>
              </p:extLst>
            </p:nvPr>
          </p:nvGraphicFramePr>
          <p:xfrm>
            <a:off x="3897" y="2062"/>
            <a:ext cx="297" cy="314"/>
          </p:xfrm>
          <a:graphic>
            <a:graphicData uri="http://schemas.openxmlformats.org/presentationml/2006/ole">
              <mc:AlternateContent xmlns:mc="http://schemas.openxmlformats.org/markup-compatibility/2006">
                <mc:Choice xmlns:v="urn:schemas-microsoft-com:vml" Requires="v">
                  <p:oleObj spid="_x0000_s93462" name="公式" r:id="rId9" imgW="228600" imgH="241200" progId="Equation.3">
                    <p:embed/>
                  </p:oleObj>
                </mc:Choice>
                <mc:Fallback>
                  <p:oleObj name="公式" r:id="rId9" imgW="228600" imgH="241200" progId="Equation.3">
                    <p:embed/>
                    <p:pic>
                      <p:nvPicPr>
                        <p:cNvPr id="0" name=""/>
                        <p:cNvPicPr>
                          <a:picLocks noChangeAspect="1" noChangeArrowheads="1"/>
                        </p:cNvPicPr>
                        <p:nvPr/>
                      </p:nvPicPr>
                      <p:blipFill>
                        <a:blip r:embed="rId10"/>
                        <a:srcRect/>
                        <a:stretch>
                          <a:fillRect/>
                        </a:stretch>
                      </p:blipFill>
                      <p:spPr bwMode="auto">
                        <a:xfrm>
                          <a:off x="3897" y="2062"/>
                          <a:ext cx="297"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689" name="Object 33"/>
            <p:cNvGraphicFramePr>
              <a:graphicFrameLocks noChangeAspect="1"/>
            </p:cNvGraphicFramePr>
            <p:nvPr/>
          </p:nvGraphicFramePr>
          <p:xfrm>
            <a:off x="3876" y="2755"/>
            <a:ext cx="292" cy="268"/>
          </p:xfrm>
          <a:graphic>
            <a:graphicData uri="http://schemas.openxmlformats.org/presentationml/2006/ole">
              <mc:AlternateContent xmlns:mc="http://schemas.openxmlformats.org/markup-compatibility/2006">
                <mc:Choice xmlns:v="urn:schemas-microsoft-com:vml" Requires="v">
                  <p:oleObj spid="_x0000_s93463" name="Equation" r:id="rId11" imgW="152334" imgH="139639" progId="Equation.3">
                    <p:embed/>
                  </p:oleObj>
                </mc:Choice>
                <mc:Fallback>
                  <p:oleObj name="Equation" r:id="rId11" imgW="152334" imgH="139639"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76" y="2755"/>
                          <a:ext cx="292"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690" name="Object 34"/>
            <p:cNvGraphicFramePr>
              <a:graphicFrameLocks noChangeAspect="1"/>
            </p:cNvGraphicFramePr>
            <p:nvPr/>
          </p:nvGraphicFramePr>
          <p:xfrm>
            <a:off x="2812" y="822"/>
            <a:ext cx="335" cy="308"/>
          </p:xfrm>
          <a:graphic>
            <a:graphicData uri="http://schemas.openxmlformats.org/presentationml/2006/ole">
              <mc:AlternateContent xmlns:mc="http://schemas.openxmlformats.org/markup-compatibility/2006">
                <mc:Choice xmlns:v="urn:schemas-microsoft-com:vml" Requires="v">
                  <p:oleObj spid="_x0000_s93464" name="Equation" r:id="rId13" imgW="152334" imgH="139639" progId="Equation.3">
                    <p:embed/>
                  </p:oleObj>
                </mc:Choice>
                <mc:Fallback>
                  <p:oleObj name="Equation" r:id="rId13" imgW="152334" imgH="139639"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12" y="822"/>
                          <a:ext cx="335"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67" name="Object 35"/>
          <p:cNvGraphicFramePr>
            <a:graphicFrameLocks noChangeAspect="1"/>
          </p:cNvGraphicFramePr>
          <p:nvPr/>
        </p:nvGraphicFramePr>
        <p:xfrm>
          <a:off x="719138" y="5516563"/>
          <a:ext cx="6059487" cy="571500"/>
        </p:xfrm>
        <a:graphic>
          <a:graphicData uri="http://schemas.openxmlformats.org/presentationml/2006/ole">
            <mc:AlternateContent xmlns:mc="http://schemas.openxmlformats.org/markup-compatibility/2006">
              <mc:Choice xmlns:v="urn:schemas-microsoft-com:vml" Requires="v">
                <p:oleObj spid="_x0000_s93465" name="公式" r:id="rId15" imgW="2476500" imgH="228600" progId="Equation.3">
                  <p:embed/>
                </p:oleObj>
              </mc:Choice>
              <mc:Fallback>
                <p:oleObj name="公式" r:id="rId15" imgW="2476500" imgH="2286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19138" y="5516563"/>
                        <a:ext cx="605948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5137604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1+#ppt_w/2"/>
                                          </p:val>
                                        </p:tav>
                                        <p:tav tm="100000">
                                          <p:val>
                                            <p:strVal val="#ppt_x"/>
                                          </p:val>
                                        </p:tav>
                                      </p:tavLst>
                                    </p:anim>
                                    <p:anim calcmode="lin" valueType="num">
                                      <p:cBhvr additive="base">
                                        <p:cTn id="8" dur="500" fill="hold"/>
                                        <p:tgtEl>
                                          <p:spTgt spid="5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7"/>
                                        </p:tgtEl>
                                        <p:attrNameLst>
                                          <p:attrName>style.visibility</p:attrName>
                                        </p:attrNameLst>
                                      </p:cBhvr>
                                      <p:to>
                                        <p:strVal val="visible"/>
                                      </p:to>
                                    </p:set>
                                    <p:anim calcmode="lin" valueType="num">
                                      <p:cBhvr additive="base">
                                        <p:cTn id="13" dur="500" fill="hold"/>
                                        <p:tgtEl>
                                          <p:spTgt spid="67"/>
                                        </p:tgtEl>
                                        <p:attrNameLst>
                                          <p:attrName>ppt_x</p:attrName>
                                        </p:attrNameLst>
                                      </p:cBhvr>
                                      <p:tavLst>
                                        <p:tav tm="0">
                                          <p:val>
                                            <p:strVal val="#ppt_x"/>
                                          </p:val>
                                        </p:tav>
                                        <p:tav tm="100000">
                                          <p:val>
                                            <p:strVal val="#ppt_x"/>
                                          </p:val>
                                        </p:tav>
                                      </p:tavLst>
                                    </p:anim>
                                    <p:anim calcmode="lin" valueType="num">
                                      <p:cBhvr additive="base">
                                        <p:cTn id="14"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827088" y="333375"/>
            <a:ext cx="7632700" cy="715963"/>
          </a:xfrm>
        </p:spPr>
        <p:txBody>
          <a:bodyPr/>
          <a:lstStyle/>
          <a:p>
            <a:r>
              <a:rPr lang="zh-CN" altLang="en-US" b="1" smtClean="0">
                <a:solidFill>
                  <a:srgbClr val="0000FF"/>
                </a:solidFill>
                <a:latin typeface="宋体" charset="-122"/>
              </a:rPr>
              <a:t>竖盘指标差</a:t>
            </a:r>
          </a:p>
        </p:txBody>
      </p:sp>
      <p:sp>
        <p:nvSpPr>
          <p:cNvPr id="29699" name="Rectangle 3"/>
          <p:cNvSpPr>
            <a:spLocks noGrp="1" noChangeArrowheads="1"/>
          </p:cNvSpPr>
          <p:nvPr>
            <p:ph type="body" sz="half" idx="1"/>
          </p:nvPr>
        </p:nvSpPr>
        <p:spPr>
          <a:xfrm>
            <a:off x="468313" y="1268413"/>
            <a:ext cx="8135937" cy="4681537"/>
          </a:xfrm>
        </p:spPr>
        <p:txBody>
          <a:bodyPr/>
          <a:lstStyle/>
          <a:p>
            <a:pPr marL="0" indent="449263">
              <a:spcBef>
                <a:spcPct val="0"/>
              </a:spcBef>
              <a:buClrTx/>
              <a:buSzTx/>
              <a:buFontTx/>
              <a:buNone/>
            </a:pPr>
            <a:r>
              <a:rPr lang="zh-CN" altLang="en-US" sz="2800" b="1" smtClean="0">
                <a:solidFill>
                  <a:schemeClr val="hlink"/>
                </a:solidFill>
                <a:latin typeface="宋体" charset="-122"/>
              </a:rPr>
              <a:t>盘右时：</a:t>
            </a:r>
          </a:p>
        </p:txBody>
      </p:sp>
      <p:graphicFrame>
        <p:nvGraphicFramePr>
          <p:cNvPr id="38" name="Object 4"/>
          <p:cNvGraphicFramePr>
            <a:graphicFrameLocks noChangeAspect="1"/>
          </p:cNvGraphicFramePr>
          <p:nvPr/>
        </p:nvGraphicFramePr>
        <p:xfrm>
          <a:off x="506413" y="5516563"/>
          <a:ext cx="6629400" cy="573087"/>
        </p:xfrm>
        <a:graphic>
          <a:graphicData uri="http://schemas.openxmlformats.org/presentationml/2006/ole">
            <mc:AlternateContent xmlns:mc="http://schemas.openxmlformats.org/markup-compatibility/2006">
              <mc:Choice xmlns:v="urn:schemas-microsoft-com:vml" Requires="v">
                <p:oleObj spid="_x0000_s94483" name="公式" r:id="rId3" imgW="2654300" imgH="228600" progId="Equation.3">
                  <p:embed/>
                </p:oleObj>
              </mc:Choice>
              <mc:Fallback>
                <p:oleObj name="公式" r:id="rId3" imgW="26543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13" y="5516563"/>
                        <a:ext cx="6629400"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9" name="Group 5"/>
          <p:cNvGrpSpPr>
            <a:grpSpLocks/>
          </p:cNvGrpSpPr>
          <p:nvPr/>
        </p:nvGrpSpPr>
        <p:grpSpPr bwMode="auto">
          <a:xfrm>
            <a:off x="5076825" y="1773238"/>
            <a:ext cx="3790950" cy="3827462"/>
            <a:chOff x="3186" y="648"/>
            <a:chExt cx="2388" cy="2411"/>
          </a:xfrm>
        </p:grpSpPr>
        <p:graphicFrame>
          <p:nvGraphicFramePr>
            <p:cNvPr id="29722" name="Object 6"/>
            <p:cNvGraphicFramePr>
              <a:graphicFrameLocks noChangeAspect="1"/>
            </p:cNvGraphicFramePr>
            <p:nvPr/>
          </p:nvGraphicFramePr>
          <p:xfrm>
            <a:off x="4452" y="2791"/>
            <a:ext cx="292" cy="268"/>
          </p:xfrm>
          <a:graphic>
            <a:graphicData uri="http://schemas.openxmlformats.org/presentationml/2006/ole">
              <mc:AlternateContent xmlns:mc="http://schemas.openxmlformats.org/markup-compatibility/2006">
                <mc:Choice xmlns:v="urn:schemas-microsoft-com:vml" Requires="v">
                  <p:oleObj spid="_x0000_s94484" name="Equation" r:id="rId5" imgW="152334" imgH="139639" progId="Equation.3">
                    <p:embed/>
                  </p:oleObj>
                </mc:Choice>
                <mc:Fallback>
                  <p:oleObj name="Equation" r:id="rId5" imgW="152334" imgH="13963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2" y="2791"/>
                          <a:ext cx="292"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723" name="Object 7"/>
            <p:cNvGraphicFramePr>
              <a:graphicFrameLocks noChangeAspect="1"/>
            </p:cNvGraphicFramePr>
            <p:nvPr/>
          </p:nvGraphicFramePr>
          <p:xfrm>
            <a:off x="3186" y="648"/>
            <a:ext cx="2106" cy="1404"/>
          </p:xfrm>
          <a:graphic>
            <a:graphicData uri="http://schemas.openxmlformats.org/presentationml/2006/ole">
              <mc:AlternateContent xmlns:mc="http://schemas.openxmlformats.org/markup-compatibility/2006">
                <mc:Choice xmlns:v="urn:schemas-microsoft-com:vml" Requires="v">
                  <p:oleObj spid="_x0000_s94485" name="位图图像" r:id="rId7" imgW="3343742" imgH="2228571" progId="Paint.Picture">
                    <p:embed/>
                  </p:oleObj>
                </mc:Choice>
                <mc:Fallback>
                  <p:oleObj name="位图图像" r:id="rId7" imgW="3343742" imgH="2228571" progId="Paint.Picture">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86" y="648"/>
                          <a:ext cx="2106" cy="1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724" name="Line 8"/>
            <p:cNvSpPr>
              <a:spLocks noChangeShapeType="1"/>
            </p:cNvSpPr>
            <p:nvPr/>
          </p:nvSpPr>
          <p:spPr bwMode="auto">
            <a:xfrm rot="10800000">
              <a:off x="4203" y="1996"/>
              <a:ext cx="2" cy="944"/>
            </a:xfrm>
            <a:prstGeom prst="line">
              <a:avLst/>
            </a:prstGeom>
            <a:noFill/>
            <a:ln w="38100">
              <a:solidFill>
                <a:schemeClr val="hlink"/>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9725" name="Line 9"/>
            <p:cNvSpPr>
              <a:spLocks noChangeShapeType="1"/>
            </p:cNvSpPr>
            <p:nvPr/>
          </p:nvSpPr>
          <p:spPr bwMode="auto">
            <a:xfrm rot="10800000">
              <a:off x="4488" y="1939"/>
              <a:ext cx="515" cy="872"/>
            </a:xfrm>
            <a:prstGeom prst="line">
              <a:avLst/>
            </a:prstGeom>
            <a:noFill/>
            <a:ln w="38100">
              <a:solidFill>
                <a:srgbClr val="0099FF"/>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9726" name="Freeform 10"/>
            <p:cNvSpPr>
              <a:spLocks/>
            </p:cNvSpPr>
            <p:nvPr/>
          </p:nvSpPr>
          <p:spPr bwMode="auto">
            <a:xfrm>
              <a:off x="4014" y="2142"/>
              <a:ext cx="585" cy="151"/>
            </a:xfrm>
            <a:custGeom>
              <a:avLst/>
              <a:gdLst>
                <a:gd name="T0" fmla="*/ 0 w 585"/>
                <a:gd name="T1" fmla="*/ 99 h 151"/>
                <a:gd name="T2" fmla="*/ 270 w 585"/>
                <a:gd name="T3" fmla="*/ 135 h 151"/>
                <a:gd name="T4" fmla="*/ 585 w 585"/>
                <a:gd name="T5" fmla="*/ 0 h 151"/>
                <a:gd name="T6" fmla="*/ 0 60000 65536"/>
                <a:gd name="T7" fmla="*/ 0 60000 65536"/>
                <a:gd name="T8" fmla="*/ 0 60000 65536"/>
                <a:gd name="T9" fmla="*/ 0 w 585"/>
                <a:gd name="T10" fmla="*/ 0 h 151"/>
                <a:gd name="T11" fmla="*/ 585 w 585"/>
                <a:gd name="T12" fmla="*/ 151 h 151"/>
              </a:gdLst>
              <a:ahLst/>
              <a:cxnLst>
                <a:cxn ang="T6">
                  <a:pos x="T0" y="T1"/>
                </a:cxn>
                <a:cxn ang="T7">
                  <a:pos x="T2" y="T3"/>
                </a:cxn>
                <a:cxn ang="T8">
                  <a:pos x="T4" y="T5"/>
                </a:cxn>
              </a:cxnLst>
              <a:rect l="T9" t="T10" r="T11" b="T12"/>
              <a:pathLst>
                <a:path w="585" h="151">
                  <a:moveTo>
                    <a:pt x="0" y="99"/>
                  </a:moveTo>
                  <a:cubicBezTo>
                    <a:pt x="45" y="105"/>
                    <a:pt x="173" y="151"/>
                    <a:pt x="270" y="135"/>
                  </a:cubicBezTo>
                  <a:cubicBezTo>
                    <a:pt x="367" y="119"/>
                    <a:pt x="520" y="28"/>
                    <a:pt x="585" y="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sp>
          <p:nvSpPr>
            <p:cNvPr id="29727" name="Freeform 11"/>
            <p:cNvSpPr>
              <a:spLocks/>
            </p:cNvSpPr>
            <p:nvPr/>
          </p:nvSpPr>
          <p:spPr bwMode="auto">
            <a:xfrm>
              <a:off x="3942" y="2484"/>
              <a:ext cx="261" cy="58"/>
            </a:xfrm>
            <a:custGeom>
              <a:avLst/>
              <a:gdLst>
                <a:gd name="T0" fmla="*/ 0 w 261"/>
                <a:gd name="T1" fmla="*/ 0 h 58"/>
                <a:gd name="T2" fmla="*/ 115 w 261"/>
                <a:gd name="T3" fmla="*/ 55 h 58"/>
                <a:gd name="T4" fmla="*/ 261 w 261"/>
                <a:gd name="T5" fmla="*/ 18 h 58"/>
                <a:gd name="T6" fmla="*/ 0 60000 65536"/>
                <a:gd name="T7" fmla="*/ 0 60000 65536"/>
                <a:gd name="T8" fmla="*/ 0 60000 65536"/>
                <a:gd name="T9" fmla="*/ 0 w 261"/>
                <a:gd name="T10" fmla="*/ 0 h 58"/>
                <a:gd name="T11" fmla="*/ 261 w 261"/>
                <a:gd name="T12" fmla="*/ 58 h 58"/>
              </a:gdLst>
              <a:ahLst/>
              <a:cxnLst>
                <a:cxn ang="T6">
                  <a:pos x="T0" y="T1"/>
                </a:cxn>
                <a:cxn ang="T7">
                  <a:pos x="T2" y="T3"/>
                </a:cxn>
                <a:cxn ang="T8">
                  <a:pos x="T4" y="T5"/>
                </a:cxn>
              </a:cxnLst>
              <a:rect l="T9" t="T10" r="T11" b="T12"/>
              <a:pathLst>
                <a:path w="261" h="58">
                  <a:moveTo>
                    <a:pt x="0" y="0"/>
                  </a:moveTo>
                  <a:cubicBezTo>
                    <a:pt x="19" y="11"/>
                    <a:pt x="72" y="52"/>
                    <a:pt x="115" y="55"/>
                  </a:cubicBezTo>
                  <a:cubicBezTo>
                    <a:pt x="158" y="58"/>
                    <a:pt x="231" y="26"/>
                    <a:pt x="261" y="18"/>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sp>
          <p:nvSpPr>
            <p:cNvPr id="29728" name="Freeform 12"/>
            <p:cNvSpPr>
              <a:spLocks/>
            </p:cNvSpPr>
            <p:nvPr/>
          </p:nvSpPr>
          <p:spPr bwMode="auto">
            <a:xfrm>
              <a:off x="4212" y="2565"/>
              <a:ext cx="630" cy="183"/>
            </a:xfrm>
            <a:custGeom>
              <a:avLst/>
              <a:gdLst>
                <a:gd name="T0" fmla="*/ 0 w 630"/>
                <a:gd name="T1" fmla="*/ 126 h 183"/>
                <a:gd name="T2" fmla="*/ 333 w 630"/>
                <a:gd name="T3" fmla="*/ 162 h 183"/>
                <a:gd name="T4" fmla="*/ 630 w 630"/>
                <a:gd name="T5" fmla="*/ 0 h 183"/>
                <a:gd name="T6" fmla="*/ 0 60000 65536"/>
                <a:gd name="T7" fmla="*/ 0 60000 65536"/>
                <a:gd name="T8" fmla="*/ 0 60000 65536"/>
                <a:gd name="T9" fmla="*/ 0 w 630"/>
                <a:gd name="T10" fmla="*/ 0 h 183"/>
                <a:gd name="T11" fmla="*/ 630 w 630"/>
                <a:gd name="T12" fmla="*/ 183 h 183"/>
              </a:gdLst>
              <a:ahLst/>
              <a:cxnLst>
                <a:cxn ang="T6">
                  <a:pos x="T0" y="T1"/>
                </a:cxn>
                <a:cxn ang="T7">
                  <a:pos x="T2" y="T3"/>
                </a:cxn>
                <a:cxn ang="T8">
                  <a:pos x="T4" y="T5"/>
                </a:cxn>
              </a:cxnLst>
              <a:rect l="T9" t="T10" r="T11" b="T12"/>
              <a:pathLst>
                <a:path w="630" h="183">
                  <a:moveTo>
                    <a:pt x="0" y="126"/>
                  </a:moveTo>
                  <a:cubicBezTo>
                    <a:pt x="54" y="132"/>
                    <a:pt x="228" y="183"/>
                    <a:pt x="333" y="162"/>
                  </a:cubicBezTo>
                  <a:cubicBezTo>
                    <a:pt x="438" y="141"/>
                    <a:pt x="568" y="34"/>
                    <a:pt x="630" y="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sp>
          <p:nvSpPr>
            <p:cNvPr id="29729" name="Text Box 13"/>
            <p:cNvSpPr txBox="1">
              <a:spLocks noChangeArrowheads="1"/>
            </p:cNvSpPr>
            <p:nvPr/>
          </p:nvSpPr>
          <p:spPr bwMode="auto">
            <a:xfrm>
              <a:off x="3951" y="2475"/>
              <a:ext cx="16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just" eaLnBrk="1" hangingPunct="1">
                <a:spcBef>
                  <a:spcPct val="50000"/>
                </a:spcBef>
              </a:pPr>
              <a:r>
                <a:rPr lang="en-US" altLang="zh-CN" sz="2800" b="1">
                  <a:solidFill>
                    <a:schemeClr val="hlink"/>
                  </a:solidFill>
                  <a:latin typeface="Times New Roman" pitchFamily="18" charset="0"/>
                  <a:ea typeface="楷体_GB2312" pitchFamily="49" charset="-122"/>
                </a:rPr>
                <a:t>x</a:t>
              </a:r>
            </a:p>
          </p:txBody>
        </p:sp>
        <p:graphicFrame>
          <p:nvGraphicFramePr>
            <p:cNvPr id="29730" name="Object 14"/>
            <p:cNvGraphicFramePr>
              <a:graphicFrameLocks noChangeAspect="1"/>
            </p:cNvGraphicFramePr>
            <p:nvPr/>
          </p:nvGraphicFramePr>
          <p:xfrm>
            <a:off x="4203" y="1953"/>
            <a:ext cx="297" cy="297"/>
          </p:xfrm>
          <a:graphic>
            <a:graphicData uri="http://schemas.openxmlformats.org/presentationml/2006/ole">
              <mc:AlternateContent xmlns:mc="http://schemas.openxmlformats.org/markup-compatibility/2006">
                <mc:Choice xmlns:v="urn:schemas-microsoft-com:vml" Requires="v">
                  <p:oleObj spid="_x0000_s94486" name="Equation" r:id="rId9" imgW="228600" imgH="228600" progId="Equation.3">
                    <p:embed/>
                  </p:oleObj>
                </mc:Choice>
                <mc:Fallback>
                  <p:oleObj name="Equation" r:id="rId9" imgW="2286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03" y="1953"/>
                          <a:ext cx="297" cy="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731" name="Line 15"/>
            <p:cNvSpPr>
              <a:spLocks noChangeShapeType="1"/>
            </p:cNvSpPr>
            <p:nvPr/>
          </p:nvSpPr>
          <p:spPr bwMode="auto">
            <a:xfrm flipV="1">
              <a:off x="3789" y="1998"/>
              <a:ext cx="297" cy="882"/>
            </a:xfrm>
            <a:prstGeom prst="line">
              <a:avLst/>
            </a:prstGeom>
            <a:noFill/>
            <a:ln w="38100">
              <a:solidFill>
                <a:srgbClr val="0099FF"/>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9732" name="Freeform 16"/>
            <p:cNvSpPr>
              <a:spLocks/>
            </p:cNvSpPr>
            <p:nvPr/>
          </p:nvSpPr>
          <p:spPr bwMode="auto">
            <a:xfrm>
              <a:off x="5013" y="909"/>
              <a:ext cx="137" cy="432"/>
            </a:xfrm>
            <a:custGeom>
              <a:avLst/>
              <a:gdLst>
                <a:gd name="T0" fmla="*/ 0 w 137"/>
                <a:gd name="T1" fmla="*/ 0 h 432"/>
                <a:gd name="T2" fmla="*/ 90 w 137"/>
                <a:gd name="T3" fmla="*/ 117 h 432"/>
                <a:gd name="T4" fmla="*/ 126 w 137"/>
                <a:gd name="T5" fmla="*/ 234 h 432"/>
                <a:gd name="T6" fmla="*/ 135 w 137"/>
                <a:gd name="T7" fmla="*/ 351 h 432"/>
                <a:gd name="T8" fmla="*/ 135 w 137"/>
                <a:gd name="T9" fmla="*/ 432 h 432"/>
                <a:gd name="T10" fmla="*/ 0 60000 65536"/>
                <a:gd name="T11" fmla="*/ 0 60000 65536"/>
                <a:gd name="T12" fmla="*/ 0 60000 65536"/>
                <a:gd name="T13" fmla="*/ 0 60000 65536"/>
                <a:gd name="T14" fmla="*/ 0 60000 65536"/>
                <a:gd name="T15" fmla="*/ 0 w 137"/>
                <a:gd name="T16" fmla="*/ 0 h 432"/>
                <a:gd name="T17" fmla="*/ 137 w 137"/>
                <a:gd name="T18" fmla="*/ 432 h 432"/>
              </a:gdLst>
              <a:ahLst/>
              <a:cxnLst>
                <a:cxn ang="T10">
                  <a:pos x="T0" y="T1"/>
                </a:cxn>
                <a:cxn ang="T11">
                  <a:pos x="T2" y="T3"/>
                </a:cxn>
                <a:cxn ang="T12">
                  <a:pos x="T4" y="T5"/>
                </a:cxn>
                <a:cxn ang="T13">
                  <a:pos x="T6" y="T7"/>
                </a:cxn>
                <a:cxn ang="T14">
                  <a:pos x="T8" y="T9"/>
                </a:cxn>
              </a:cxnLst>
              <a:rect l="T15" t="T16" r="T17" b="T18"/>
              <a:pathLst>
                <a:path w="137" h="432">
                  <a:moveTo>
                    <a:pt x="0" y="0"/>
                  </a:moveTo>
                  <a:cubicBezTo>
                    <a:pt x="34" y="39"/>
                    <a:pt x="69" y="78"/>
                    <a:pt x="90" y="117"/>
                  </a:cubicBezTo>
                  <a:cubicBezTo>
                    <a:pt x="111" y="156"/>
                    <a:pt x="119" y="195"/>
                    <a:pt x="126" y="234"/>
                  </a:cubicBezTo>
                  <a:cubicBezTo>
                    <a:pt x="133" y="273"/>
                    <a:pt x="133" y="318"/>
                    <a:pt x="135" y="351"/>
                  </a:cubicBezTo>
                  <a:cubicBezTo>
                    <a:pt x="137" y="384"/>
                    <a:pt x="136" y="408"/>
                    <a:pt x="135" y="432"/>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graphicFrame>
          <p:nvGraphicFramePr>
            <p:cNvPr id="29733" name="Object 17"/>
            <p:cNvGraphicFramePr>
              <a:graphicFrameLocks noChangeAspect="1"/>
            </p:cNvGraphicFramePr>
            <p:nvPr/>
          </p:nvGraphicFramePr>
          <p:xfrm>
            <a:off x="5239" y="954"/>
            <a:ext cx="335" cy="308"/>
          </p:xfrm>
          <a:graphic>
            <a:graphicData uri="http://schemas.openxmlformats.org/presentationml/2006/ole">
              <mc:AlternateContent xmlns:mc="http://schemas.openxmlformats.org/markup-compatibility/2006">
                <mc:Choice xmlns:v="urn:schemas-microsoft-com:vml" Requires="v">
                  <p:oleObj spid="_x0000_s94487" name="Equation" r:id="rId11" imgW="152334" imgH="139639" progId="Equation.3">
                    <p:embed/>
                  </p:oleObj>
                </mc:Choice>
                <mc:Fallback>
                  <p:oleObj name="Equation" r:id="rId11" imgW="152334" imgH="139639"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39" y="954"/>
                          <a:ext cx="335"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9702" name="Group 18"/>
          <p:cNvGrpSpPr>
            <a:grpSpLocks/>
          </p:cNvGrpSpPr>
          <p:nvPr/>
        </p:nvGrpSpPr>
        <p:grpSpPr bwMode="auto">
          <a:xfrm>
            <a:off x="704850" y="1801813"/>
            <a:ext cx="4119563" cy="3048000"/>
            <a:chOff x="444" y="1135"/>
            <a:chExt cx="2595" cy="1920"/>
          </a:xfrm>
        </p:grpSpPr>
        <p:cxnSp>
          <p:nvCxnSpPr>
            <p:cNvPr id="29703" name="AutoShape 19"/>
            <p:cNvCxnSpPr>
              <a:cxnSpLocks noChangeShapeType="1"/>
            </p:cNvCxnSpPr>
            <p:nvPr/>
          </p:nvCxnSpPr>
          <p:spPr bwMode="auto">
            <a:xfrm rot="5400000" flipV="1">
              <a:off x="2592" y="2061"/>
              <a:ext cx="868" cy="1"/>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cxnSp>
          <p:nvCxnSpPr>
            <p:cNvPr id="29704" name="AutoShape 20"/>
            <p:cNvCxnSpPr>
              <a:cxnSpLocks noChangeShapeType="1"/>
            </p:cNvCxnSpPr>
            <p:nvPr/>
          </p:nvCxnSpPr>
          <p:spPr bwMode="auto">
            <a:xfrm rot="5400000" flipV="1">
              <a:off x="2605" y="2215"/>
              <a:ext cx="868" cy="1"/>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sp>
          <p:nvSpPr>
            <p:cNvPr id="29705" name="Line 21"/>
            <p:cNvSpPr>
              <a:spLocks noChangeShapeType="1"/>
            </p:cNvSpPr>
            <p:nvPr/>
          </p:nvSpPr>
          <p:spPr bwMode="auto">
            <a:xfrm rot="10800000">
              <a:off x="1749" y="2483"/>
              <a:ext cx="2" cy="512"/>
            </a:xfrm>
            <a:prstGeom prst="line">
              <a:avLst/>
            </a:prstGeom>
            <a:noFill/>
            <a:ln w="38100">
              <a:solidFill>
                <a:schemeClr val="hlink"/>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aphicFrame>
          <p:nvGraphicFramePr>
            <p:cNvPr id="29706" name="Object 22"/>
            <p:cNvGraphicFramePr>
              <a:graphicFrameLocks noChangeAspect="1"/>
            </p:cNvGraphicFramePr>
            <p:nvPr/>
          </p:nvGraphicFramePr>
          <p:xfrm>
            <a:off x="822" y="1648"/>
            <a:ext cx="324" cy="360"/>
          </p:xfrm>
          <a:graphic>
            <a:graphicData uri="http://schemas.openxmlformats.org/presentationml/2006/ole">
              <mc:AlternateContent xmlns:mc="http://schemas.openxmlformats.org/markup-compatibility/2006">
                <mc:Choice xmlns:v="urn:schemas-microsoft-com:vml" Requires="v">
                  <p:oleObj spid="_x0000_s94488" name="位图图像" r:id="rId13" imgW="514422" imgH="571731" progId="Paint.Picture">
                    <p:embed/>
                  </p:oleObj>
                </mc:Choice>
                <mc:Fallback>
                  <p:oleObj name="位图图像" r:id="rId13" imgW="514422" imgH="571731" progId="Paint.Picture">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2" y="1648"/>
                          <a:ext cx="324" cy="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707" name="Object 23"/>
            <p:cNvGraphicFramePr>
              <a:graphicFrameLocks noChangeAspect="1"/>
            </p:cNvGraphicFramePr>
            <p:nvPr/>
          </p:nvGraphicFramePr>
          <p:xfrm>
            <a:off x="2343" y="1576"/>
            <a:ext cx="342" cy="540"/>
          </p:xfrm>
          <a:graphic>
            <a:graphicData uri="http://schemas.openxmlformats.org/presentationml/2006/ole">
              <mc:AlternateContent xmlns:mc="http://schemas.openxmlformats.org/markup-compatibility/2006">
                <mc:Choice xmlns:v="urn:schemas-microsoft-com:vml" Requires="v">
                  <p:oleObj spid="_x0000_s94489" name="位图图像" r:id="rId15" imgW="542857" imgH="857143" progId="Paint.Picture">
                    <p:embed/>
                  </p:oleObj>
                </mc:Choice>
                <mc:Fallback>
                  <p:oleObj name="位图图像" r:id="rId15" imgW="542857" imgH="857143" progId="Paint.Picture">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43" y="1576"/>
                          <a:ext cx="342" cy="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9708" name="Group 24"/>
            <p:cNvGrpSpPr>
              <a:grpSpLocks/>
            </p:cNvGrpSpPr>
            <p:nvPr/>
          </p:nvGrpSpPr>
          <p:grpSpPr bwMode="auto">
            <a:xfrm rot="10730805">
              <a:off x="1089" y="1135"/>
              <a:ext cx="1331" cy="1352"/>
              <a:chOff x="1070" y="1404"/>
              <a:chExt cx="1331" cy="1352"/>
            </a:xfrm>
          </p:grpSpPr>
          <p:sp>
            <p:nvSpPr>
              <p:cNvPr id="29713" name="Oval 25"/>
              <p:cNvSpPr>
                <a:spLocks noChangeArrowheads="1"/>
              </p:cNvSpPr>
              <p:nvPr/>
            </p:nvSpPr>
            <p:spPr bwMode="auto">
              <a:xfrm rot="65534">
                <a:off x="1070" y="1404"/>
                <a:ext cx="1330" cy="1330"/>
              </a:xfrm>
              <a:prstGeom prst="ellipse">
                <a:avLst/>
              </a:prstGeom>
              <a:solidFill>
                <a:srgbClr val="99FFCC"/>
              </a:solidFill>
              <a:ln w="9525">
                <a:solidFill>
                  <a:schemeClr val="tx1"/>
                </a:solidFill>
                <a:round/>
                <a:headEnd/>
                <a:tailEnd/>
              </a:ln>
            </p:spPr>
            <p:txBody>
              <a:bodyPr wrap="none" anchor="ctr">
                <a:spAutoFit/>
              </a:bodyPr>
              <a:lstStyle/>
              <a:p>
                <a:endParaRPr lang="zh-CN" altLang="en-US"/>
              </a:p>
            </p:txBody>
          </p:sp>
          <p:sp>
            <p:nvSpPr>
              <p:cNvPr id="29714" name="Text Box 26"/>
              <p:cNvSpPr txBox="1">
                <a:spLocks noChangeArrowheads="1"/>
              </p:cNvSpPr>
              <p:nvPr/>
            </p:nvSpPr>
            <p:spPr bwMode="auto">
              <a:xfrm rot="-10734466">
                <a:off x="1520" y="2410"/>
                <a:ext cx="40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just" eaLnBrk="1" hangingPunct="1">
                  <a:spcBef>
                    <a:spcPct val="50000"/>
                  </a:spcBef>
                </a:pPr>
                <a:r>
                  <a:rPr lang="zh-CN" altLang="en-US" sz="2800" b="1">
                    <a:latin typeface="Times New Roman" pitchFamily="18" charset="0"/>
                    <a:ea typeface="楷体_GB2312" pitchFamily="49" charset="-122"/>
                  </a:rPr>
                  <a:t>90</a:t>
                </a:r>
              </a:p>
            </p:txBody>
          </p:sp>
          <p:sp>
            <p:nvSpPr>
              <p:cNvPr id="29715" name="Text Box 27"/>
              <p:cNvSpPr txBox="1">
                <a:spLocks noChangeArrowheads="1"/>
              </p:cNvSpPr>
              <p:nvPr/>
            </p:nvSpPr>
            <p:spPr bwMode="auto">
              <a:xfrm rot="-5334467">
                <a:off x="972" y="1860"/>
                <a:ext cx="566"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just" eaLnBrk="1" hangingPunct="1">
                  <a:spcBef>
                    <a:spcPct val="50000"/>
                  </a:spcBef>
                </a:pPr>
                <a:r>
                  <a:rPr lang="zh-CN" altLang="en-US" sz="2800" b="1">
                    <a:latin typeface="Times New Roman" pitchFamily="18" charset="0"/>
                    <a:ea typeface="楷体_GB2312" pitchFamily="49" charset="-122"/>
                  </a:rPr>
                  <a:t>180</a:t>
                </a:r>
              </a:p>
            </p:txBody>
          </p:sp>
          <p:sp>
            <p:nvSpPr>
              <p:cNvPr id="29716" name="Line 28"/>
              <p:cNvSpPr>
                <a:spLocks noChangeShapeType="1"/>
              </p:cNvSpPr>
              <p:nvPr/>
            </p:nvSpPr>
            <p:spPr bwMode="auto">
              <a:xfrm rot="65534">
                <a:off x="1750" y="1405"/>
                <a:ext cx="0" cy="9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9717" name="Line 29"/>
              <p:cNvSpPr>
                <a:spLocks noChangeShapeType="1"/>
              </p:cNvSpPr>
              <p:nvPr/>
            </p:nvSpPr>
            <p:spPr bwMode="auto">
              <a:xfrm rot="65534">
                <a:off x="1748" y="2661"/>
                <a:ext cx="0" cy="9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9718" name="Line 30"/>
              <p:cNvSpPr>
                <a:spLocks noChangeShapeType="1"/>
              </p:cNvSpPr>
              <p:nvPr/>
            </p:nvSpPr>
            <p:spPr bwMode="auto">
              <a:xfrm rot="65534">
                <a:off x="1079" y="2053"/>
                <a:ext cx="8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9719" name="Line 31"/>
              <p:cNvSpPr>
                <a:spLocks noChangeShapeType="1"/>
              </p:cNvSpPr>
              <p:nvPr/>
            </p:nvSpPr>
            <p:spPr bwMode="auto">
              <a:xfrm rot="65534">
                <a:off x="2316" y="2053"/>
                <a:ext cx="8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9720" name="Text Box 32"/>
              <p:cNvSpPr txBox="1">
                <a:spLocks noChangeArrowheads="1"/>
              </p:cNvSpPr>
              <p:nvPr/>
            </p:nvSpPr>
            <p:spPr bwMode="auto">
              <a:xfrm rot="-10734466">
                <a:off x="1455" y="1425"/>
                <a:ext cx="53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just" eaLnBrk="1" hangingPunct="1">
                  <a:spcBef>
                    <a:spcPct val="50000"/>
                  </a:spcBef>
                </a:pPr>
                <a:r>
                  <a:rPr lang="zh-CN" altLang="en-US" sz="2800" b="1">
                    <a:latin typeface="Times New Roman" pitchFamily="18" charset="0"/>
                    <a:ea typeface="楷体_GB2312" pitchFamily="49" charset="-122"/>
                  </a:rPr>
                  <a:t>270</a:t>
                </a:r>
              </a:p>
            </p:txBody>
          </p:sp>
          <p:sp>
            <p:nvSpPr>
              <p:cNvPr id="29721" name="Text Box 33"/>
              <p:cNvSpPr txBox="1">
                <a:spLocks noChangeArrowheads="1"/>
              </p:cNvSpPr>
              <p:nvPr/>
            </p:nvSpPr>
            <p:spPr bwMode="auto">
              <a:xfrm rot="-5334467">
                <a:off x="2114" y="1902"/>
                <a:ext cx="220"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just" eaLnBrk="1" hangingPunct="1">
                  <a:spcBef>
                    <a:spcPct val="50000"/>
                  </a:spcBef>
                </a:pPr>
                <a:r>
                  <a:rPr lang="zh-CN" altLang="en-US" sz="2800" b="1">
                    <a:latin typeface="Times New Roman" pitchFamily="18" charset="0"/>
                    <a:ea typeface="楷体_GB2312" pitchFamily="49" charset="-122"/>
                  </a:rPr>
                  <a:t>0</a:t>
                </a:r>
              </a:p>
            </p:txBody>
          </p:sp>
        </p:grpSp>
        <p:sp>
          <p:nvSpPr>
            <p:cNvPr id="29709" name="Line 34"/>
            <p:cNvSpPr>
              <a:spLocks noChangeShapeType="1"/>
            </p:cNvSpPr>
            <p:nvPr/>
          </p:nvSpPr>
          <p:spPr bwMode="auto">
            <a:xfrm flipV="1">
              <a:off x="444" y="1827"/>
              <a:ext cx="2417" cy="11"/>
            </a:xfrm>
            <a:prstGeom prst="line">
              <a:avLst/>
            </a:prstGeom>
            <a:noFill/>
            <a:ln w="28575">
              <a:solidFill>
                <a:schemeClr val="hlink"/>
              </a:solidFill>
              <a:prstDash val="lg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9710" name="Line 35"/>
            <p:cNvSpPr>
              <a:spLocks noChangeShapeType="1"/>
            </p:cNvSpPr>
            <p:nvPr/>
          </p:nvSpPr>
          <p:spPr bwMode="auto">
            <a:xfrm rot="10800000" flipH="1">
              <a:off x="1454" y="2456"/>
              <a:ext cx="160" cy="494"/>
            </a:xfrm>
            <a:prstGeom prst="line">
              <a:avLst/>
            </a:prstGeom>
            <a:noFill/>
            <a:ln w="38100">
              <a:solidFill>
                <a:srgbClr val="0099FF"/>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9711" name="Text Box 36"/>
            <p:cNvSpPr txBox="1">
              <a:spLocks noChangeArrowheads="1"/>
            </p:cNvSpPr>
            <p:nvPr/>
          </p:nvSpPr>
          <p:spPr bwMode="auto">
            <a:xfrm>
              <a:off x="1488" y="2728"/>
              <a:ext cx="16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algn="just" eaLnBrk="1" hangingPunct="1">
                <a:spcBef>
                  <a:spcPct val="50000"/>
                </a:spcBef>
              </a:pPr>
              <a:r>
                <a:rPr lang="en-US" altLang="zh-CN" sz="2800" b="1">
                  <a:solidFill>
                    <a:schemeClr val="hlink"/>
                  </a:solidFill>
                  <a:latin typeface="Times New Roman" pitchFamily="18" charset="0"/>
                  <a:ea typeface="楷体_GB2312" pitchFamily="49" charset="-122"/>
                </a:rPr>
                <a:t>x</a:t>
              </a:r>
            </a:p>
          </p:txBody>
        </p:sp>
        <p:sp>
          <p:nvSpPr>
            <p:cNvPr id="29712" name="Freeform 37"/>
            <p:cNvSpPr>
              <a:spLocks/>
            </p:cNvSpPr>
            <p:nvPr/>
          </p:nvSpPr>
          <p:spPr bwMode="auto">
            <a:xfrm>
              <a:off x="1560" y="2692"/>
              <a:ext cx="189" cy="27"/>
            </a:xfrm>
            <a:custGeom>
              <a:avLst/>
              <a:gdLst>
                <a:gd name="T0" fmla="*/ 0 w 153"/>
                <a:gd name="T1" fmla="*/ 0 h 21"/>
                <a:gd name="T2" fmla="*/ 225 w 153"/>
                <a:gd name="T3" fmla="*/ 82 h 21"/>
                <a:gd name="T4" fmla="*/ 544 w 153"/>
                <a:gd name="T5" fmla="*/ 82 h 21"/>
                <a:gd name="T6" fmla="*/ 0 60000 65536"/>
                <a:gd name="T7" fmla="*/ 0 60000 65536"/>
                <a:gd name="T8" fmla="*/ 0 60000 65536"/>
                <a:gd name="T9" fmla="*/ 0 w 153"/>
                <a:gd name="T10" fmla="*/ 0 h 21"/>
                <a:gd name="T11" fmla="*/ 153 w 153"/>
                <a:gd name="T12" fmla="*/ 21 h 21"/>
              </a:gdLst>
              <a:ahLst/>
              <a:cxnLst>
                <a:cxn ang="T6">
                  <a:pos x="T0" y="T1"/>
                </a:cxn>
                <a:cxn ang="T7">
                  <a:pos x="T2" y="T3"/>
                </a:cxn>
                <a:cxn ang="T8">
                  <a:pos x="T4" y="T5"/>
                </a:cxn>
              </a:cxnLst>
              <a:rect l="T9" t="T10" r="T11" b="T12"/>
              <a:pathLst>
                <a:path w="153" h="21">
                  <a:moveTo>
                    <a:pt x="0" y="0"/>
                  </a:moveTo>
                  <a:cubicBezTo>
                    <a:pt x="19" y="7"/>
                    <a:pt x="38" y="15"/>
                    <a:pt x="63" y="18"/>
                  </a:cubicBezTo>
                  <a:cubicBezTo>
                    <a:pt x="88" y="21"/>
                    <a:pt x="131" y="19"/>
                    <a:pt x="153" y="18"/>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grpSp>
    </p:spTree>
    <p:extLst>
      <p:ext uri="{BB962C8B-B14F-4D97-AF65-F5344CB8AC3E}">
        <p14:creationId xmlns:p14="http://schemas.microsoft.com/office/powerpoint/2010/main" val="5564657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1+#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500" fill="hold"/>
                                        <p:tgtEl>
                                          <p:spTgt spid="38"/>
                                        </p:tgtEl>
                                        <p:attrNameLst>
                                          <p:attrName>ppt_x</p:attrName>
                                        </p:attrNameLst>
                                      </p:cBhvr>
                                      <p:tavLst>
                                        <p:tav tm="0">
                                          <p:val>
                                            <p:strVal val="0-#ppt_w/2"/>
                                          </p:val>
                                        </p:tav>
                                        <p:tav tm="100000">
                                          <p:val>
                                            <p:strVal val="#ppt_x"/>
                                          </p:val>
                                        </p:tav>
                                      </p:tavLst>
                                    </p:anim>
                                    <p:anim calcmode="lin" valueType="num">
                                      <p:cBhvr additive="base">
                                        <p:cTn id="14"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827088" y="333375"/>
            <a:ext cx="7200900" cy="715963"/>
          </a:xfrm>
        </p:spPr>
        <p:txBody>
          <a:bodyPr/>
          <a:lstStyle/>
          <a:p>
            <a:pPr eaLnBrk="1" hangingPunct="1"/>
            <a:r>
              <a:rPr lang="zh-CN" altLang="en-US" b="1" smtClean="0">
                <a:solidFill>
                  <a:srgbClr val="0000FF"/>
                </a:solidFill>
                <a:latin typeface="宋体" pitchFamily="2" charset="-122"/>
              </a:rPr>
              <a:t>测回法记录表格</a:t>
            </a:r>
          </a:p>
        </p:txBody>
      </p:sp>
      <p:pic>
        <p:nvPicPr>
          <p:cNvPr id="40963" name="Picture 3" descr="测回法手簿"/>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732" y="1506880"/>
            <a:ext cx="7859712" cy="3400425"/>
          </a:xfrm>
          <a:prstGeom prst="rect">
            <a:avLst/>
          </a:prstGeom>
          <a:solidFill>
            <a:schemeClr val="tx1"/>
          </a:solidFill>
          <a:ln>
            <a:solidFill>
              <a:schemeClr val="tx1"/>
            </a:solidFill>
          </a:ln>
          <a:extLst/>
        </p:spPr>
      </p:pic>
    </p:spTree>
    <p:extLst>
      <p:ext uri="{BB962C8B-B14F-4D97-AF65-F5344CB8AC3E}">
        <p14:creationId xmlns:p14="http://schemas.microsoft.com/office/powerpoint/2010/main" val="41937121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827088" y="333375"/>
            <a:ext cx="7632700" cy="715963"/>
          </a:xfrm>
        </p:spPr>
        <p:txBody>
          <a:bodyPr/>
          <a:lstStyle/>
          <a:p>
            <a:pPr eaLnBrk="1" hangingPunct="1"/>
            <a:r>
              <a:rPr lang="zh-CN" altLang="en-US" b="1" smtClean="0">
                <a:solidFill>
                  <a:srgbClr val="0000FF"/>
                </a:solidFill>
                <a:latin typeface="宋体" charset="-122"/>
              </a:rPr>
              <a:t>竖盘指标差</a:t>
            </a:r>
          </a:p>
        </p:txBody>
      </p:sp>
      <p:cxnSp>
        <p:nvCxnSpPr>
          <p:cNvPr id="30723" name="AutoShape 4"/>
          <p:cNvCxnSpPr>
            <a:cxnSpLocks noChangeShapeType="1"/>
          </p:cNvCxnSpPr>
          <p:nvPr/>
        </p:nvCxnSpPr>
        <p:spPr bwMode="auto">
          <a:xfrm rot="5400000" flipV="1">
            <a:off x="4148932" y="2574131"/>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cxnSp>
        <p:nvCxnSpPr>
          <p:cNvPr id="30724" name="AutoShape 5"/>
          <p:cNvCxnSpPr>
            <a:cxnSpLocks noChangeShapeType="1"/>
          </p:cNvCxnSpPr>
          <p:nvPr/>
        </p:nvCxnSpPr>
        <p:spPr bwMode="auto">
          <a:xfrm rot="5400000" flipV="1">
            <a:off x="4148932" y="2574131"/>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graphicFrame>
        <p:nvGraphicFramePr>
          <p:cNvPr id="8194" name="Object 7"/>
          <p:cNvGraphicFramePr>
            <a:graphicFrameLocks noChangeAspect="1"/>
          </p:cNvGraphicFramePr>
          <p:nvPr/>
        </p:nvGraphicFramePr>
        <p:xfrm>
          <a:off x="2555875" y="1628775"/>
          <a:ext cx="4740275" cy="730250"/>
        </p:xfrm>
        <a:graphic>
          <a:graphicData uri="http://schemas.openxmlformats.org/presentationml/2006/ole">
            <mc:AlternateContent xmlns:mc="http://schemas.openxmlformats.org/markup-compatibility/2006">
              <mc:Choice xmlns:v="urn:schemas-microsoft-com:vml" Requires="v">
                <p:oleObj spid="_x0000_s95390" name="公式" r:id="rId3" imgW="1485900" imgH="228600" progId="Equation.3">
                  <p:embed/>
                </p:oleObj>
              </mc:Choice>
              <mc:Fallback>
                <p:oleObj name="公式" r:id="rId3" imgW="14859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75" y="1628775"/>
                        <a:ext cx="4740275"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95" name="Object 8"/>
          <p:cNvGraphicFramePr>
            <a:graphicFrameLocks noChangeAspect="1"/>
          </p:cNvGraphicFramePr>
          <p:nvPr/>
        </p:nvGraphicFramePr>
        <p:xfrm>
          <a:off x="2555875" y="2565400"/>
          <a:ext cx="5026025" cy="730250"/>
        </p:xfrm>
        <a:graphic>
          <a:graphicData uri="http://schemas.openxmlformats.org/presentationml/2006/ole">
            <mc:AlternateContent xmlns:mc="http://schemas.openxmlformats.org/markup-compatibility/2006">
              <mc:Choice xmlns:v="urn:schemas-microsoft-com:vml" Requires="v">
                <p:oleObj spid="_x0000_s95391" name="公式" r:id="rId5" imgW="1574800" imgH="228600" progId="Equation.3">
                  <p:embed/>
                </p:oleObj>
              </mc:Choice>
              <mc:Fallback>
                <p:oleObj name="公式" r:id="rId5" imgW="15748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875" y="2565400"/>
                        <a:ext cx="5026025"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203" name="Rectangle 9"/>
          <p:cNvSpPr>
            <a:spLocks noChangeArrowheads="1"/>
          </p:cNvSpPr>
          <p:nvPr/>
        </p:nvSpPr>
        <p:spPr bwMode="auto">
          <a:xfrm>
            <a:off x="827088" y="2636838"/>
            <a:ext cx="1296987" cy="519112"/>
          </a:xfrm>
          <a:prstGeom prst="rect">
            <a:avLst/>
          </a:prstGeom>
          <a:noFill/>
          <a:ln w="9525">
            <a:noFill/>
            <a:miter lim="800000"/>
            <a:headEnd/>
            <a:tailEnd/>
          </a:ln>
        </p:spPr>
        <p:txBody>
          <a:bodyPr>
            <a:spAutoFit/>
          </a:bodyPr>
          <a:lstStyle/>
          <a:p>
            <a:pPr algn="just">
              <a:defRPr/>
            </a:pPr>
            <a:r>
              <a:rPr lang="zh-CN" altLang="en-US" sz="2800" b="1" kern="0" dirty="0">
                <a:solidFill>
                  <a:srgbClr val="0000FF"/>
                </a:solidFill>
                <a:latin typeface="黑体" pitchFamily="2" charset="-122"/>
                <a:ea typeface="黑体" pitchFamily="2" charset="-122"/>
              </a:rPr>
              <a:t>盘右时</a:t>
            </a:r>
            <a:r>
              <a:rPr lang="zh-CN" altLang="en-US" sz="2800" b="1" dirty="0">
                <a:solidFill>
                  <a:srgbClr val="0000FF"/>
                </a:solidFill>
                <a:latin typeface="黑体" pitchFamily="2" charset="-122"/>
                <a:ea typeface="黑体" pitchFamily="2" charset="-122"/>
              </a:rPr>
              <a:t>：</a:t>
            </a:r>
          </a:p>
        </p:txBody>
      </p:sp>
      <p:sp>
        <p:nvSpPr>
          <p:cNvPr id="8204" name="Rectangle 10"/>
          <p:cNvSpPr>
            <a:spLocks noChangeArrowheads="1"/>
          </p:cNvSpPr>
          <p:nvPr/>
        </p:nvSpPr>
        <p:spPr bwMode="auto">
          <a:xfrm>
            <a:off x="827088" y="1701800"/>
            <a:ext cx="16271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zh-CN" altLang="en-US" sz="2800" b="1">
                <a:solidFill>
                  <a:srgbClr val="0000FF"/>
                </a:solidFill>
                <a:latin typeface="黑体" pitchFamily="49" charset="-122"/>
                <a:ea typeface="黑体" pitchFamily="49" charset="-122"/>
              </a:rPr>
              <a:t>盘左时：</a:t>
            </a:r>
          </a:p>
        </p:txBody>
      </p:sp>
      <p:sp>
        <p:nvSpPr>
          <p:cNvPr id="8205" name="AutoShape 11"/>
          <p:cNvSpPr>
            <a:spLocks noChangeArrowheads="1"/>
          </p:cNvSpPr>
          <p:nvPr/>
        </p:nvSpPr>
        <p:spPr bwMode="auto">
          <a:xfrm>
            <a:off x="571500" y="4641850"/>
            <a:ext cx="928688" cy="423863"/>
          </a:xfrm>
          <a:prstGeom prst="rightArrow">
            <a:avLst>
              <a:gd name="adj1" fmla="val 50000"/>
              <a:gd name="adj2" fmla="val 78562"/>
            </a:avLst>
          </a:prstGeom>
          <a:solidFill>
            <a:schemeClr val="accent1"/>
          </a:solidFill>
          <a:ln w="9525">
            <a:solidFill>
              <a:schemeClr val="tx1"/>
            </a:solidFill>
            <a:miter lim="800000"/>
            <a:headEnd/>
            <a:tailEnd/>
          </a:ln>
        </p:spPr>
        <p:txBody>
          <a:bodyPr wrap="none" anchor="ctr"/>
          <a:lstStyle/>
          <a:p>
            <a:endParaRPr lang="zh-CN" altLang="en-US"/>
          </a:p>
        </p:txBody>
      </p:sp>
      <p:graphicFrame>
        <p:nvGraphicFramePr>
          <p:cNvPr id="8196" name="Object 12"/>
          <p:cNvGraphicFramePr>
            <a:graphicFrameLocks noChangeAspect="1"/>
          </p:cNvGraphicFramePr>
          <p:nvPr/>
        </p:nvGraphicFramePr>
        <p:xfrm>
          <a:off x="1482725" y="3573463"/>
          <a:ext cx="5343525" cy="630237"/>
        </p:xfrm>
        <a:graphic>
          <a:graphicData uri="http://schemas.openxmlformats.org/presentationml/2006/ole">
            <mc:AlternateContent xmlns:mc="http://schemas.openxmlformats.org/markup-compatibility/2006">
              <mc:Choice xmlns:v="urn:schemas-microsoft-com:vml" Requires="v">
                <p:oleObj spid="_x0000_s95392" name="公式" r:id="rId7" imgW="2044700" imgH="241300" progId="Equation.3">
                  <p:embed/>
                </p:oleObj>
              </mc:Choice>
              <mc:Fallback>
                <p:oleObj name="公式" r:id="rId7" imgW="2044700" imgH="2413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82725" y="3573463"/>
                        <a:ext cx="5343525" cy="630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97" name="Object 13"/>
          <p:cNvGraphicFramePr>
            <a:graphicFrameLocks noChangeAspect="1"/>
          </p:cNvGraphicFramePr>
          <p:nvPr/>
        </p:nvGraphicFramePr>
        <p:xfrm>
          <a:off x="1428750" y="4351338"/>
          <a:ext cx="5822950" cy="1022350"/>
        </p:xfrm>
        <a:graphic>
          <a:graphicData uri="http://schemas.openxmlformats.org/presentationml/2006/ole">
            <mc:AlternateContent xmlns:mc="http://schemas.openxmlformats.org/markup-compatibility/2006">
              <mc:Choice xmlns:v="urn:schemas-microsoft-com:vml" Requires="v">
                <p:oleObj spid="_x0000_s95393" name="公式" r:id="rId9" imgW="2222500" imgH="393700" progId="Equation.3">
                  <p:embed/>
                </p:oleObj>
              </mc:Choice>
              <mc:Fallback>
                <p:oleObj name="公式" r:id="rId9" imgW="2222500" imgH="3937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28750" y="4351338"/>
                        <a:ext cx="58229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06" name="AutoShape 14"/>
          <p:cNvSpPr>
            <a:spLocks noChangeArrowheads="1"/>
          </p:cNvSpPr>
          <p:nvPr/>
        </p:nvSpPr>
        <p:spPr bwMode="auto">
          <a:xfrm>
            <a:off x="571500" y="3627438"/>
            <a:ext cx="1000125" cy="449262"/>
          </a:xfrm>
          <a:prstGeom prst="rightArrow">
            <a:avLst>
              <a:gd name="adj1" fmla="val 50000"/>
              <a:gd name="adj2" fmla="val 73937"/>
            </a:avLst>
          </a:prstGeom>
          <a:solidFill>
            <a:schemeClr val="accent1"/>
          </a:solidFill>
          <a:ln w="9525">
            <a:solidFill>
              <a:schemeClr val="tx1"/>
            </a:solidFill>
            <a:miter lim="800000"/>
            <a:headEnd/>
            <a:tailEnd/>
          </a:ln>
        </p:spPr>
        <p:txBody>
          <a:bodyPr wrap="none" anchor="ctr"/>
          <a:lstStyle/>
          <a:p>
            <a:endParaRPr lang="zh-CN" altLang="en-US"/>
          </a:p>
        </p:txBody>
      </p:sp>
    </p:spTree>
    <p:extLst>
      <p:ext uri="{BB962C8B-B14F-4D97-AF65-F5344CB8AC3E}">
        <p14:creationId xmlns:p14="http://schemas.microsoft.com/office/powerpoint/2010/main" val="28757222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204"/>
                                        </p:tgtEl>
                                        <p:attrNameLst>
                                          <p:attrName>style.visibility</p:attrName>
                                        </p:attrNameLst>
                                      </p:cBhvr>
                                      <p:to>
                                        <p:strVal val="visible"/>
                                      </p:to>
                                    </p:set>
                                    <p:animEffect transition="in" filter="blinds(horizontal)">
                                      <p:cBhvr>
                                        <p:cTn id="7" dur="500"/>
                                        <p:tgtEl>
                                          <p:spTgt spid="8204"/>
                                        </p:tgtEl>
                                      </p:cBhvr>
                                    </p:animEffect>
                                  </p:childTnLst>
                                </p:cTn>
                              </p:par>
                              <p:par>
                                <p:cTn id="8" presetID="3" presetClass="entr" presetSubtype="10" fill="hold" nodeType="withEffect">
                                  <p:stCondLst>
                                    <p:cond delay="0"/>
                                  </p:stCondLst>
                                  <p:childTnLst>
                                    <p:set>
                                      <p:cBhvr>
                                        <p:cTn id="9" dur="1" fill="hold">
                                          <p:stCondLst>
                                            <p:cond delay="0"/>
                                          </p:stCondLst>
                                        </p:cTn>
                                        <p:tgtEl>
                                          <p:spTgt spid="8194"/>
                                        </p:tgtEl>
                                        <p:attrNameLst>
                                          <p:attrName>style.visibility</p:attrName>
                                        </p:attrNameLst>
                                      </p:cBhvr>
                                      <p:to>
                                        <p:strVal val="visible"/>
                                      </p:to>
                                    </p:set>
                                    <p:animEffect transition="in" filter="blinds(horizontal)">
                                      <p:cBhvr>
                                        <p:cTn id="10" dur="500"/>
                                        <p:tgtEl>
                                          <p:spTgt spid="819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8203"/>
                                        </p:tgtEl>
                                        <p:attrNameLst>
                                          <p:attrName>style.visibility</p:attrName>
                                        </p:attrNameLst>
                                      </p:cBhvr>
                                      <p:to>
                                        <p:strVal val="visible"/>
                                      </p:to>
                                    </p:set>
                                    <p:animEffect transition="in" filter="blinds(horizontal)">
                                      <p:cBhvr>
                                        <p:cTn id="15" dur="500"/>
                                        <p:tgtEl>
                                          <p:spTgt spid="8203"/>
                                        </p:tgtEl>
                                      </p:cBhvr>
                                    </p:animEffect>
                                  </p:childTnLst>
                                </p:cTn>
                              </p:par>
                              <p:par>
                                <p:cTn id="16" presetID="3" presetClass="entr" presetSubtype="10" fill="hold" nodeType="withEffect">
                                  <p:stCondLst>
                                    <p:cond delay="0"/>
                                  </p:stCondLst>
                                  <p:childTnLst>
                                    <p:set>
                                      <p:cBhvr>
                                        <p:cTn id="17" dur="1" fill="hold">
                                          <p:stCondLst>
                                            <p:cond delay="0"/>
                                          </p:stCondLst>
                                        </p:cTn>
                                        <p:tgtEl>
                                          <p:spTgt spid="8195"/>
                                        </p:tgtEl>
                                        <p:attrNameLst>
                                          <p:attrName>style.visibility</p:attrName>
                                        </p:attrNameLst>
                                      </p:cBhvr>
                                      <p:to>
                                        <p:strVal val="visible"/>
                                      </p:to>
                                    </p:set>
                                    <p:animEffect transition="in" filter="blinds(horizontal)">
                                      <p:cBhvr>
                                        <p:cTn id="18" dur="500"/>
                                        <p:tgtEl>
                                          <p:spTgt spid="819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206"/>
                                        </p:tgtEl>
                                        <p:attrNameLst>
                                          <p:attrName>style.visibility</p:attrName>
                                        </p:attrNameLst>
                                      </p:cBhvr>
                                      <p:to>
                                        <p:strVal val="visible"/>
                                      </p:to>
                                    </p:set>
                                    <p:anim calcmode="lin" valueType="num">
                                      <p:cBhvr additive="base">
                                        <p:cTn id="23" dur="500" fill="hold"/>
                                        <p:tgtEl>
                                          <p:spTgt spid="8206"/>
                                        </p:tgtEl>
                                        <p:attrNameLst>
                                          <p:attrName>ppt_x</p:attrName>
                                        </p:attrNameLst>
                                      </p:cBhvr>
                                      <p:tavLst>
                                        <p:tav tm="0">
                                          <p:val>
                                            <p:strVal val="#ppt_x"/>
                                          </p:val>
                                        </p:tav>
                                        <p:tav tm="100000">
                                          <p:val>
                                            <p:strVal val="#ppt_x"/>
                                          </p:val>
                                        </p:tav>
                                      </p:tavLst>
                                    </p:anim>
                                    <p:anim calcmode="lin" valueType="num">
                                      <p:cBhvr additive="base">
                                        <p:cTn id="24" dur="500" fill="hold"/>
                                        <p:tgtEl>
                                          <p:spTgt spid="820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196"/>
                                        </p:tgtEl>
                                        <p:attrNameLst>
                                          <p:attrName>style.visibility</p:attrName>
                                        </p:attrNameLst>
                                      </p:cBhvr>
                                      <p:to>
                                        <p:strVal val="visible"/>
                                      </p:to>
                                    </p:set>
                                    <p:anim calcmode="lin" valueType="num">
                                      <p:cBhvr additive="base">
                                        <p:cTn id="27" dur="500" fill="hold"/>
                                        <p:tgtEl>
                                          <p:spTgt spid="8196"/>
                                        </p:tgtEl>
                                        <p:attrNameLst>
                                          <p:attrName>ppt_x</p:attrName>
                                        </p:attrNameLst>
                                      </p:cBhvr>
                                      <p:tavLst>
                                        <p:tav tm="0">
                                          <p:val>
                                            <p:strVal val="#ppt_x"/>
                                          </p:val>
                                        </p:tav>
                                        <p:tav tm="100000">
                                          <p:val>
                                            <p:strVal val="#ppt_x"/>
                                          </p:val>
                                        </p:tav>
                                      </p:tavLst>
                                    </p:anim>
                                    <p:anim calcmode="lin" valueType="num">
                                      <p:cBhvr additive="base">
                                        <p:cTn id="28" dur="500" fill="hold"/>
                                        <p:tgtEl>
                                          <p:spTgt spid="8196"/>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8205"/>
                                        </p:tgtEl>
                                        <p:attrNameLst>
                                          <p:attrName>style.visibility</p:attrName>
                                        </p:attrNameLst>
                                      </p:cBhvr>
                                      <p:to>
                                        <p:strVal val="visible"/>
                                      </p:to>
                                    </p:set>
                                    <p:anim calcmode="lin" valueType="num">
                                      <p:cBhvr additive="base">
                                        <p:cTn id="33" dur="500" fill="hold"/>
                                        <p:tgtEl>
                                          <p:spTgt spid="8205"/>
                                        </p:tgtEl>
                                        <p:attrNameLst>
                                          <p:attrName>ppt_x</p:attrName>
                                        </p:attrNameLst>
                                      </p:cBhvr>
                                      <p:tavLst>
                                        <p:tav tm="0">
                                          <p:val>
                                            <p:strVal val="#ppt_x"/>
                                          </p:val>
                                        </p:tav>
                                        <p:tav tm="100000">
                                          <p:val>
                                            <p:strVal val="#ppt_x"/>
                                          </p:val>
                                        </p:tav>
                                      </p:tavLst>
                                    </p:anim>
                                    <p:anim calcmode="lin" valueType="num">
                                      <p:cBhvr additive="base">
                                        <p:cTn id="34" dur="500" fill="hold"/>
                                        <p:tgtEl>
                                          <p:spTgt spid="8205"/>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8197"/>
                                        </p:tgtEl>
                                        <p:attrNameLst>
                                          <p:attrName>style.visibility</p:attrName>
                                        </p:attrNameLst>
                                      </p:cBhvr>
                                      <p:to>
                                        <p:strVal val="visible"/>
                                      </p:to>
                                    </p:set>
                                    <p:anim calcmode="lin" valueType="num">
                                      <p:cBhvr additive="base">
                                        <p:cTn id="37" dur="500" fill="hold"/>
                                        <p:tgtEl>
                                          <p:spTgt spid="8197"/>
                                        </p:tgtEl>
                                        <p:attrNameLst>
                                          <p:attrName>ppt_x</p:attrName>
                                        </p:attrNameLst>
                                      </p:cBhvr>
                                      <p:tavLst>
                                        <p:tav tm="0">
                                          <p:val>
                                            <p:strVal val="#ppt_x"/>
                                          </p:val>
                                        </p:tav>
                                        <p:tav tm="100000">
                                          <p:val>
                                            <p:strVal val="#ppt_x"/>
                                          </p:val>
                                        </p:tav>
                                      </p:tavLst>
                                    </p:anim>
                                    <p:anim calcmode="lin" valueType="num">
                                      <p:cBhvr additive="base">
                                        <p:cTn id="38" dur="500" fill="hold"/>
                                        <p:tgtEl>
                                          <p:spTgt spid="81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3" grpId="0"/>
      <p:bldP spid="8204" grpId="0"/>
      <p:bldP spid="8205" grpId="0" animBg="1"/>
      <p:bldP spid="820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2"/>
          <p:cNvSpPr>
            <a:spLocks noChangeArrowheads="1"/>
          </p:cNvSpPr>
          <p:nvPr/>
        </p:nvSpPr>
        <p:spPr bwMode="auto">
          <a:xfrm>
            <a:off x="468313" y="1268413"/>
            <a:ext cx="8135937" cy="468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indent="449263"/>
            <a:endParaRPr lang="zh-CN" altLang="en-US" b="0">
              <a:latin typeface="黑体" pitchFamily="49" charset="-122"/>
              <a:ea typeface="黑体" pitchFamily="49" charset="-122"/>
            </a:endParaRPr>
          </a:p>
        </p:txBody>
      </p:sp>
      <p:graphicFrame>
        <p:nvGraphicFramePr>
          <p:cNvPr id="501763" name="Group 3"/>
          <p:cNvGraphicFramePr>
            <a:graphicFrameLocks noGrp="1"/>
          </p:cNvGraphicFramePr>
          <p:nvPr/>
        </p:nvGraphicFramePr>
        <p:xfrm>
          <a:off x="250825" y="1233488"/>
          <a:ext cx="8893175" cy="2259013"/>
        </p:xfrm>
        <a:graphic>
          <a:graphicData uri="http://schemas.openxmlformats.org/drawingml/2006/table">
            <a:tbl>
              <a:tblPr/>
              <a:tblGrid>
                <a:gridCol w="633413"/>
                <a:gridCol w="790575"/>
                <a:gridCol w="712787"/>
                <a:gridCol w="1687513"/>
                <a:gridCol w="1463675"/>
                <a:gridCol w="1476375"/>
                <a:gridCol w="1477962"/>
                <a:gridCol w="650875"/>
              </a:tblGrid>
              <a:tr h="365863">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800" b="0" i="0" u="none" strike="noStrike" cap="none" normalizeH="0" baseline="0" dirty="0" smtClean="0">
                          <a:ln>
                            <a:noFill/>
                          </a:ln>
                          <a:solidFill>
                            <a:schemeClr val="tx1"/>
                          </a:solidFill>
                          <a:effectLst/>
                          <a:latin typeface="黑体" pitchFamily="49" charset="-122"/>
                          <a:ea typeface="黑体" pitchFamily="49" charset="-122"/>
                        </a:rPr>
                        <a:t>测站</a:t>
                      </a: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800" b="0" i="0" u="none" strike="noStrike" cap="none" normalizeH="0" baseline="0" smtClean="0">
                          <a:ln>
                            <a:noFill/>
                          </a:ln>
                          <a:solidFill>
                            <a:schemeClr val="tx1"/>
                          </a:solidFill>
                          <a:effectLst/>
                          <a:latin typeface="黑体" pitchFamily="49" charset="-122"/>
                          <a:ea typeface="黑体" pitchFamily="49" charset="-122"/>
                        </a:rPr>
                        <a:t>测点</a:t>
                      </a: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800" b="0" i="0" u="none" strike="noStrike" cap="none" normalizeH="0" baseline="0" smtClean="0">
                          <a:ln>
                            <a:noFill/>
                          </a:ln>
                          <a:solidFill>
                            <a:schemeClr val="tx1"/>
                          </a:solidFill>
                          <a:effectLst/>
                          <a:latin typeface="黑体" pitchFamily="49" charset="-122"/>
                          <a:ea typeface="黑体" pitchFamily="49" charset="-122"/>
                        </a:rPr>
                        <a:t>盘位</a:t>
                      </a: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800" b="0" i="0" u="none" strike="noStrike" cap="none" normalizeH="0" baseline="0" smtClean="0">
                          <a:ln>
                            <a:noFill/>
                          </a:ln>
                          <a:solidFill>
                            <a:schemeClr val="tx1"/>
                          </a:solidFill>
                          <a:effectLst/>
                          <a:latin typeface="黑体" pitchFamily="49" charset="-122"/>
                          <a:ea typeface="黑体" pitchFamily="49" charset="-122"/>
                        </a:rPr>
                        <a:t>竖盘读数</a:t>
                      </a: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800" b="0" i="0" u="none" strike="noStrike" cap="none" normalizeH="0" baseline="0" smtClean="0">
                          <a:ln>
                            <a:noFill/>
                          </a:ln>
                          <a:solidFill>
                            <a:schemeClr val="tx1"/>
                          </a:solidFill>
                          <a:effectLst/>
                          <a:latin typeface="黑体" pitchFamily="49" charset="-122"/>
                          <a:ea typeface="黑体" pitchFamily="49" charset="-122"/>
                        </a:rPr>
                        <a:t>竖直角</a:t>
                      </a: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800" b="0" i="0" u="none" strike="noStrike" cap="none" normalizeH="0" baseline="0" smtClean="0">
                          <a:ln>
                            <a:noFill/>
                          </a:ln>
                          <a:solidFill>
                            <a:schemeClr val="tx1"/>
                          </a:solidFill>
                          <a:effectLst/>
                          <a:latin typeface="黑体" pitchFamily="49" charset="-122"/>
                          <a:ea typeface="黑体" pitchFamily="49" charset="-122"/>
                        </a:rPr>
                        <a:t>竖盘指标差</a:t>
                      </a: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800" b="0" i="0" u="none" strike="noStrike" cap="none" normalizeH="0" baseline="0" smtClean="0">
                          <a:ln>
                            <a:noFill/>
                          </a:ln>
                          <a:solidFill>
                            <a:schemeClr val="tx1"/>
                          </a:solidFill>
                          <a:effectLst/>
                          <a:latin typeface="黑体" pitchFamily="49" charset="-122"/>
                          <a:ea typeface="黑体" pitchFamily="49" charset="-122"/>
                        </a:rPr>
                        <a:t>平均角值</a:t>
                      </a: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800" b="0" i="0" u="none" strike="noStrike" cap="none" normalizeH="0" baseline="0" smtClean="0">
                          <a:ln>
                            <a:noFill/>
                          </a:ln>
                          <a:solidFill>
                            <a:schemeClr val="tx1"/>
                          </a:solidFill>
                          <a:effectLst/>
                          <a:latin typeface="黑体" pitchFamily="49" charset="-122"/>
                          <a:ea typeface="黑体" pitchFamily="49" charset="-122"/>
                        </a:rPr>
                        <a:t>备  注</a:t>
                      </a: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65863">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黑体" pitchFamily="49" charset="-122"/>
                          <a:ea typeface="黑体" pitchFamily="49" charset="-122"/>
                        </a:rPr>
                        <a:t>(</a:t>
                      </a:r>
                      <a:r>
                        <a:rPr kumimoji="1" lang="en-US" altLang="zh-CN" sz="1800" b="0" i="0" u="none" strike="noStrike" cap="none" normalizeH="0" baseline="0" smtClean="0">
                          <a:ln>
                            <a:noFill/>
                          </a:ln>
                          <a:solidFill>
                            <a:schemeClr val="tx1"/>
                          </a:solidFill>
                          <a:effectLst/>
                          <a:latin typeface="黑体" pitchFamily="49" charset="-122"/>
                          <a:ea typeface="黑体" pitchFamily="49" charset="-122"/>
                          <a:sym typeface="Symbol" pitchFamily="18" charset="2"/>
                        </a:rPr>
                        <a:t></a:t>
                      </a:r>
                      <a:r>
                        <a:rPr kumimoji="1" lang="en-US" altLang="zh-CN" sz="1800" b="0" i="0" u="none" strike="noStrike" cap="none" normalizeH="0" baseline="0" smtClean="0">
                          <a:ln>
                            <a:noFill/>
                          </a:ln>
                          <a:solidFill>
                            <a:schemeClr val="tx1"/>
                          </a:solidFill>
                          <a:effectLst/>
                          <a:latin typeface="黑体" pitchFamily="49" charset="-122"/>
                          <a:ea typeface="黑体" pitchFamily="49" charset="-122"/>
                        </a:rPr>
                        <a:t> </a:t>
                      </a:r>
                      <a:r>
                        <a:rPr kumimoji="1" lang="en-US" altLang="zh-CN" sz="1800" b="0" i="0" u="none" strike="noStrike" cap="none" normalizeH="0" baseline="0" smtClean="0">
                          <a:ln>
                            <a:noFill/>
                          </a:ln>
                          <a:solidFill>
                            <a:schemeClr val="tx1"/>
                          </a:solidFill>
                          <a:effectLst/>
                          <a:latin typeface="黑体" pitchFamily="49" charset="-122"/>
                          <a:ea typeface="黑体" pitchFamily="49" charset="-122"/>
                          <a:sym typeface="Symbol" pitchFamily="18" charset="2"/>
                        </a:rPr>
                        <a:t>   </a:t>
                      </a:r>
                      <a:r>
                        <a:rPr kumimoji="1" lang="en-US" altLang="zh-CN" sz="1800" b="0" i="0" u="none" strike="noStrike" cap="none" normalizeH="0" baseline="0" smtClean="0">
                          <a:ln>
                            <a:noFill/>
                          </a:ln>
                          <a:solidFill>
                            <a:schemeClr val="tx1"/>
                          </a:solidFill>
                          <a:effectLst/>
                          <a:latin typeface="黑体" pitchFamily="49" charset="-122"/>
                          <a:ea typeface="黑体" pitchFamily="49" charset="-122"/>
                        </a:rPr>
                        <a:t>    </a:t>
                      </a:r>
                      <a:r>
                        <a:rPr kumimoji="1" lang="en-US" altLang="zh-CN" sz="1800" b="0" i="0" u="none" strike="noStrike" cap="none" normalizeH="0" baseline="0" smtClean="0">
                          <a:ln>
                            <a:noFill/>
                          </a:ln>
                          <a:solidFill>
                            <a:schemeClr val="tx1"/>
                          </a:solidFill>
                          <a:effectLst/>
                          <a:latin typeface="黑体" pitchFamily="49" charset="-122"/>
                          <a:ea typeface="黑体" pitchFamily="49" charset="-122"/>
                          <a:sym typeface="Symbol" pitchFamily="18" charset="2"/>
                        </a:rPr>
                        <a:t></a:t>
                      </a:r>
                      <a:r>
                        <a:rPr kumimoji="1" lang="en-US" altLang="zh-CN" sz="1800" b="0" i="0" u="none" strike="noStrike" cap="none" normalizeH="0" baseline="0" smtClean="0">
                          <a:ln>
                            <a:noFill/>
                          </a:ln>
                          <a:solidFill>
                            <a:schemeClr val="tx1"/>
                          </a:solidFill>
                          <a:effectLst/>
                          <a:latin typeface="黑体" pitchFamily="49" charset="-122"/>
                          <a:ea typeface="黑体" pitchFamily="49" charset="-122"/>
                        </a:rPr>
                        <a:t>)</a:t>
                      </a:r>
                      <a:endParaRPr kumimoji="1" lang="en-US" altLang="zh-CN" sz="1800" b="0" i="0" u="none" strike="noStrike" cap="none" normalizeH="0" baseline="0" smtClean="0">
                        <a:ln>
                          <a:noFill/>
                        </a:ln>
                        <a:solidFill>
                          <a:schemeClr val="tx1"/>
                        </a:solidFill>
                        <a:effectLst/>
                        <a:latin typeface="黑体" pitchFamily="49" charset="-122"/>
                        <a:ea typeface="黑体" pitchFamily="49" charset="-122"/>
                        <a:sym typeface="Symbol" pitchFamily="18" charset="2"/>
                      </a:endParaRP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黑体" pitchFamily="49" charset="-122"/>
                          <a:ea typeface="黑体" pitchFamily="49" charset="-122"/>
                        </a:rPr>
                        <a:t>(</a:t>
                      </a:r>
                      <a:r>
                        <a:rPr kumimoji="1" lang="en-US" altLang="zh-CN" sz="1800" b="0" i="0" u="none" strike="noStrike" cap="none" normalizeH="0" baseline="0" smtClean="0">
                          <a:ln>
                            <a:noFill/>
                          </a:ln>
                          <a:solidFill>
                            <a:schemeClr val="tx1"/>
                          </a:solidFill>
                          <a:effectLst/>
                          <a:latin typeface="黑体" pitchFamily="49" charset="-122"/>
                          <a:ea typeface="黑体" pitchFamily="49" charset="-122"/>
                          <a:sym typeface="Symbol" pitchFamily="18" charset="2"/>
                        </a:rPr>
                        <a:t></a:t>
                      </a:r>
                      <a:r>
                        <a:rPr kumimoji="1" lang="en-US" altLang="zh-CN" sz="1800" b="0" i="0" u="none" strike="noStrike" cap="none" normalizeH="0" baseline="0" smtClean="0">
                          <a:ln>
                            <a:noFill/>
                          </a:ln>
                          <a:solidFill>
                            <a:schemeClr val="tx1"/>
                          </a:solidFill>
                          <a:effectLst/>
                          <a:latin typeface="黑体" pitchFamily="49" charset="-122"/>
                          <a:ea typeface="黑体" pitchFamily="49" charset="-122"/>
                        </a:rPr>
                        <a:t> </a:t>
                      </a:r>
                      <a:r>
                        <a:rPr kumimoji="1" lang="en-US" altLang="zh-CN" sz="1800" b="0" i="0" u="none" strike="noStrike" cap="none" normalizeH="0" baseline="0" smtClean="0">
                          <a:ln>
                            <a:noFill/>
                          </a:ln>
                          <a:solidFill>
                            <a:schemeClr val="tx1"/>
                          </a:solidFill>
                          <a:effectLst/>
                          <a:latin typeface="黑体" pitchFamily="49" charset="-122"/>
                          <a:ea typeface="黑体" pitchFamily="49" charset="-122"/>
                          <a:sym typeface="Symbol" pitchFamily="18" charset="2"/>
                        </a:rPr>
                        <a:t>   </a:t>
                      </a:r>
                      <a:r>
                        <a:rPr kumimoji="1" lang="en-US" altLang="zh-CN" sz="1800" b="0" i="0" u="none" strike="noStrike" cap="none" normalizeH="0" baseline="0" smtClean="0">
                          <a:ln>
                            <a:noFill/>
                          </a:ln>
                          <a:solidFill>
                            <a:schemeClr val="tx1"/>
                          </a:solidFill>
                          <a:effectLst/>
                          <a:latin typeface="黑体" pitchFamily="49" charset="-122"/>
                          <a:ea typeface="黑体" pitchFamily="49" charset="-122"/>
                        </a:rPr>
                        <a:t>    </a:t>
                      </a:r>
                      <a:r>
                        <a:rPr kumimoji="1" lang="en-US" altLang="zh-CN" sz="1800" b="0" i="0" u="none" strike="noStrike" cap="none" normalizeH="0" baseline="0" smtClean="0">
                          <a:ln>
                            <a:noFill/>
                          </a:ln>
                          <a:solidFill>
                            <a:schemeClr val="tx1"/>
                          </a:solidFill>
                          <a:effectLst/>
                          <a:latin typeface="黑体" pitchFamily="49" charset="-122"/>
                          <a:ea typeface="黑体" pitchFamily="49" charset="-122"/>
                          <a:sym typeface="Symbol" pitchFamily="18" charset="2"/>
                        </a:rPr>
                        <a:t></a:t>
                      </a:r>
                      <a:r>
                        <a:rPr kumimoji="1" lang="en-US" altLang="zh-CN" sz="1800" b="0" i="0" u="none" strike="noStrike" cap="none" normalizeH="0" baseline="0" smtClean="0">
                          <a:ln>
                            <a:noFill/>
                          </a:ln>
                          <a:solidFill>
                            <a:schemeClr val="tx1"/>
                          </a:solidFill>
                          <a:effectLst/>
                          <a:latin typeface="黑体" pitchFamily="49" charset="-122"/>
                          <a:ea typeface="黑体" pitchFamily="49" charset="-122"/>
                        </a:rPr>
                        <a:t>)</a:t>
                      </a:r>
                      <a:endParaRPr kumimoji="1" lang="en-US" altLang="zh-CN" sz="1800" b="0" i="0" u="none" strike="noStrike" cap="none" normalizeH="0" baseline="0" smtClean="0">
                        <a:ln>
                          <a:noFill/>
                        </a:ln>
                        <a:solidFill>
                          <a:schemeClr val="tx1"/>
                        </a:solidFill>
                        <a:effectLst/>
                        <a:latin typeface="黑体" pitchFamily="49" charset="-122"/>
                        <a:ea typeface="黑体" pitchFamily="49" charset="-122"/>
                        <a:sym typeface="Symbol" pitchFamily="18" charset="2"/>
                      </a:endParaRP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黑体" pitchFamily="49" charset="-122"/>
                          <a:ea typeface="黑体" pitchFamily="49" charset="-122"/>
                        </a:rPr>
                        <a:t>(</a:t>
                      </a:r>
                      <a:r>
                        <a:rPr kumimoji="1" lang="en-US" altLang="zh-CN" sz="1800" b="0" i="0" u="none" strike="noStrike" cap="none" normalizeH="0" baseline="0" smtClean="0">
                          <a:ln>
                            <a:noFill/>
                          </a:ln>
                          <a:solidFill>
                            <a:schemeClr val="tx1"/>
                          </a:solidFill>
                          <a:effectLst/>
                          <a:latin typeface="黑体" pitchFamily="49" charset="-122"/>
                          <a:ea typeface="黑体" pitchFamily="49" charset="-122"/>
                          <a:sym typeface="Symbol" pitchFamily="18" charset="2"/>
                        </a:rPr>
                        <a:t></a:t>
                      </a:r>
                      <a:r>
                        <a:rPr kumimoji="1" lang="en-US" altLang="zh-CN" sz="1800" b="0" i="0" u="none" strike="noStrike" cap="none" normalizeH="0" baseline="0" smtClean="0">
                          <a:ln>
                            <a:noFill/>
                          </a:ln>
                          <a:solidFill>
                            <a:schemeClr val="tx1"/>
                          </a:solidFill>
                          <a:effectLst/>
                          <a:latin typeface="黑体" pitchFamily="49" charset="-122"/>
                          <a:ea typeface="黑体" pitchFamily="49" charset="-122"/>
                        </a:rPr>
                        <a:t>       </a:t>
                      </a:r>
                      <a:r>
                        <a:rPr kumimoji="1" lang="en-US" altLang="zh-CN" sz="1800" b="0" i="0" u="none" strike="noStrike" cap="none" normalizeH="0" baseline="0" smtClean="0">
                          <a:ln>
                            <a:noFill/>
                          </a:ln>
                          <a:solidFill>
                            <a:schemeClr val="tx1"/>
                          </a:solidFill>
                          <a:effectLst/>
                          <a:latin typeface="黑体" pitchFamily="49" charset="-122"/>
                          <a:ea typeface="黑体" pitchFamily="49" charset="-122"/>
                          <a:sym typeface="Symbol" pitchFamily="18" charset="2"/>
                        </a:rPr>
                        <a:t></a:t>
                      </a:r>
                      <a:r>
                        <a:rPr kumimoji="1" lang="en-US" altLang="zh-CN" sz="1800" b="0" i="0" u="none" strike="noStrike" cap="none" normalizeH="0" baseline="0" smtClean="0">
                          <a:ln>
                            <a:noFill/>
                          </a:ln>
                          <a:solidFill>
                            <a:schemeClr val="tx1"/>
                          </a:solidFill>
                          <a:effectLst/>
                          <a:latin typeface="黑体" pitchFamily="49" charset="-122"/>
                          <a:ea typeface="黑体" pitchFamily="49" charset="-122"/>
                        </a:rPr>
                        <a:t>)</a:t>
                      </a:r>
                      <a:endParaRPr kumimoji="1" lang="en-US" altLang="zh-CN" sz="1800" b="0" i="0" u="none" strike="noStrike" cap="none" normalizeH="0" baseline="0" smtClean="0">
                        <a:ln>
                          <a:noFill/>
                        </a:ln>
                        <a:solidFill>
                          <a:schemeClr val="tx1"/>
                        </a:solidFill>
                        <a:effectLst/>
                        <a:latin typeface="黑体" pitchFamily="49" charset="-122"/>
                        <a:ea typeface="黑体" pitchFamily="49" charset="-122"/>
                        <a:sym typeface="Symbol" pitchFamily="18" charset="2"/>
                      </a:endParaRP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黑体" pitchFamily="49" charset="-122"/>
                          <a:ea typeface="黑体" pitchFamily="49" charset="-122"/>
                        </a:rPr>
                        <a:t>(</a:t>
                      </a:r>
                      <a:r>
                        <a:rPr kumimoji="1" lang="en-US" altLang="zh-CN" sz="1800" b="0" i="0" u="none" strike="noStrike" cap="none" normalizeH="0" baseline="0" smtClean="0">
                          <a:ln>
                            <a:noFill/>
                          </a:ln>
                          <a:solidFill>
                            <a:schemeClr val="tx1"/>
                          </a:solidFill>
                          <a:effectLst/>
                          <a:latin typeface="黑体" pitchFamily="49" charset="-122"/>
                          <a:ea typeface="黑体" pitchFamily="49" charset="-122"/>
                          <a:sym typeface="Symbol" pitchFamily="18" charset="2"/>
                        </a:rPr>
                        <a:t></a:t>
                      </a:r>
                      <a:r>
                        <a:rPr kumimoji="1" lang="en-US" altLang="zh-CN" sz="1800" b="0" i="0" u="none" strike="noStrike" cap="none" normalizeH="0" baseline="0" smtClean="0">
                          <a:ln>
                            <a:noFill/>
                          </a:ln>
                          <a:solidFill>
                            <a:schemeClr val="tx1"/>
                          </a:solidFill>
                          <a:effectLst/>
                          <a:latin typeface="黑体" pitchFamily="49" charset="-122"/>
                          <a:ea typeface="黑体" pitchFamily="49" charset="-122"/>
                        </a:rPr>
                        <a:t> </a:t>
                      </a:r>
                      <a:r>
                        <a:rPr kumimoji="1" lang="en-US" altLang="zh-CN" sz="1800" b="0" i="0" u="none" strike="noStrike" cap="none" normalizeH="0" baseline="0" smtClean="0">
                          <a:ln>
                            <a:noFill/>
                          </a:ln>
                          <a:solidFill>
                            <a:schemeClr val="tx1"/>
                          </a:solidFill>
                          <a:effectLst/>
                          <a:latin typeface="黑体" pitchFamily="49" charset="-122"/>
                          <a:ea typeface="黑体" pitchFamily="49" charset="-122"/>
                          <a:sym typeface="Symbol" pitchFamily="18" charset="2"/>
                        </a:rPr>
                        <a:t>   </a:t>
                      </a:r>
                      <a:r>
                        <a:rPr kumimoji="1" lang="en-US" altLang="zh-CN" sz="1800" b="0" i="0" u="none" strike="noStrike" cap="none" normalizeH="0" baseline="0" smtClean="0">
                          <a:ln>
                            <a:noFill/>
                          </a:ln>
                          <a:solidFill>
                            <a:schemeClr val="tx1"/>
                          </a:solidFill>
                          <a:effectLst/>
                          <a:latin typeface="黑体" pitchFamily="49" charset="-122"/>
                          <a:ea typeface="黑体" pitchFamily="49" charset="-122"/>
                        </a:rPr>
                        <a:t>    </a:t>
                      </a:r>
                      <a:r>
                        <a:rPr kumimoji="1" lang="en-US" altLang="zh-CN" sz="1800" b="0" i="0" u="none" strike="noStrike" cap="none" normalizeH="0" baseline="0" smtClean="0">
                          <a:ln>
                            <a:noFill/>
                          </a:ln>
                          <a:solidFill>
                            <a:schemeClr val="tx1"/>
                          </a:solidFill>
                          <a:effectLst/>
                          <a:latin typeface="黑体" pitchFamily="49" charset="-122"/>
                          <a:ea typeface="黑体" pitchFamily="49" charset="-122"/>
                          <a:sym typeface="Symbol" pitchFamily="18" charset="2"/>
                        </a:rPr>
                        <a:t></a:t>
                      </a:r>
                      <a:r>
                        <a:rPr kumimoji="1" lang="en-US" altLang="zh-CN" sz="1800" b="0" i="0" u="none" strike="noStrike" cap="none" normalizeH="0" baseline="0" smtClean="0">
                          <a:ln>
                            <a:noFill/>
                          </a:ln>
                          <a:solidFill>
                            <a:schemeClr val="tx1"/>
                          </a:solidFill>
                          <a:effectLst/>
                          <a:latin typeface="黑体" pitchFamily="49" charset="-122"/>
                          <a:ea typeface="黑体" pitchFamily="49" charset="-122"/>
                        </a:rPr>
                        <a:t>)</a:t>
                      </a:r>
                      <a:endParaRPr kumimoji="1" lang="en-US" altLang="zh-CN" sz="1800" b="0" i="0" u="none" strike="noStrike" cap="none" normalizeH="0" baseline="0" smtClean="0">
                        <a:ln>
                          <a:noFill/>
                        </a:ln>
                        <a:solidFill>
                          <a:schemeClr val="tx1"/>
                        </a:solidFill>
                        <a:effectLst/>
                        <a:latin typeface="黑体" pitchFamily="49" charset="-122"/>
                        <a:ea typeface="黑体" pitchFamily="49" charset="-122"/>
                        <a:sym typeface="Symbol" pitchFamily="18" charset="2"/>
                      </a:endParaRP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vMerge="1">
                  <a:txBody>
                    <a:bodyPr/>
                    <a:lstStyle/>
                    <a:p>
                      <a:endParaRPr lang="zh-CN" altLang="en-US"/>
                    </a:p>
                  </a:txBody>
                  <a:tcPr/>
                </a:tc>
              </a:tr>
              <a:tr h="365863">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800" b="0" i="1" u="none" strike="noStrike" cap="none" normalizeH="0" baseline="0" smtClean="0">
                          <a:ln>
                            <a:noFill/>
                          </a:ln>
                          <a:solidFill>
                            <a:schemeClr val="tx1"/>
                          </a:solidFill>
                          <a:effectLst/>
                          <a:latin typeface="黑体" pitchFamily="49" charset="-122"/>
                          <a:ea typeface="黑体" pitchFamily="49" charset="-122"/>
                        </a:rPr>
                        <a:t>O</a:t>
                      </a:r>
                      <a:endParaRPr kumimoji="1" lang="en-US" altLang="zh-CN" sz="1800" b="0" i="0" u="none" strike="noStrike" cap="none" normalizeH="0" baseline="0" smtClean="0">
                        <a:ln>
                          <a:noFill/>
                        </a:ln>
                        <a:solidFill>
                          <a:schemeClr val="tx1"/>
                        </a:solidFill>
                        <a:effectLst/>
                        <a:latin typeface="黑体" pitchFamily="49" charset="-122"/>
                        <a:ea typeface="黑体" pitchFamily="49" charset="-122"/>
                      </a:endParaRP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800" b="0" i="1" u="none" strike="noStrike" cap="none" normalizeH="0" baseline="0" smtClean="0">
                          <a:ln>
                            <a:noFill/>
                          </a:ln>
                          <a:solidFill>
                            <a:schemeClr val="tx1"/>
                          </a:solidFill>
                          <a:effectLst/>
                          <a:latin typeface="黑体" pitchFamily="49" charset="-122"/>
                          <a:ea typeface="黑体" pitchFamily="49" charset="-122"/>
                        </a:rPr>
                        <a:t>A</a:t>
                      </a:r>
                      <a:endParaRPr kumimoji="1" lang="en-US" altLang="zh-CN" sz="1800" b="0" i="0" u="none" strike="noStrike" cap="none" normalizeH="0" baseline="0" smtClean="0">
                        <a:ln>
                          <a:noFill/>
                        </a:ln>
                        <a:solidFill>
                          <a:schemeClr val="tx1"/>
                        </a:solidFill>
                        <a:effectLst/>
                        <a:latin typeface="黑体" pitchFamily="49" charset="-122"/>
                        <a:ea typeface="黑体" pitchFamily="49" charset="-122"/>
                      </a:endParaRP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800" b="0" i="0" u="none" strike="noStrike" cap="none" normalizeH="0" baseline="0" smtClean="0">
                          <a:ln>
                            <a:noFill/>
                          </a:ln>
                          <a:solidFill>
                            <a:schemeClr val="tx1"/>
                          </a:solidFill>
                          <a:effectLst/>
                          <a:latin typeface="黑体" pitchFamily="49" charset="-122"/>
                          <a:ea typeface="黑体" pitchFamily="49" charset="-122"/>
                        </a:rPr>
                        <a:t>左</a:t>
                      </a: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黑体" pitchFamily="49" charset="-122"/>
                          <a:ea typeface="黑体" pitchFamily="49" charset="-122"/>
                        </a:rPr>
                        <a:t>80   05   20</a:t>
                      </a: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1" lang="en-US" altLang="zh-CN" sz="1800" b="0" i="0" u="none" strike="noStrike" cap="none" normalizeH="0" baseline="0" dirty="0" smtClean="0">
                        <a:ln>
                          <a:noFill/>
                        </a:ln>
                        <a:solidFill>
                          <a:schemeClr val="tx1"/>
                        </a:solidFill>
                        <a:effectLst/>
                        <a:latin typeface="黑体" pitchFamily="49" charset="-122"/>
                        <a:ea typeface="黑体" pitchFamily="49" charset="-122"/>
                      </a:endParaRP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1" lang="en-US" altLang="zh-CN" sz="1800" b="0" i="0" u="none" strike="noStrike" cap="none" normalizeH="0" baseline="0" dirty="0" smtClean="0">
                        <a:ln>
                          <a:noFill/>
                        </a:ln>
                        <a:solidFill>
                          <a:schemeClr val="tx1"/>
                        </a:solidFill>
                        <a:effectLst/>
                        <a:latin typeface="黑体" pitchFamily="49" charset="-122"/>
                        <a:ea typeface="黑体" pitchFamily="49" charset="-122"/>
                      </a:endParaRP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1" lang="en-US" altLang="zh-CN" sz="1800" b="0" i="0" u="none" strike="noStrike" cap="none" normalizeH="0" baseline="0" dirty="0" smtClean="0">
                        <a:ln>
                          <a:noFill/>
                        </a:ln>
                        <a:solidFill>
                          <a:schemeClr val="tx1"/>
                        </a:solidFill>
                        <a:effectLst/>
                        <a:latin typeface="黑体" pitchFamily="49" charset="-122"/>
                        <a:ea typeface="黑体" pitchFamily="49" charset="-122"/>
                      </a:endParaRP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CN" altLang="en-US" sz="1800" b="0" i="0" u="none" strike="noStrike" cap="none" normalizeH="0" baseline="0" smtClean="0">
                        <a:ln>
                          <a:noFill/>
                        </a:ln>
                        <a:solidFill>
                          <a:schemeClr val="tx1"/>
                        </a:solidFill>
                        <a:effectLst/>
                        <a:latin typeface="黑体" pitchFamily="49" charset="-122"/>
                        <a:ea typeface="黑体" pitchFamily="49" charset="-122"/>
                      </a:endParaRP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96986">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800" b="0" i="0" u="none" strike="noStrike" cap="none" normalizeH="0" baseline="0" smtClean="0">
                          <a:ln>
                            <a:noFill/>
                          </a:ln>
                          <a:solidFill>
                            <a:schemeClr val="tx1"/>
                          </a:solidFill>
                          <a:effectLst/>
                          <a:latin typeface="黑体" pitchFamily="49" charset="-122"/>
                          <a:ea typeface="黑体" pitchFamily="49" charset="-122"/>
                        </a:rPr>
                        <a:t>右</a:t>
                      </a: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1" lang="en-US" altLang="zh-CN" sz="1800" b="0" i="0" u="none" strike="noStrike" cap="none" normalizeH="0" baseline="0" dirty="0" smtClean="0">
                          <a:ln>
                            <a:noFill/>
                          </a:ln>
                          <a:solidFill>
                            <a:schemeClr val="tx1"/>
                          </a:solidFill>
                          <a:effectLst/>
                          <a:latin typeface="黑体" pitchFamily="49" charset="-122"/>
                          <a:ea typeface="黑体" pitchFamily="49" charset="-122"/>
                        </a:rPr>
                        <a:t>279  54   20</a:t>
                      </a: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1" lang="en-US" altLang="zh-CN" sz="1800" b="0" i="0" u="none" strike="noStrike" cap="none" normalizeH="0" baseline="0" dirty="0" smtClean="0">
                        <a:ln>
                          <a:noFill/>
                        </a:ln>
                        <a:solidFill>
                          <a:schemeClr val="tx1"/>
                        </a:solidFill>
                        <a:effectLst/>
                        <a:latin typeface="黑体" pitchFamily="49" charset="-122"/>
                        <a:ea typeface="黑体" pitchFamily="49" charset="-122"/>
                      </a:endParaRP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r>
              <a:tr h="365863">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800" b="0" i="1" u="none" strike="noStrike" cap="none" normalizeH="0" baseline="0" smtClean="0">
                          <a:ln>
                            <a:noFill/>
                          </a:ln>
                          <a:solidFill>
                            <a:schemeClr val="tx1"/>
                          </a:solidFill>
                          <a:effectLst/>
                          <a:latin typeface="黑体" pitchFamily="49" charset="-122"/>
                          <a:ea typeface="黑体" pitchFamily="49" charset="-122"/>
                        </a:rPr>
                        <a:t>O</a:t>
                      </a:r>
                      <a:endParaRPr kumimoji="1" lang="en-US" altLang="zh-CN" sz="1800" b="0" i="0" u="none" strike="noStrike" cap="none" normalizeH="0" baseline="0" smtClean="0">
                        <a:ln>
                          <a:noFill/>
                        </a:ln>
                        <a:solidFill>
                          <a:schemeClr val="tx1"/>
                        </a:solidFill>
                        <a:effectLst/>
                        <a:latin typeface="黑体" pitchFamily="49" charset="-122"/>
                        <a:ea typeface="黑体" pitchFamily="49" charset="-122"/>
                      </a:endParaRP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800" b="0" i="1" u="none" strike="noStrike" cap="none" normalizeH="0" baseline="0" dirty="0" smtClean="0">
                          <a:ln>
                            <a:noFill/>
                          </a:ln>
                          <a:solidFill>
                            <a:schemeClr val="tx1"/>
                          </a:solidFill>
                          <a:effectLst/>
                          <a:latin typeface="黑体" pitchFamily="49" charset="-122"/>
                          <a:ea typeface="黑体" pitchFamily="49" charset="-122"/>
                        </a:rPr>
                        <a:t>B</a:t>
                      </a:r>
                      <a:endParaRPr kumimoji="1" lang="en-US" altLang="zh-CN" sz="1800" b="0" i="0" u="none" strike="noStrike" cap="none" normalizeH="0" baseline="0" dirty="0" smtClean="0">
                        <a:ln>
                          <a:noFill/>
                        </a:ln>
                        <a:solidFill>
                          <a:schemeClr val="tx1"/>
                        </a:solidFill>
                        <a:effectLst/>
                        <a:latin typeface="黑体" pitchFamily="49" charset="-122"/>
                        <a:ea typeface="黑体" pitchFamily="49" charset="-122"/>
                      </a:endParaRP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800" b="0" i="0" u="none" strike="noStrike" cap="none" normalizeH="0" baseline="0" smtClean="0">
                          <a:ln>
                            <a:noFill/>
                          </a:ln>
                          <a:solidFill>
                            <a:schemeClr val="tx1"/>
                          </a:solidFill>
                          <a:effectLst/>
                          <a:latin typeface="黑体" pitchFamily="49" charset="-122"/>
                          <a:ea typeface="黑体" pitchFamily="49" charset="-122"/>
                        </a:rPr>
                        <a:t>左</a:t>
                      </a: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黑体" pitchFamily="49" charset="-122"/>
                          <a:ea typeface="黑体" pitchFamily="49" charset="-122"/>
                        </a:rPr>
                        <a:t>96   24   06</a:t>
                      </a: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1" lang="en-US" altLang="zh-CN" sz="1800" b="0" i="0" u="none" strike="noStrike" cap="none" normalizeH="0" baseline="0" dirty="0" smtClean="0">
                        <a:ln>
                          <a:noFill/>
                        </a:ln>
                        <a:solidFill>
                          <a:schemeClr val="tx1"/>
                        </a:solidFill>
                        <a:effectLst/>
                        <a:latin typeface="黑体" pitchFamily="49" charset="-122"/>
                        <a:ea typeface="黑体" pitchFamily="49" charset="-122"/>
                      </a:endParaRP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1" lang="en-US" altLang="zh-CN" sz="1800" b="0" i="0" u="none" strike="noStrike" cap="none" normalizeH="0" baseline="0" dirty="0" smtClean="0">
                        <a:ln>
                          <a:noFill/>
                        </a:ln>
                        <a:solidFill>
                          <a:schemeClr val="tx1"/>
                        </a:solidFill>
                        <a:effectLst/>
                        <a:latin typeface="黑体" pitchFamily="49" charset="-122"/>
                        <a:ea typeface="黑体" pitchFamily="49" charset="-122"/>
                      </a:endParaRP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1" lang="en-US" altLang="zh-CN" sz="1800" b="0" i="0" u="none" strike="noStrike" cap="none" normalizeH="0" baseline="0" dirty="0" smtClean="0">
                        <a:ln>
                          <a:noFill/>
                        </a:ln>
                        <a:solidFill>
                          <a:schemeClr val="tx1"/>
                        </a:solidFill>
                        <a:effectLst/>
                        <a:latin typeface="黑体" pitchFamily="49" charset="-122"/>
                        <a:ea typeface="黑体" pitchFamily="49" charset="-122"/>
                      </a:endParaRP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CN" altLang="en-US" sz="1800" b="0" i="0" u="none" strike="noStrike" cap="none" normalizeH="0" baseline="0" smtClean="0">
                        <a:ln>
                          <a:noFill/>
                        </a:ln>
                        <a:solidFill>
                          <a:schemeClr val="tx1"/>
                        </a:solidFill>
                        <a:effectLst/>
                        <a:latin typeface="黑体" pitchFamily="49" charset="-122"/>
                        <a:ea typeface="黑体" pitchFamily="49" charset="-122"/>
                      </a:endParaRP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98575">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800" b="0" i="0" u="none" strike="noStrike" cap="none" normalizeH="0" baseline="0" smtClean="0">
                          <a:ln>
                            <a:noFill/>
                          </a:ln>
                          <a:solidFill>
                            <a:schemeClr val="tx1"/>
                          </a:solidFill>
                          <a:effectLst/>
                          <a:latin typeface="黑体" pitchFamily="49" charset="-122"/>
                          <a:ea typeface="黑体" pitchFamily="49" charset="-122"/>
                        </a:rPr>
                        <a:t>右</a:t>
                      </a: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1" lang="en-US" altLang="zh-CN" sz="1800" b="0" i="0" u="none" strike="noStrike" cap="none" normalizeH="0" baseline="0" dirty="0" smtClean="0">
                          <a:ln>
                            <a:noFill/>
                          </a:ln>
                          <a:solidFill>
                            <a:schemeClr val="tx1"/>
                          </a:solidFill>
                          <a:effectLst/>
                          <a:latin typeface="黑体" pitchFamily="49" charset="-122"/>
                          <a:ea typeface="黑体" pitchFamily="49" charset="-122"/>
                        </a:rPr>
                        <a:t>263  35   48</a:t>
                      </a: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1" lang="en-US" altLang="zh-CN" sz="1800" b="0" i="0" u="none" strike="noStrike" cap="none" normalizeH="0" baseline="0" dirty="0" smtClean="0">
                        <a:ln>
                          <a:noFill/>
                        </a:ln>
                        <a:solidFill>
                          <a:schemeClr val="tx1"/>
                        </a:solidFill>
                        <a:effectLst/>
                        <a:latin typeface="黑体" pitchFamily="49" charset="-122"/>
                        <a:ea typeface="黑体" pitchFamily="49" charset="-122"/>
                      </a:endParaRP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r>
            </a:tbl>
          </a:graphicData>
        </a:graphic>
      </p:graphicFrame>
      <p:sp>
        <p:nvSpPr>
          <p:cNvPr id="7" name="Rectangle 14"/>
          <p:cNvSpPr>
            <a:spLocks noChangeArrowheads="1"/>
          </p:cNvSpPr>
          <p:nvPr/>
        </p:nvSpPr>
        <p:spPr bwMode="auto">
          <a:xfrm>
            <a:off x="4154488" y="1954213"/>
            <a:ext cx="1225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0">
                <a:latin typeface="Times New Roman" pitchFamily="18" charset="0"/>
              </a:rPr>
              <a:t>+9 </a:t>
            </a:r>
            <a:r>
              <a:rPr lang="en-US" altLang="zh-CN" sz="2000" b="0">
                <a:latin typeface="Times New Roman" pitchFamily="18" charset="0"/>
                <a:sym typeface="Symbol" pitchFamily="18" charset="2"/>
              </a:rPr>
              <a:t> </a:t>
            </a:r>
            <a:r>
              <a:rPr lang="en-US" altLang="zh-CN" sz="2000" b="0">
                <a:latin typeface="Times New Roman" pitchFamily="18" charset="0"/>
              </a:rPr>
              <a:t>54</a:t>
            </a:r>
            <a:r>
              <a:rPr lang="en-US" altLang="zh-CN" sz="2000" b="0">
                <a:latin typeface="Times New Roman" pitchFamily="18" charset="0"/>
                <a:sym typeface="Symbol" pitchFamily="18" charset="2"/>
              </a:rPr>
              <a:t>  </a:t>
            </a:r>
            <a:r>
              <a:rPr lang="en-US" altLang="zh-CN" sz="2000" b="0">
                <a:latin typeface="Times New Roman" pitchFamily="18" charset="0"/>
              </a:rPr>
              <a:t>40</a:t>
            </a:r>
          </a:p>
        </p:txBody>
      </p:sp>
      <p:sp>
        <p:nvSpPr>
          <p:cNvPr id="8" name="Rectangle 14"/>
          <p:cNvSpPr>
            <a:spLocks noChangeArrowheads="1"/>
          </p:cNvSpPr>
          <p:nvPr/>
        </p:nvSpPr>
        <p:spPr bwMode="auto">
          <a:xfrm>
            <a:off x="4154488" y="2354263"/>
            <a:ext cx="1225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0">
                <a:latin typeface="Times New Roman" pitchFamily="18" charset="0"/>
              </a:rPr>
              <a:t>+9 </a:t>
            </a:r>
            <a:r>
              <a:rPr lang="en-US" altLang="zh-CN" sz="2000" b="0">
                <a:latin typeface="Times New Roman" pitchFamily="18" charset="0"/>
                <a:sym typeface="Symbol" pitchFamily="18" charset="2"/>
              </a:rPr>
              <a:t> </a:t>
            </a:r>
            <a:r>
              <a:rPr lang="en-US" altLang="zh-CN" sz="2000" b="0">
                <a:latin typeface="Times New Roman" pitchFamily="18" charset="0"/>
              </a:rPr>
              <a:t>54</a:t>
            </a:r>
            <a:r>
              <a:rPr lang="en-US" altLang="zh-CN" sz="2000" b="0">
                <a:latin typeface="Times New Roman" pitchFamily="18" charset="0"/>
                <a:sym typeface="Symbol" pitchFamily="18" charset="2"/>
              </a:rPr>
              <a:t>  </a:t>
            </a:r>
            <a:r>
              <a:rPr lang="en-US" altLang="zh-CN" sz="2000" b="0">
                <a:latin typeface="Times New Roman" pitchFamily="18" charset="0"/>
              </a:rPr>
              <a:t>20</a:t>
            </a:r>
          </a:p>
        </p:txBody>
      </p:sp>
      <p:sp>
        <p:nvSpPr>
          <p:cNvPr id="9" name="Rectangle 14"/>
          <p:cNvSpPr>
            <a:spLocks noChangeArrowheads="1"/>
          </p:cNvSpPr>
          <p:nvPr/>
        </p:nvSpPr>
        <p:spPr bwMode="auto">
          <a:xfrm>
            <a:off x="6357938" y="2154238"/>
            <a:ext cx="5254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0">
                <a:latin typeface="Times New Roman" pitchFamily="18" charset="0"/>
              </a:rPr>
              <a:t>-10</a:t>
            </a:r>
          </a:p>
        </p:txBody>
      </p:sp>
      <p:sp>
        <p:nvSpPr>
          <p:cNvPr id="10" name="Rectangle 14"/>
          <p:cNvSpPr>
            <a:spLocks noChangeArrowheads="1"/>
          </p:cNvSpPr>
          <p:nvPr/>
        </p:nvSpPr>
        <p:spPr bwMode="auto">
          <a:xfrm>
            <a:off x="7116763" y="2154238"/>
            <a:ext cx="1227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0">
                <a:latin typeface="Times New Roman" pitchFamily="18" charset="0"/>
              </a:rPr>
              <a:t>+9 </a:t>
            </a:r>
            <a:r>
              <a:rPr lang="en-US" altLang="zh-CN" sz="2000" b="0">
                <a:latin typeface="Times New Roman" pitchFamily="18" charset="0"/>
                <a:sym typeface="Symbol" pitchFamily="18" charset="2"/>
              </a:rPr>
              <a:t> </a:t>
            </a:r>
            <a:r>
              <a:rPr lang="en-US" altLang="zh-CN" sz="2000" b="0">
                <a:latin typeface="Times New Roman" pitchFamily="18" charset="0"/>
              </a:rPr>
              <a:t>54</a:t>
            </a:r>
            <a:r>
              <a:rPr lang="en-US" altLang="zh-CN" sz="2000" b="0">
                <a:latin typeface="Times New Roman" pitchFamily="18" charset="0"/>
                <a:sym typeface="Symbol" pitchFamily="18" charset="2"/>
              </a:rPr>
              <a:t>  </a:t>
            </a:r>
            <a:r>
              <a:rPr lang="en-US" altLang="zh-CN" sz="2000" b="0">
                <a:latin typeface="Times New Roman" pitchFamily="18" charset="0"/>
              </a:rPr>
              <a:t>30</a:t>
            </a:r>
          </a:p>
        </p:txBody>
      </p:sp>
      <p:sp>
        <p:nvSpPr>
          <p:cNvPr id="11" name="Rectangle 14"/>
          <p:cNvSpPr>
            <a:spLocks noChangeArrowheads="1"/>
          </p:cNvSpPr>
          <p:nvPr/>
        </p:nvSpPr>
        <p:spPr bwMode="auto">
          <a:xfrm>
            <a:off x="7196138" y="2870200"/>
            <a:ext cx="11668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0">
                <a:latin typeface="Times New Roman" pitchFamily="18" charset="0"/>
              </a:rPr>
              <a:t>-6  24</a:t>
            </a:r>
            <a:r>
              <a:rPr lang="en-US" altLang="zh-CN" sz="2000" b="0">
                <a:latin typeface="Times New Roman" pitchFamily="18" charset="0"/>
                <a:sym typeface="Symbol" pitchFamily="18" charset="2"/>
              </a:rPr>
              <a:t>  </a:t>
            </a:r>
            <a:r>
              <a:rPr lang="en-US" altLang="zh-CN" sz="2000" b="0">
                <a:latin typeface="Times New Roman" pitchFamily="18" charset="0"/>
              </a:rPr>
              <a:t>09</a:t>
            </a:r>
          </a:p>
        </p:txBody>
      </p:sp>
      <p:sp>
        <p:nvSpPr>
          <p:cNvPr id="12" name="Rectangle 14"/>
          <p:cNvSpPr>
            <a:spLocks noChangeArrowheads="1"/>
          </p:cNvSpPr>
          <p:nvPr/>
        </p:nvSpPr>
        <p:spPr bwMode="auto">
          <a:xfrm>
            <a:off x="4213225" y="2754313"/>
            <a:ext cx="11668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0">
                <a:latin typeface="Times New Roman" pitchFamily="18" charset="0"/>
              </a:rPr>
              <a:t>-6  24</a:t>
            </a:r>
            <a:r>
              <a:rPr lang="en-US" altLang="zh-CN" sz="2000" b="0">
                <a:latin typeface="Times New Roman" pitchFamily="18" charset="0"/>
                <a:sym typeface="Symbol" pitchFamily="18" charset="2"/>
              </a:rPr>
              <a:t>  0</a:t>
            </a:r>
            <a:r>
              <a:rPr lang="en-US" altLang="zh-CN" sz="2000" b="0">
                <a:latin typeface="Times New Roman" pitchFamily="18" charset="0"/>
              </a:rPr>
              <a:t>6</a:t>
            </a:r>
          </a:p>
        </p:txBody>
      </p:sp>
      <p:sp>
        <p:nvSpPr>
          <p:cNvPr id="13" name="Rectangle 14"/>
          <p:cNvSpPr>
            <a:spLocks noChangeArrowheads="1"/>
          </p:cNvSpPr>
          <p:nvPr/>
        </p:nvSpPr>
        <p:spPr bwMode="auto">
          <a:xfrm>
            <a:off x="4213225" y="3070225"/>
            <a:ext cx="11668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0">
                <a:latin typeface="Times New Roman" pitchFamily="18" charset="0"/>
              </a:rPr>
              <a:t>-6  24</a:t>
            </a:r>
            <a:r>
              <a:rPr lang="en-US" altLang="zh-CN" sz="2000" b="0">
                <a:latin typeface="Times New Roman" pitchFamily="18" charset="0"/>
                <a:sym typeface="Symbol" pitchFamily="18" charset="2"/>
              </a:rPr>
              <a:t>  </a:t>
            </a:r>
            <a:r>
              <a:rPr lang="en-US" altLang="zh-CN" sz="2000" b="0">
                <a:latin typeface="Times New Roman" pitchFamily="18" charset="0"/>
              </a:rPr>
              <a:t>12</a:t>
            </a:r>
          </a:p>
        </p:txBody>
      </p:sp>
      <p:sp>
        <p:nvSpPr>
          <p:cNvPr id="14" name="Rectangle 14"/>
          <p:cNvSpPr>
            <a:spLocks noChangeArrowheads="1"/>
          </p:cNvSpPr>
          <p:nvPr/>
        </p:nvSpPr>
        <p:spPr bwMode="auto">
          <a:xfrm>
            <a:off x="6302375" y="2878138"/>
            <a:ext cx="525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0">
                <a:latin typeface="Times New Roman" pitchFamily="18" charset="0"/>
              </a:rPr>
              <a:t>-03</a:t>
            </a:r>
          </a:p>
        </p:txBody>
      </p:sp>
      <p:sp>
        <p:nvSpPr>
          <p:cNvPr id="13377" name="Rectangle 54"/>
          <p:cNvSpPr>
            <a:spLocks noChangeArrowheads="1"/>
          </p:cNvSpPr>
          <p:nvPr/>
        </p:nvSpPr>
        <p:spPr bwMode="auto">
          <a:xfrm>
            <a:off x="4763" y="3868738"/>
            <a:ext cx="575510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dirty="0">
                <a:solidFill>
                  <a:schemeClr val="folHlink"/>
                </a:solidFill>
                <a:latin typeface="黑体" pitchFamily="49" charset="-122"/>
                <a:ea typeface="黑体" pitchFamily="49" charset="-122"/>
              </a:rPr>
              <a:t>注：该仪器竖盘为全圆顺时针注记。</a:t>
            </a:r>
          </a:p>
          <a:p>
            <a:r>
              <a:rPr lang="zh-CN" altLang="en-US" b="1" dirty="0">
                <a:solidFill>
                  <a:schemeClr val="folHlink"/>
                </a:solidFill>
                <a:latin typeface="黑体" pitchFamily="49" charset="-122"/>
                <a:ea typeface="黑体" pitchFamily="49" charset="-122"/>
              </a:rPr>
              <a:t>盘左视线水平时，竖盘指标在</a:t>
            </a:r>
            <a:r>
              <a:rPr lang="en-US" altLang="zh-CN" b="1" dirty="0">
                <a:solidFill>
                  <a:schemeClr val="folHlink"/>
                </a:solidFill>
                <a:latin typeface="黑体" pitchFamily="49" charset="-122"/>
                <a:ea typeface="黑体" pitchFamily="49" charset="-122"/>
              </a:rPr>
              <a:t>90</a:t>
            </a:r>
            <a:r>
              <a:rPr lang="zh-CN" altLang="en-US" b="1" dirty="0">
                <a:solidFill>
                  <a:schemeClr val="folHlink"/>
                </a:solidFill>
                <a:latin typeface="黑体" pitchFamily="49" charset="-122"/>
                <a:ea typeface="黑体" pitchFamily="49" charset="-122"/>
              </a:rPr>
              <a:t>度附近。</a:t>
            </a:r>
          </a:p>
        </p:txBody>
      </p:sp>
      <p:grpSp>
        <p:nvGrpSpPr>
          <p:cNvPr id="2" name="Group 5"/>
          <p:cNvGrpSpPr>
            <a:grpSpLocks/>
          </p:cNvGrpSpPr>
          <p:nvPr/>
        </p:nvGrpSpPr>
        <p:grpSpPr bwMode="auto">
          <a:xfrm>
            <a:off x="5278438" y="3608388"/>
            <a:ext cx="3836987" cy="2924175"/>
            <a:chOff x="180" y="1242"/>
            <a:chExt cx="2417" cy="1842"/>
          </a:xfrm>
        </p:grpSpPr>
        <p:graphicFrame>
          <p:nvGraphicFramePr>
            <p:cNvPr id="13314" name="Object 6"/>
            <p:cNvGraphicFramePr>
              <a:graphicFrameLocks noChangeAspect="1"/>
            </p:cNvGraphicFramePr>
            <p:nvPr/>
          </p:nvGraphicFramePr>
          <p:xfrm>
            <a:off x="569" y="1636"/>
            <a:ext cx="282" cy="510"/>
          </p:xfrm>
          <a:graphic>
            <a:graphicData uri="http://schemas.openxmlformats.org/presentationml/2006/ole">
              <mc:AlternateContent xmlns:mc="http://schemas.openxmlformats.org/markup-compatibility/2006">
                <mc:Choice xmlns:v="urn:schemas-microsoft-com:vml" Requires="v">
                  <p:oleObj spid="_x0000_s104498" name="位图图像" r:id="rId3" imgW="447856" imgH="809738" progId="Paint.Picture">
                    <p:embed/>
                  </p:oleObj>
                </mc:Choice>
                <mc:Fallback>
                  <p:oleObj name="位图图像" r:id="rId3" imgW="447856" imgH="809738"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 y="1636"/>
                          <a:ext cx="282" cy="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15" name="Object 7"/>
            <p:cNvGraphicFramePr>
              <a:graphicFrameLocks noChangeAspect="1"/>
            </p:cNvGraphicFramePr>
            <p:nvPr/>
          </p:nvGraphicFramePr>
          <p:xfrm>
            <a:off x="2147" y="1698"/>
            <a:ext cx="276" cy="372"/>
          </p:xfrm>
          <a:graphic>
            <a:graphicData uri="http://schemas.openxmlformats.org/presentationml/2006/ole">
              <mc:AlternateContent xmlns:mc="http://schemas.openxmlformats.org/markup-compatibility/2006">
                <mc:Choice xmlns:v="urn:schemas-microsoft-com:vml" Requires="v">
                  <p:oleObj spid="_x0000_s104499" name="位图图像" r:id="rId5" imgW="438095" imgH="590476" progId="Paint.Picture">
                    <p:embed/>
                  </p:oleObj>
                </mc:Choice>
                <mc:Fallback>
                  <p:oleObj name="位图图像" r:id="rId5" imgW="438095" imgH="590476"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7" y="1698"/>
                          <a:ext cx="276" cy="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79" name="Oval 8"/>
            <p:cNvSpPr>
              <a:spLocks noChangeArrowheads="1"/>
            </p:cNvSpPr>
            <p:nvPr/>
          </p:nvSpPr>
          <p:spPr bwMode="auto">
            <a:xfrm rot="65534">
              <a:off x="816" y="1242"/>
              <a:ext cx="1330" cy="1330"/>
            </a:xfrm>
            <a:prstGeom prst="ellipse">
              <a:avLst/>
            </a:prstGeom>
            <a:solidFill>
              <a:srgbClr val="99FFCC"/>
            </a:solidFill>
            <a:ln w="9525">
              <a:solidFill>
                <a:schemeClr val="tx1"/>
              </a:solidFill>
              <a:round/>
              <a:headEnd/>
              <a:tailEnd/>
            </a:ln>
          </p:spPr>
          <p:txBody>
            <a:bodyPr wrap="none" anchor="ctr">
              <a:spAutoFit/>
            </a:bodyPr>
            <a:lstStyle/>
            <a:p>
              <a:endParaRPr lang="zh-CN" altLang="en-US"/>
            </a:p>
          </p:txBody>
        </p:sp>
        <p:sp>
          <p:nvSpPr>
            <p:cNvPr id="13380" name="Text Box 9"/>
            <p:cNvSpPr txBox="1">
              <a:spLocks noChangeArrowheads="1"/>
            </p:cNvSpPr>
            <p:nvPr/>
          </p:nvSpPr>
          <p:spPr bwMode="auto">
            <a:xfrm rot="-10734466">
              <a:off x="1266" y="2214"/>
              <a:ext cx="40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just" eaLnBrk="1" hangingPunct="1">
                <a:spcBef>
                  <a:spcPct val="50000"/>
                </a:spcBef>
              </a:pPr>
              <a:r>
                <a:rPr lang="zh-CN" altLang="en-US" sz="2800">
                  <a:latin typeface="Times New Roman" pitchFamily="18" charset="0"/>
                  <a:ea typeface="楷体_GB2312" pitchFamily="49" charset="-122"/>
                </a:rPr>
                <a:t>90</a:t>
              </a:r>
            </a:p>
          </p:txBody>
        </p:sp>
        <p:sp>
          <p:nvSpPr>
            <p:cNvPr id="13381" name="Text Box 10"/>
            <p:cNvSpPr txBox="1">
              <a:spLocks noChangeArrowheads="1"/>
            </p:cNvSpPr>
            <p:nvPr/>
          </p:nvSpPr>
          <p:spPr bwMode="auto">
            <a:xfrm rot="-5334467">
              <a:off x="719" y="1698"/>
              <a:ext cx="566"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just" eaLnBrk="1" hangingPunct="1">
                <a:spcBef>
                  <a:spcPct val="50000"/>
                </a:spcBef>
              </a:pPr>
              <a:r>
                <a:rPr lang="zh-CN" altLang="en-US" sz="2800">
                  <a:latin typeface="Times New Roman" pitchFamily="18" charset="0"/>
                  <a:ea typeface="楷体_GB2312" pitchFamily="49" charset="-122"/>
                </a:rPr>
                <a:t>180</a:t>
              </a:r>
            </a:p>
          </p:txBody>
        </p:sp>
        <p:sp>
          <p:nvSpPr>
            <p:cNvPr id="13382" name="Line 11"/>
            <p:cNvSpPr>
              <a:spLocks noChangeShapeType="1"/>
            </p:cNvSpPr>
            <p:nvPr/>
          </p:nvSpPr>
          <p:spPr bwMode="auto">
            <a:xfrm rot="65534">
              <a:off x="1496" y="1243"/>
              <a:ext cx="0" cy="9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383" name="Line 12"/>
            <p:cNvSpPr>
              <a:spLocks noChangeShapeType="1"/>
            </p:cNvSpPr>
            <p:nvPr/>
          </p:nvSpPr>
          <p:spPr bwMode="auto">
            <a:xfrm rot="65534">
              <a:off x="825" y="1891"/>
              <a:ext cx="8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384" name="Line 13"/>
            <p:cNvSpPr>
              <a:spLocks noChangeShapeType="1"/>
            </p:cNvSpPr>
            <p:nvPr/>
          </p:nvSpPr>
          <p:spPr bwMode="auto">
            <a:xfrm rot="65534">
              <a:off x="2062" y="1891"/>
              <a:ext cx="8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385" name="Text Box 14"/>
            <p:cNvSpPr txBox="1">
              <a:spLocks noChangeArrowheads="1"/>
            </p:cNvSpPr>
            <p:nvPr/>
          </p:nvSpPr>
          <p:spPr bwMode="auto">
            <a:xfrm rot="-10734466">
              <a:off x="1192" y="1288"/>
              <a:ext cx="53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just" eaLnBrk="1" hangingPunct="1">
                <a:spcBef>
                  <a:spcPct val="50000"/>
                </a:spcBef>
              </a:pPr>
              <a:r>
                <a:rPr lang="zh-CN" altLang="en-US" sz="2800">
                  <a:latin typeface="Times New Roman" pitchFamily="18" charset="0"/>
                  <a:ea typeface="楷体_GB2312" pitchFamily="49" charset="-122"/>
                </a:rPr>
                <a:t>270</a:t>
              </a:r>
            </a:p>
          </p:txBody>
        </p:sp>
        <p:sp>
          <p:nvSpPr>
            <p:cNvPr id="13386" name="Text Box 15"/>
            <p:cNvSpPr txBox="1">
              <a:spLocks noChangeArrowheads="1"/>
            </p:cNvSpPr>
            <p:nvPr/>
          </p:nvSpPr>
          <p:spPr bwMode="auto">
            <a:xfrm rot="-5334467">
              <a:off x="1861" y="1739"/>
              <a:ext cx="220"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ahoma" pitchFamily="34" charset="0"/>
                  <a:ea typeface="宋体" pitchFamily="2" charset="-122"/>
                </a:defRPr>
              </a:lvl1pPr>
              <a:lvl2pPr marL="742950" indent="-285750" eaLnBrk="0" hangingPunct="0">
                <a:defRPr kumimoji="1" sz="2400" b="1">
                  <a:solidFill>
                    <a:schemeClr val="tx1"/>
                  </a:solidFill>
                  <a:latin typeface="Tahoma" pitchFamily="34" charset="0"/>
                  <a:ea typeface="宋体" pitchFamily="2" charset="-122"/>
                </a:defRPr>
              </a:lvl2pPr>
              <a:lvl3pPr marL="1143000" indent="-228600" eaLnBrk="0" hangingPunct="0">
                <a:defRPr kumimoji="1" sz="2400" b="1">
                  <a:solidFill>
                    <a:schemeClr val="tx1"/>
                  </a:solidFill>
                  <a:latin typeface="Tahoma" pitchFamily="34" charset="0"/>
                  <a:ea typeface="宋体" pitchFamily="2" charset="-122"/>
                </a:defRPr>
              </a:lvl3pPr>
              <a:lvl4pPr marL="1600200" indent="-228600" eaLnBrk="0" hangingPunct="0">
                <a:defRPr kumimoji="1" sz="2400" b="1">
                  <a:solidFill>
                    <a:schemeClr val="tx1"/>
                  </a:solidFill>
                  <a:latin typeface="Tahoma" pitchFamily="34" charset="0"/>
                  <a:ea typeface="宋体" pitchFamily="2" charset="-122"/>
                </a:defRPr>
              </a:lvl4pPr>
              <a:lvl5pPr marL="2057400" indent="-228600" eaLnBrk="0" hangingPunct="0">
                <a:defRPr kumimoji="1" sz="2400" b="1">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ahoma" pitchFamily="34" charset="0"/>
                  <a:ea typeface="宋体" pitchFamily="2" charset="-122"/>
                </a:defRPr>
              </a:lvl9pPr>
            </a:lstStyle>
            <a:p>
              <a:pPr algn="just" eaLnBrk="1" hangingPunct="1">
                <a:spcBef>
                  <a:spcPct val="50000"/>
                </a:spcBef>
              </a:pPr>
              <a:r>
                <a:rPr lang="zh-CN" altLang="en-US" sz="2800">
                  <a:latin typeface="Times New Roman" pitchFamily="18" charset="0"/>
                  <a:ea typeface="楷体_GB2312" pitchFamily="49" charset="-122"/>
                </a:rPr>
                <a:t>0</a:t>
              </a:r>
            </a:p>
          </p:txBody>
        </p:sp>
        <p:sp>
          <p:nvSpPr>
            <p:cNvPr id="13387" name="Line 16"/>
            <p:cNvSpPr>
              <a:spLocks noChangeShapeType="1"/>
            </p:cNvSpPr>
            <p:nvPr/>
          </p:nvSpPr>
          <p:spPr bwMode="auto">
            <a:xfrm rot="10800000">
              <a:off x="1494" y="2572"/>
              <a:ext cx="2" cy="512"/>
            </a:xfrm>
            <a:prstGeom prst="line">
              <a:avLst/>
            </a:prstGeom>
            <a:noFill/>
            <a:ln w="38100">
              <a:solidFill>
                <a:srgbClr val="0099FF"/>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388" name="Line 17"/>
            <p:cNvSpPr>
              <a:spLocks noChangeShapeType="1"/>
            </p:cNvSpPr>
            <p:nvPr/>
          </p:nvSpPr>
          <p:spPr bwMode="auto">
            <a:xfrm flipV="1">
              <a:off x="180" y="1880"/>
              <a:ext cx="2417" cy="11"/>
            </a:xfrm>
            <a:prstGeom prst="line">
              <a:avLst/>
            </a:prstGeom>
            <a:noFill/>
            <a:ln w="28575">
              <a:solidFill>
                <a:schemeClr val="hlink"/>
              </a:solidFill>
              <a:prstDash val="lg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389" name="Line 18"/>
            <p:cNvSpPr>
              <a:spLocks noChangeShapeType="1"/>
            </p:cNvSpPr>
            <p:nvPr/>
          </p:nvSpPr>
          <p:spPr bwMode="auto">
            <a:xfrm rot="65534">
              <a:off x="1496" y="2470"/>
              <a:ext cx="0" cy="9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Tree>
    <p:extLst>
      <p:ext uri="{BB962C8B-B14F-4D97-AF65-F5344CB8AC3E}">
        <p14:creationId xmlns:p14="http://schemas.microsoft.com/office/powerpoint/2010/main" val="34368300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horizontal)">
                                      <p:cBhvr>
                                        <p:cTn id="11" dur="500"/>
                                        <p:tgtEl>
                                          <p:spTgt spid="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linds(horizontal)">
                                      <p:cBhvr>
                                        <p:cTn id="16" dur="500"/>
                                        <p:tgtEl>
                                          <p:spTgt spid="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500"/>
                                        <p:tgtEl>
                                          <p:spTgt spid="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linds(horizontal)">
                                      <p:cBhvr>
                                        <p:cTn id="31" dur="500"/>
                                        <p:tgtEl>
                                          <p:spTgt spid="12"/>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linds(horizontal)">
                                      <p:cBhvr>
                                        <p:cTn id="36" dur="500"/>
                                        <p:tgtEl>
                                          <p:spTgt spid="13"/>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blinds(horizontal)">
                                      <p:cBhvr>
                                        <p:cTn id="41" dur="500"/>
                                        <p:tgtEl>
                                          <p:spTgt spid="14"/>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blinds(horizontal)">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ChangeArrowheads="1"/>
          </p:cNvSpPr>
          <p:nvPr/>
        </p:nvSpPr>
        <p:spPr bwMode="auto">
          <a:xfrm>
            <a:off x="468313" y="1268413"/>
            <a:ext cx="8135937" cy="468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indent="449263"/>
            <a:endParaRPr lang="zh-CN" altLang="en-US" b="0">
              <a:latin typeface="黑体" pitchFamily="49" charset="-122"/>
              <a:ea typeface="黑体" pitchFamily="49" charset="-122"/>
            </a:endParaRPr>
          </a:p>
        </p:txBody>
      </p:sp>
      <p:graphicFrame>
        <p:nvGraphicFramePr>
          <p:cNvPr id="501763" name="Group 3"/>
          <p:cNvGraphicFramePr>
            <a:graphicFrameLocks noGrp="1"/>
          </p:cNvGraphicFramePr>
          <p:nvPr/>
        </p:nvGraphicFramePr>
        <p:xfrm>
          <a:off x="250825" y="1285875"/>
          <a:ext cx="8893175" cy="2259013"/>
        </p:xfrm>
        <a:graphic>
          <a:graphicData uri="http://schemas.openxmlformats.org/drawingml/2006/table">
            <a:tbl>
              <a:tblPr/>
              <a:tblGrid>
                <a:gridCol w="633413"/>
                <a:gridCol w="790575"/>
                <a:gridCol w="712787"/>
                <a:gridCol w="1687513"/>
                <a:gridCol w="1463675"/>
                <a:gridCol w="1476375"/>
                <a:gridCol w="1477962"/>
                <a:gridCol w="650875"/>
              </a:tblGrid>
              <a:tr h="365863">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800" b="0" i="0" u="none" strike="noStrike" cap="none" normalizeH="0" baseline="0" dirty="0" smtClean="0">
                          <a:ln>
                            <a:noFill/>
                          </a:ln>
                          <a:solidFill>
                            <a:schemeClr val="tx1"/>
                          </a:solidFill>
                          <a:effectLst/>
                          <a:latin typeface="黑体" pitchFamily="49" charset="-122"/>
                          <a:ea typeface="黑体" pitchFamily="49" charset="-122"/>
                        </a:rPr>
                        <a:t>测站</a:t>
                      </a: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800" b="0" i="0" u="none" strike="noStrike" cap="none" normalizeH="0" baseline="0" smtClean="0">
                          <a:ln>
                            <a:noFill/>
                          </a:ln>
                          <a:solidFill>
                            <a:schemeClr val="tx1"/>
                          </a:solidFill>
                          <a:effectLst/>
                          <a:latin typeface="黑体" pitchFamily="49" charset="-122"/>
                          <a:ea typeface="黑体" pitchFamily="49" charset="-122"/>
                        </a:rPr>
                        <a:t>测点</a:t>
                      </a: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800" b="0" i="0" u="none" strike="noStrike" cap="none" normalizeH="0" baseline="0" smtClean="0">
                          <a:ln>
                            <a:noFill/>
                          </a:ln>
                          <a:solidFill>
                            <a:schemeClr val="tx1"/>
                          </a:solidFill>
                          <a:effectLst/>
                          <a:latin typeface="黑体" pitchFamily="49" charset="-122"/>
                          <a:ea typeface="黑体" pitchFamily="49" charset="-122"/>
                        </a:rPr>
                        <a:t>盘位</a:t>
                      </a: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800" b="0" i="0" u="none" strike="noStrike" cap="none" normalizeH="0" baseline="0" smtClean="0">
                          <a:ln>
                            <a:noFill/>
                          </a:ln>
                          <a:solidFill>
                            <a:schemeClr val="tx1"/>
                          </a:solidFill>
                          <a:effectLst/>
                          <a:latin typeface="黑体" pitchFamily="49" charset="-122"/>
                          <a:ea typeface="黑体" pitchFamily="49" charset="-122"/>
                        </a:rPr>
                        <a:t>竖盘读数</a:t>
                      </a: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800" b="0" i="0" u="none" strike="noStrike" cap="none" normalizeH="0" baseline="0" smtClean="0">
                          <a:ln>
                            <a:noFill/>
                          </a:ln>
                          <a:solidFill>
                            <a:schemeClr val="tx1"/>
                          </a:solidFill>
                          <a:effectLst/>
                          <a:latin typeface="黑体" pitchFamily="49" charset="-122"/>
                          <a:ea typeface="黑体" pitchFamily="49" charset="-122"/>
                        </a:rPr>
                        <a:t>竖直角</a:t>
                      </a: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800" b="0" i="0" u="none" strike="noStrike" cap="none" normalizeH="0" baseline="0" smtClean="0">
                          <a:ln>
                            <a:noFill/>
                          </a:ln>
                          <a:solidFill>
                            <a:schemeClr val="tx1"/>
                          </a:solidFill>
                          <a:effectLst/>
                          <a:latin typeface="黑体" pitchFamily="49" charset="-122"/>
                          <a:ea typeface="黑体" pitchFamily="49" charset="-122"/>
                        </a:rPr>
                        <a:t>竖盘指标差</a:t>
                      </a: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800" b="0" i="0" u="none" strike="noStrike" cap="none" normalizeH="0" baseline="0" smtClean="0">
                          <a:ln>
                            <a:noFill/>
                          </a:ln>
                          <a:solidFill>
                            <a:schemeClr val="tx1"/>
                          </a:solidFill>
                          <a:effectLst/>
                          <a:latin typeface="黑体" pitchFamily="49" charset="-122"/>
                          <a:ea typeface="黑体" pitchFamily="49" charset="-122"/>
                        </a:rPr>
                        <a:t>平均角值</a:t>
                      </a: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800" b="0" i="0" u="none" strike="noStrike" cap="none" normalizeH="0" baseline="0" smtClean="0">
                          <a:ln>
                            <a:noFill/>
                          </a:ln>
                          <a:solidFill>
                            <a:schemeClr val="tx1"/>
                          </a:solidFill>
                          <a:effectLst/>
                          <a:latin typeface="黑体" pitchFamily="49" charset="-122"/>
                          <a:ea typeface="黑体" pitchFamily="49" charset="-122"/>
                        </a:rPr>
                        <a:t>备  注</a:t>
                      </a: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65863">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800" b="0" i="0" u="none" strike="noStrike" cap="none" normalizeH="0" baseline="0" dirty="0" smtClean="0">
                          <a:ln>
                            <a:noFill/>
                          </a:ln>
                          <a:solidFill>
                            <a:schemeClr val="tx1"/>
                          </a:solidFill>
                          <a:effectLst/>
                          <a:latin typeface="黑体" pitchFamily="49" charset="-122"/>
                          <a:ea typeface="黑体" pitchFamily="49" charset="-122"/>
                        </a:rPr>
                        <a:t>(</a:t>
                      </a:r>
                      <a:r>
                        <a:rPr kumimoji="1" lang="en-US" altLang="zh-CN" sz="1800" b="0" i="0" u="none" strike="noStrike" cap="none" normalizeH="0" baseline="0" dirty="0" smtClean="0">
                          <a:ln>
                            <a:noFill/>
                          </a:ln>
                          <a:solidFill>
                            <a:schemeClr val="tx1"/>
                          </a:solidFill>
                          <a:effectLst/>
                          <a:latin typeface="黑体" pitchFamily="49" charset="-122"/>
                          <a:ea typeface="黑体" pitchFamily="49" charset="-122"/>
                          <a:sym typeface="Symbol" pitchFamily="18" charset="2"/>
                        </a:rPr>
                        <a:t></a:t>
                      </a:r>
                      <a:r>
                        <a:rPr kumimoji="1" lang="en-US" altLang="zh-CN" sz="1800" b="0" i="0" u="none" strike="noStrike" cap="none" normalizeH="0" baseline="0" dirty="0" smtClean="0">
                          <a:ln>
                            <a:noFill/>
                          </a:ln>
                          <a:solidFill>
                            <a:schemeClr val="tx1"/>
                          </a:solidFill>
                          <a:effectLst/>
                          <a:latin typeface="黑体" pitchFamily="49" charset="-122"/>
                          <a:ea typeface="黑体" pitchFamily="49" charset="-122"/>
                        </a:rPr>
                        <a:t> </a:t>
                      </a:r>
                      <a:r>
                        <a:rPr kumimoji="1" lang="en-US" altLang="zh-CN" sz="1800" b="0" i="0" u="none" strike="noStrike" cap="none" normalizeH="0" baseline="0" dirty="0" smtClean="0">
                          <a:ln>
                            <a:noFill/>
                          </a:ln>
                          <a:solidFill>
                            <a:schemeClr val="tx1"/>
                          </a:solidFill>
                          <a:effectLst/>
                          <a:latin typeface="黑体" pitchFamily="49" charset="-122"/>
                          <a:ea typeface="黑体" pitchFamily="49" charset="-122"/>
                          <a:sym typeface="Symbol" pitchFamily="18" charset="2"/>
                        </a:rPr>
                        <a:t>   </a:t>
                      </a:r>
                      <a:r>
                        <a:rPr kumimoji="1" lang="en-US" altLang="zh-CN" sz="1800" b="0" i="0" u="none" strike="noStrike" cap="none" normalizeH="0" baseline="0" dirty="0" smtClean="0">
                          <a:ln>
                            <a:noFill/>
                          </a:ln>
                          <a:solidFill>
                            <a:schemeClr val="tx1"/>
                          </a:solidFill>
                          <a:effectLst/>
                          <a:latin typeface="黑体" pitchFamily="49" charset="-122"/>
                          <a:ea typeface="黑体" pitchFamily="49" charset="-122"/>
                        </a:rPr>
                        <a:t>    </a:t>
                      </a:r>
                      <a:r>
                        <a:rPr kumimoji="1" lang="en-US" altLang="zh-CN" sz="1800" b="0" i="0" u="none" strike="noStrike" cap="none" normalizeH="0" baseline="0" dirty="0" smtClean="0">
                          <a:ln>
                            <a:noFill/>
                          </a:ln>
                          <a:solidFill>
                            <a:schemeClr val="tx1"/>
                          </a:solidFill>
                          <a:effectLst/>
                          <a:latin typeface="黑体" pitchFamily="49" charset="-122"/>
                          <a:ea typeface="黑体" pitchFamily="49" charset="-122"/>
                          <a:sym typeface="Symbol" pitchFamily="18" charset="2"/>
                        </a:rPr>
                        <a:t></a:t>
                      </a:r>
                      <a:r>
                        <a:rPr kumimoji="1" lang="en-US" altLang="zh-CN" sz="1800" b="0" i="0" u="none" strike="noStrike" cap="none" normalizeH="0" baseline="0" dirty="0" smtClean="0">
                          <a:ln>
                            <a:noFill/>
                          </a:ln>
                          <a:solidFill>
                            <a:schemeClr val="tx1"/>
                          </a:solidFill>
                          <a:effectLst/>
                          <a:latin typeface="黑体" pitchFamily="49" charset="-122"/>
                          <a:ea typeface="黑体" pitchFamily="49" charset="-122"/>
                        </a:rPr>
                        <a:t>)</a:t>
                      </a:r>
                      <a:endParaRPr kumimoji="1" lang="en-US" altLang="zh-CN" sz="1800" b="0" i="0" u="none" strike="noStrike" cap="none" normalizeH="0" baseline="0" dirty="0" smtClean="0">
                        <a:ln>
                          <a:noFill/>
                        </a:ln>
                        <a:solidFill>
                          <a:schemeClr val="tx1"/>
                        </a:solidFill>
                        <a:effectLst/>
                        <a:latin typeface="黑体" pitchFamily="49" charset="-122"/>
                        <a:ea typeface="黑体" pitchFamily="49" charset="-122"/>
                        <a:sym typeface="Symbol" pitchFamily="18" charset="2"/>
                      </a:endParaRP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黑体" pitchFamily="49" charset="-122"/>
                          <a:ea typeface="黑体" pitchFamily="49" charset="-122"/>
                        </a:rPr>
                        <a:t>(</a:t>
                      </a:r>
                      <a:r>
                        <a:rPr kumimoji="1" lang="en-US" altLang="zh-CN" sz="1800" b="0" i="0" u="none" strike="noStrike" cap="none" normalizeH="0" baseline="0" smtClean="0">
                          <a:ln>
                            <a:noFill/>
                          </a:ln>
                          <a:solidFill>
                            <a:schemeClr val="tx1"/>
                          </a:solidFill>
                          <a:effectLst/>
                          <a:latin typeface="黑体" pitchFamily="49" charset="-122"/>
                          <a:ea typeface="黑体" pitchFamily="49" charset="-122"/>
                          <a:sym typeface="Symbol" pitchFamily="18" charset="2"/>
                        </a:rPr>
                        <a:t></a:t>
                      </a:r>
                      <a:r>
                        <a:rPr kumimoji="1" lang="en-US" altLang="zh-CN" sz="1800" b="0" i="0" u="none" strike="noStrike" cap="none" normalizeH="0" baseline="0" smtClean="0">
                          <a:ln>
                            <a:noFill/>
                          </a:ln>
                          <a:solidFill>
                            <a:schemeClr val="tx1"/>
                          </a:solidFill>
                          <a:effectLst/>
                          <a:latin typeface="黑体" pitchFamily="49" charset="-122"/>
                          <a:ea typeface="黑体" pitchFamily="49" charset="-122"/>
                        </a:rPr>
                        <a:t> </a:t>
                      </a:r>
                      <a:r>
                        <a:rPr kumimoji="1" lang="en-US" altLang="zh-CN" sz="1800" b="0" i="0" u="none" strike="noStrike" cap="none" normalizeH="0" baseline="0" smtClean="0">
                          <a:ln>
                            <a:noFill/>
                          </a:ln>
                          <a:solidFill>
                            <a:schemeClr val="tx1"/>
                          </a:solidFill>
                          <a:effectLst/>
                          <a:latin typeface="黑体" pitchFamily="49" charset="-122"/>
                          <a:ea typeface="黑体" pitchFamily="49" charset="-122"/>
                          <a:sym typeface="Symbol" pitchFamily="18" charset="2"/>
                        </a:rPr>
                        <a:t>   </a:t>
                      </a:r>
                      <a:r>
                        <a:rPr kumimoji="1" lang="en-US" altLang="zh-CN" sz="1800" b="0" i="0" u="none" strike="noStrike" cap="none" normalizeH="0" baseline="0" smtClean="0">
                          <a:ln>
                            <a:noFill/>
                          </a:ln>
                          <a:solidFill>
                            <a:schemeClr val="tx1"/>
                          </a:solidFill>
                          <a:effectLst/>
                          <a:latin typeface="黑体" pitchFamily="49" charset="-122"/>
                          <a:ea typeface="黑体" pitchFamily="49" charset="-122"/>
                        </a:rPr>
                        <a:t>    </a:t>
                      </a:r>
                      <a:r>
                        <a:rPr kumimoji="1" lang="en-US" altLang="zh-CN" sz="1800" b="0" i="0" u="none" strike="noStrike" cap="none" normalizeH="0" baseline="0" smtClean="0">
                          <a:ln>
                            <a:noFill/>
                          </a:ln>
                          <a:solidFill>
                            <a:schemeClr val="tx1"/>
                          </a:solidFill>
                          <a:effectLst/>
                          <a:latin typeface="黑体" pitchFamily="49" charset="-122"/>
                          <a:ea typeface="黑体" pitchFamily="49" charset="-122"/>
                          <a:sym typeface="Symbol" pitchFamily="18" charset="2"/>
                        </a:rPr>
                        <a:t></a:t>
                      </a:r>
                      <a:r>
                        <a:rPr kumimoji="1" lang="en-US" altLang="zh-CN" sz="1800" b="0" i="0" u="none" strike="noStrike" cap="none" normalizeH="0" baseline="0" smtClean="0">
                          <a:ln>
                            <a:noFill/>
                          </a:ln>
                          <a:solidFill>
                            <a:schemeClr val="tx1"/>
                          </a:solidFill>
                          <a:effectLst/>
                          <a:latin typeface="黑体" pitchFamily="49" charset="-122"/>
                          <a:ea typeface="黑体" pitchFamily="49" charset="-122"/>
                        </a:rPr>
                        <a:t>)</a:t>
                      </a:r>
                      <a:endParaRPr kumimoji="1" lang="en-US" altLang="zh-CN" sz="1800" b="0" i="0" u="none" strike="noStrike" cap="none" normalizeH="0" baseline="0" smtClean="0">
                        <a:ln>
                          <a:noFill/>
                        </a:ln>
                        <a:solidFill>
                          <a:schemeClr val="tx1"/>
                        </a:solidFill>
                        <a:effectLst/>
                        <a:latin typeface="黑体" pitchFamily="49" charset="-122"/>
                        <a:ea typeface="黑体" pitchFamily="49" charset="-122"/>
                        <a:sym typeface="Symbol" pitchFamily="18" charset="2"/>
                      </a:endParaRP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黑体" pitchFamily="49" charset="-122"/>
                          <a:ea typeface="黑体" pitchFamily="49" charset="-122"/>
                        </a:rPr>
                        <a:t>(</a:t>
                      </a:r>
                      <a:r>
                        <a:rPr kumimoji="1" lang="en-US" altLang="zh-CN" sz="1800" b="0" i="0" u="none" strike="noStrike" cap="none" normalizeH="0" baseline="0" smtClean="0">
                          <a:ln>
                            <a:noFill/>
                          </a:ln>
                          <a:solidFill>
                            <a:schemeClr val="tx1"/>
                          </a:solidFill>
                          <a:effectLst/>
                          <a:latin typeface="黑体" pitchFamily="49" charset="-122"/>
                          <a:ea typeface="黑体" pitchFamily="49" charset="-122"/>
                          <a:sym typeface="Symbol" pitchFamily="18" charset="2"/>
                        </a:rPr>
                        <a:t></a:t>
                      </a:r>
                      <a:r>
                        <a:rPr kumimoji="1" lang="en-US" altLang="zh-CN" sz="1800" b="0" i="0" u="none" strike="noStrike" cap="none" normalizeH="0" baseline="0" smtClean="0">
                          <a:ln>
                            <a:noFill/>
                          </a:ln>
                          <a:solidFill>
                            <a:schemeClr val="tx1"/>
                          </a:solidFill>
                          <a:effectLst/>
                          <a:latin typeface="黑体" pitchFamily="49" charset="-122"/>
                          <a:ea typeface="黑体" pitchFamily="49" charset="-122"/>
                        </a:rPr>
                        <a:t>       </a:t>
                      </a:r>
                      <a:r>
                        <a:rPr kumimoji="1" lang="en-US" altLang="zh-CN" sz="1800" b="0" i="0" u="none" strike="noStrike" cap="none" normalizeH="0" baseline="0" smtClean="0">
                          <a:ln>
                            <a:noFill/>
                          </a:ln>
                          <a:solidFill>
                            <a:schemeClr val="tx1"/>
                          </a:solidFill>
                          <a:effectLst/>
                          <a:latin typeface="黑体" pitchFamily="49" charset="-122"/>
                          <a:ea typeface="黑体" pitchFamily="49" charset="-122"/>
                          <a:sym typeface="Symbol" pitchFamily="18" charset="2"/>
                        </a:rPr>
                        <a:t></a:t>
                      </a:r>
                      <a:r>
                        <a:rPr kumimoji="1" lang="en-US" altLang="zh-CN" sz="1800" b="0" i="0" u="none" strike="noStrike" cap="none" normalizeH="0" baseline="0" smtClean="0">
                          <a:ln>
                            <a:noFill/>
                          </a:ln>
                          <a:solidFill>
                            <a:schemeClr val="tx1"/>
                          </a:solidFill>
                          <a:effectLst/>
                          <a:latin typeface="黑体" pitchFamily="49" charset="-122"/>
                          <a:ea typeface="黑体" pitchFamily="49" charset="-122"/>
                        </a:rPr>
                        <a:t>)</a:t>
                      </a:r>
                      <a:endParaRPr kumimoji="1" lang="en-US" altLang="zh-CN" sz="1800" b="0" i="0" u="none" strike="noStrike" cap="none" normalizeH="0" baseline="0" smtClean="0">
                        <a:ln>
                          <a:noFill/>
                        </a:ln>
                        <a:solidFill>
                          <a:schemeClr val="tx1"/>
                        </a:solidFill>
                        <a:effectLst/>
                        <a:latin typeface="黑体" pitchFamily="49" charset="-122"/>
                        <a:ea typeface="黑体" pitchFamily="49" charset="-122"/>
                        <a:sym typeface="Symbol" pitchFamily="18" charset="2"/>
                      </a:endParaRP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黑体" pitchFamily="49" charset="-122"/>
                          <a:ea typeface="黑体" pitchFamily="49" charset="-122"/>
                        </a:rPr>
                        <a:t>(</a:t>
                      </a:r>
                      <a:r>
                        <a:rPr kumimoji="1" lang="en-US" altLang="zh-CN" sz="1800" b="0" i="0" u="none" strike="noStrike" cap="none" normalizeH="0" baseline="0" smtClean="0">
                          <a:ln>
                            <a:noFill/>
                          </a:ln>
                          <a:solidFill>
                            <a:schemeClr val="tx1"/>
                          </a:solidFill>
                          <a:effectLst/>
                          <a:latin typeface="黑体" pitchFamily="49" charset="-122"/>
                          <a:ea typeface="黑体" pitchFamily="49" charset="-122"/>
                          <a:sym typeface="Symbol" pitchFamily="18" charset="2"/>
                        </a:rPr>
                        <a:t></a:t>
                      </a:r>
                      <a:r>
                        <a:rPr kumimoji="1" lang="en-US" altLang="zh-CN" sz="1800" b="0" i="0" u="none" strike="noStrike" cap="none" normalizeH="0" baseline="0" smtClean="0">
                          <a:ln>
                            <a:noFill/>
                          </a:ln>
                          <a:solidFill>
                            <a:schemeClr val="tx1"/>
                          </a:solidFill>
                          <a:effectLst/>
                          <a:latin typeface="黑体" pitchFamily="49" charset="-122"/>
                          <a:ea typeface="黑体" pitchFamily="49" charset="-122"/>
                        </a:rPr>
                        <a:t> </a:t>
                      </a:r>
                      <a:r>
                        <a:rPr kumimoji="1" lang="en-US" altLang="zh-CN" sz="1800" b="0" i="0" u="none" strike="noStrike" cap="none" normalizeH="0" baseline="0" smtClean="0">
                          <a:ln>
                            <a:noFill/>
                          </a:ln>
                          <a:solidFill>
                            <a:schemeClr val="tx1"/>
                          </a:solidFill>
                          <a:effectLst/>
                          <a:latin typeface="黑体" pitchFamily="49" charset="-122"/>
                          <a:ea typeface="黑体" pitchFamily="49" charset="-122"/>
                          <a:sym typeface="Symbol" pitchFamily="18" charset="2"/>
                        </a:rPr>
                        <a:t>   </a:t>
                      </a:r>
                      <a:r>
                        <a:rPr kumimoji="1" lang="en-US" altLang="zh-CN" sz="1800" b="0" i="0" u="none" strike="noStrike" cap="none" normalizeH="0" baseline="0" smtClean="0">
                          <a:ln>
                            <a:noFill/>
                          </a:ln>
                          <a:solidFill>
                            <a:schemeClr val="tx1"/>
                          </a:solidFill>
                          <a:effectLst/>
                          <a:latin typeface="黑体" pitchFamily="49" charset="-122"/>
                          <a:ea typeface="黑体" pitchFamily="49" charset="-122"/>
                        </a:rPr>
                        <a:t>    </a:t>
                      </a:r>
                      <a:r>
                        <a:rPr kumimoji="1" lang="en-US" altLang="zh-CN" sz="1800" b="0" i="0" u="none" strike="noStrike" cap="none" normalizeH="0" baseline="0" smtClean="0">
                          <a:ln>
                            <a:noFill/>
                          </a:ln>
                          <a:solidFill>
                            <a:schemeClr val="tx1"/>
                          </a:solidFill>
                          <a:effectLst/>
                          <a:latin typeface="黑体" pitchFamily="49" charset="-122"/>
                          <a:ea typeface="黑体" pitchFamily="49" charset="-122"/>
                          <a:sym typeface="Symbol" pitchFamily="18" charset="2"/>
                        </a:rPr>
                        <a:t></a:t>
                      </a:r>
                      <a:r>
                        <a:rPr kumimoji="1" lang="en-US" altLang="zh-CN" sz="1800" b="0" i="0" u="none" strike="noStrike" cap="none" normalizeH="0" baseline="0" smtClean="0">
                          <a:ln>
                            <a:noFill/>
                          </a:ln>
                          <a:solidFill>
                            <a:schemeClr val="tx1"/>
                          </a:solidFill>
                          <a:effectLst/>
                          <a:latin typeface="黑体" pitchFamily="49" charset="-122"/>
                          <a:ea typeface="黑体" pitchFamily="49" charset="-122"/>
                        </a:rPr>
                        <a:t>)</a:t>
                      </a:r>
                      <a:endParaRPr kumimoji="1" lang="en-US" altLang="zh-CN" sz="1800" b="0" i="0" u="none" strike="noStrike" cap="none" normalizeH="0" baseline="0" smtClean="0">
                        <a:ln>
                          <a:noFill/>
                        </a:ln>
                        <a:solidFill>
                          <a:schemeClr val="tx1"/>
                        </a:solidFill>
                        <a:effectLst/>
                        <a:latin typeface="黑体" pitchFamily="49" charset="-122"/>
                        <a:ea typeface="黑体" pitchFamily="49" charset="-122"/>
                        <a:sym typeface="Symbol" pitchFamily="18" charset="2"/>
                      </a:endParaRP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vMerge="1">
                  <a:txBody>
                    <a:bodyPr/>
                    <a:lstStyle/>
                    <a:p>
                      <a:endParaRPr lang="zh-CN" altLang="en-US"/>
                    </a:p>
                  </a:txBody>
                  <a:tcPr/>
                </a:tc>
              </a:tr>
              <a:tr h="365863">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800" b="0" i="1" u="none" strike="noStrike" cap="none" normalizeH="0" baseline="0" smtClean="0">
                          <a:ln>
                            <a:noFill/>
                          </a:ln>
                          <a:solidFill>
                            <a:schemeClr val="tx1"/>
                          </a:solidFill>
                          <a:effectLst/>
                          <a:latin typeface="黑体" pitchFamily="49" charset="-122"/>
                          <a:ea typeface="黑体" pitchFamily="49" charset="-122"/>
                        </a:rPr>
                        <a:t>O</a:t>
                      </a:r>
                      <a:endParaRPr kumimoji="1" lang="en-US" altLang="zh-CN" sz="1800" b="0" i="0" u="none" strike="noStrike" cap="none" normalizeH="0" baseline="0" smtClean="0">
                        <a:ln>
                          <a:noFill/>
                        </a:ln>
                        <a:solidFill>
                          <a:schemeClr val="tx1"/>
                        </a:solidFill>
                        <a:effectLst/>
                        <a:latin typeface="黑体" pitchFamily="49" charset="-122"/>
                        <a:ea typeface="黑体" pitchFamily="49" charset="-122"/>
                      </a:endParaRP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800" b="0" i="1" u="none" strike="noStrike" cap="none" normalizeH="0" baseline="0" smtClean="0">
                          <a:ln>
                            <a:noFill/>
                          </a:ln>
                          <a:solidFill>
                            <a:schemeClr val="tx1"/>
                          </a:solidFill>
                          <a:effectLst/>
                          <a:latin typeface="黑体" pitchFamily="49" charset="-122"/>
                          <a:ea typeface="黑体" pitchFamily="49" charset="-122"/>
                        </a:rPr>
                        <a:t>A</a:t>
                      </a:r>
                      <a:endParaRPr kumimoji="1" lang="en-US" altLang="zh-CN" sz="1800" b="0" i="0" u="none" strike="noStrike" cap="none" normalizeH="0" baseline="0" smtClean="0">
                        <a:ln>
                          <a:noFill/>
                        </a:ln>
                        <a:solidFill>
                          <a:schemeClr val="tx1"/>
                        </a:solidFill>
                        <a:effectLst/>
                        <a:latin typeface="黑体" pitchFamily="49" charset="-122"/>
                        <a:ea typeface="黑体" pitchFamily="49" charset="-122"/>
                      </a:endParaRP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800" b="0" i="0" u="none" strike="noStrike" cap="none" normalizeH="0" baseline="0" smtClean="0">
                          <a:ln>
                            <a:noFill/>
                          </a:ln>
                          <a:solidFill>
                            <a:schemeClr val="tx1"/>
                          </a:solidFill>
                          <a:effectLst/>
                          <a:latin typeface="黑体" pitchFamily="49" charset="-122"/>
                          <a:ea typeface="黑体" pitchFamily="49" charset="-122"/>
                        </a:rPr>
                        <a:t>左</a:t>
                      </a: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黑体" pitchFamily="49" charset="-122"/>
                          <a:ea typeface="黑体" pitchFamily="49" charset="-122"/>
                        </a:rPr>
                        <a:t>80   05   20</a:t>
                      </a: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1" lang="en-US" altLang="zh-CN" sz="1800" b="0" i="0" u="none" strike="noStrike" cap="none" normalizeH="0" baseline="0" dirty="0" smtClean="0">
                        <a:ln>
                          <a:noFill/>
                        </a:ln>
                        <a:solidFill>
                          <a:schemeClr val="tx1"/>
                        </a:solidFill>
                        <a:effectLst/>
                        <a:latin typeface="黑体" pitchFamily="49" charset="-122"/>
                        <a:ea typeface="黑体" pitchFamily="49" charset="-122"/>
                      </a:endParaRP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1" lang="en-US" altLang="zh-CN" sz="1800" b="0" i="0" u="none" strike="noStrike" cap="none" normalizeH="0" baseline="0" dirty="0" smtClean="0">
                        <a:ln>
                          <a:noFill/>
                        </a:ln>
                        <a:solidFill>
                          <a:schemeClr val="tx1"/>
                        </a:solidFill>
                        <a:effectLst/>
                        <a:latin typeface="黑体" pitchFamily="49" charset="-122"/>
                        <a:ea typeface="黑体" pitchFamily="49" charset="-122"/>
                      </a:endParaRP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1" lang="en-US" altLang="zh-CN" sz="1800" b="0" i="0" u="none" strike="noStrike" cap="none" normalizeH="0" baseline="0" dirty="0" smtClean="0">
                        <a:ln>
                          <a:noFill/>
                        </a:ln>
                        <a:solidFill>
                          <a:schemeClr val="tx1"/>
                        </a:solidFill>
                        <a:effectLst/>
                        <a:latin typeface="黑体" pitchFamily="49" charset="-122"/>
                        <a:ea typeface="黑体" pitchFamily="49" charset="-122"/>
                      </a:endParaRP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CN" altLang="en-US" sz="1800" b="0" i="0" u="none" strike="noStrike" cap="none" normalizeH="0" baseline="0" smtClean="0">
                        <a:ln>
                          <a:noFill/>
                        </a:ln>
                        <a:solidFill>
                          <a:schemeClr val="tx1"/>
                        </a:solidFill>
                        <a:effectLst/>
                        <a:latin typeface="黑体" pitchFamily="49" charset="-122"/>
                        <a:ea typeface="黑体" pitchFamily="49" charset="-122"/>
                      </a:endParaRP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96986">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800" b="0" i="0" u="none" strike="noStrike" cap="none" normalizeH="0" baseline="0" smtClean="0">
                          <a:ln>
                            <a:noFill/>
                          </a:ln>
                          <a:solidFill>
                            <a:schemeClr val="tx1"/>
                          </a:solidFill>
                          <a:effectLst/>
                          <a:latin typeface="黑体" pitchFamily="49" charset="-122"/>
                          <a:ea typeface="黑体" pitchFamily="49" charset="-122"/>
                        </a:rPr>
                        <a:t>右</a:t>
                      </a: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1" lang="en-US" altLang="zh-CN" sz="1800" b="0" i="0" u="none" strike="noStrike" cap="none" normalizeH="0" baseline="0" dirty="0" smtClean="0">
                          <a:ln>
                            <a:noFill/>
                          </a:ln>
                          <a:solidFill>
                            <a:schemeClr val="tx1"/>
                          </a:solidFill>
                          <a:effectLst/>
                          <a:latin typeface="黑体" pitchFamily="49" charset="-122"/>
                          <a:ea typeface="黑体" pitchFamily="49" charset="-122"/>
                        </a:rPr>
                        <a:t>279  54   20</a:t>
                      </a: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1" lang="en-US" altLang="zh-CN" sz="1800" b="0" i="0" u="none" strike="noStrike" cap="none" normalizeH="0" baseline="0" dirty="0" smtClean="0">
                        <a:ln>
                          <a:noFill/>
                        </a:ln>
                        <a:solidFill>
                          <a:schemeClr val="tx1"/>
                        </a:solidFill>
                        <a:effectLst/>
                        <a:latin typeface="黑体" pitchFamily="49" charset="-122"/>
                        <a:ea typeface="黑体" pitchFamily="49" charset="-122"/>
                      </a:endParaRP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r>
              <a:tr h="365863">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800" b="0" i="1" u="none" strike="noStrike" cap="none" normalizeH="0" baseline="0" smtClean="0">
                          <a:ln>
                            <a:noFill/>
                          </a:ln>
                          <a:solidFill>
                            <a:schemeClr val="tx1"/>
                          </a:solidFill>
                          <a:effectLst/>
                          <a:latin typeface="黑体" pitchFamily="49" charset="-122"/>
                          <a:ea typeface="黑体" pitchFamily="49" charset="-122"/>
                        </a:rPr>
                        <a:t>O</a:t>
                      </a:r>
                      <a:endParaRPr kumimoji="1" lang="en-US" altLang="zh-CN" sz="1800" b="0" i="0" u="none" strike="noStrike" cap="none" normalizeH="0" baseline="0" smtClean="0">
                        <a:ln>
                          <a:noFill/>
                        </a:ln>
                        <a:solidFill>
                          <a:schemeClr val="tx1"/>
                        </a:solidFill>
                        <a:effectLst/>
                        <a:latin typeface="黑体" pitchFamily="49" charset="-122"/>
                        <a:ea typeface="黑体" pitchFamily="49" charset="-122"/>
                      </a:endParaRP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800" b="0" i="1" u="none" strike="noStrike" cap="none" normalizeH="0" baseline="0" dirty="0" smtClean="0">
                          <a:ln>
                            <a:noFill/>
                          </a:ln>
                          <a:solidFill>
                            <a:schemeClr val="tx1"/>
                          </a:solidFill>
                          <a:effectLst/>
                          <a:latin typeface="黑体" pitchFamily="49" charset="-122"/>
                          <a:ea typeface="黑体" pitchFamily="49" charset="-122"/>
                        </a:rPr>
                        <a:t>B</a:t>
                      </a:r>
                      <a:endParaRPr kumimoji="1" lang="en-US" altLang="zh-CN" sz="1800" b="0" i="0" u="none" strike="noStrike" cap="none" normalizeH="0" baseline="0" dirty="0" smtClean="0">
                        <a:ln>
                          <a:noFill/>
                        </a:ln>
                        <a:solidFill>
                          <a:schemeClr val="tx1"/>
                        </a:solidFill>
                        <a:effectLst/>
                        <a:latin typeface="黑体" pitchFamily="49" charset="-122"/>
                        <a:ea typeface="黑体" pitchFamily="49" charset="-122"/>
                      </a:endParaRP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800" b="0" i="0" u="none" strike="noStrike" cap="none" normalizeH="0" baseline="0" smtClean="0">
                          <a:ln>
                            <a:noFill/>
                          </a:ln>
                          <a:solidFill>
                            <a:schemeClr val="tx1"/>
                          </a:solidFill>
                          <a:effectLst/>
                          <a:latin typeface="黑体" pitchFamily="49" charset="-122"/>
                          <a:ea typeface="黑体" pitchFamily="49" charset="-122"/>
                        </a:rPr>
                        <a:t>左</a:t>
                      </a: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黑体" pitchFamily="49" charset="-122"/>
                          <a:ea typeface="黑体" pitchFamily="49" charset="-122"/>
                        </a:rPr>
                        <a:t>96   24   06</a:t>
                      </a: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1" lang="en-US" altLang="zh-CN" sz="1800" b="0" i="0" u="none" strike="noStrike" cap="none" normalizeH="0" baseline="0" dirty="0" smtClean="0">
                        <a:ln>
                          <a:noFill/>
                        </a:ln>
                        <a:solidFill>
                          <a:schemeClr val="tx1"/>
                        </a:solidFill>
                        <a:effectLst/>
                        <a:latin typeface="黑体" pitchFamily="49" charset="-122"/>
                        <a:ea typeface="黑体" pitchFamily="49" charset="-122"/>
                      </a:endParaRP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1" lang="en-US" altLang="zh-CN" sz="1800" b="0" i="0" u="none" strike="noStrike" cap="none" normalizeH="0" baseline="0" dirty="0" smtClean="0">
                        <a:ln>
                          <a:noFill/>
                        </a:ln>
                        <a:solidFill>
                          <a:schemeClr val="tx1"/>
                        </a:solidFill>
                        <a:effectLst/>
                        <a:latin typeface="黑体" pitchFamily="49" charset="-122"/>
                        <a:ea typeface="黑体" pitchFamily="49" charset="-122"/>
                      </a:endParaRP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1" lang="en-US" altLang="zh-CN" sz="1800" b="0" i="0" u="none" strike="noStrike" cap="none" normalizeH="0" baseline="0" dirty="0" smtClean="0">
                        <a:ln>
                          <a:noFill/>
                        </a:ln>
                        <a:solidFill>
                          <a:schemeClr val="tx1"/>
                        </a:solidFill>
                        <a:effectLst/>
                        <a:latin typeface="黑体" pitchFamily="49" charset="-122"/>
                        <a:ea typeface="黑体" pitchFamily="49" charset="-122"/>
                      </a:endParaRP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CN" altLang="en-US" sz="1800" b="0" i="0" u="none" strike="noStrike" cap="none" normalizeH="0" baseline="0" smtClean="0">
                        <a:ln>
                          <a:noFill/>
                        </a:ln>
                        <a:solidFill>
                          <a:schemeClr val="tx1"/>
                        </a:solidFill>
                        <a:effectLst/>
                        <a:latin typeface="黑体" pitchFamily="49" charset="-122"/>
                        <a:ea typeface="黑体" pitchFamily="49" charset="-122"/>
                      </a:endParaRP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98575">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800" b="0" i="0" u="none" strike="noStrike" cap="none" normalizeH="0" baseline="0" smtClean="0">
                          <a:ln>
                            <a:noFill/>
                          </a:ln>
                          <a:solidFill>
                            <a:schemeClr val="tx1"/>
                          </a:solidFill>
                          <a:effectLst/>
                          <a:latin typeface="黑体" pitchFamily="49" charset="-122"/>
                          <a:ea typeface="黑体" pitchFamily="49" charset="-122"/>
                        </a:rPr>
                        <a:t>右</a:t>
                      </a: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1" lang="en-US" altLang="zh-CN" sz="1800" b="0" i="0" u="none" strike="noStrike" cap="none" normalizeH="0" baseline="0" dirty="0" smtClean="0">
                          <a:ln>
                            <a:noFill/>
                          </a:ln>
                          <a:solidFill>
                            <a:schemeClr val="tx1"/>
                          </a:solidFill>
                          <a:effectLst/>
                          <a:latin typeface="黑体" pitchFamily="49" charset="-122"/>
                          <a:ea typeface="黑体" pitchFamily="49" charset="-122"/>
                        </a:rPr>
                        <a:t>263  35   48</a:t>
                      </a: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1" lang="en-US" altLang="zh-CN" sz="1800" b="0" i="0" u="none" strike="noStrike" cap="none" normalizeH="0" baseline="0" dirty="0" smtClean="0">
                        <a:ln>
                          <a:noFill/>
                        </a:ln>
                        <a:solidFill>
                          <a:schemeClr val="tx1"/>
                        </a:solidFill>
                        <a:effectLst/>
                        <a:latin typeface="黑体" pitchFamily="49" charset="-122"/>
                        <a:ea typeface="黑体" pitchFamily="49" charset="-122"/>
                      </a:endParaRPr>
                    </a:p>
                  </a:txBody>
                  <a:tcPr marT="45733" marB="45733"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r>
            </a:tbl>
          </a:graphicData>
        </a:graphic>
      </p:graphicFrame>
      <p:sp>
        <p:nvSpPr>
          <p:cNvPr id="6" name="矩形 5"/>
          <p:cNvSpPr/>
          <p:nvPr/>
        </p:nvSpPr>
        <p:spPr>
          <a:xfrm>
            <a:off x="357188" y="3786188"/>
            <a:ext cx="8013700" cy="2000250"/>
          </a:xfrm>
          <a:prstGeom prst="rect">
            <a:avLst/>
          </a:prstGeom>
        </p:spPr>
        <p:txBody>
          <a:bodyPr>
            <a:spAutoFit/>
          </a:bodyPr>
          <a:lstStyle/>
          <a:p>
            <a:pPr>
              <a:defRPr/>
            </a:pPr>
            <a:r>
              <a:rPr lang="zh-CN" altLang="en-US" b="1" dirty="0">
                <a:solidFill>
                  <a:srgbClr val="FF0000"/>
                </a:solidFill>
                <a:latin typeface="黑体" pitchFamily="49" charset="-122"/>
                <a:ea typeface="黑体" pitchFamily="49" charset="-122"/>
              </a:rPr>
              <a:t>竖盘指标差作用：</a:t>
            </a:r>
            <a:endParaRPr lang="en-US" altLang="zh-CN" b="1" dirty="0">
              <a:solidFill>
                <a:srgbClr val="FF0000"/>
              </a:solidFill>
              <a:latin typeface="黑体" pitchFamily="49" charset="-122"/>
              <a:ea typeface="黑体" pitchFamily="49" charset="-122"/>
            </a:endParaRPr>
          </a:p>
          <a:p>
            <a:pPr marL="514350" indent="-514350">
              <a:buFontTx/>
              <a:buAutoNum type="arabicParenBoth"/>
              <a:defRPr/>
            </a:pPr>
            <a:r>
              <a:rPr lang="zh-CN" altLang="en-US" b="1" dirty="0">
                <a:latin typeface="黑体" pitchFamily="49" charset="-122"/>
                <a:ea typeface="黑体" pitchFamily="49" charset="-122"/>
              </a:rPr>
              <a:t>检查观测质量。同一测站观测不同目标时，或者同一竖直角不同测回测量时，指标差的变动范围应不超限，如</a:t>
            </a:r>
            <a:r>
              <a:rPr lang="en-US" altLang="zh-CN" b="1" dirty="0">
                <a:latin typeface="黑体" pitchFamily="49" charset="-122"/>
                <a:ea typeface="黑体" pitchFamily="49" charset="-122"/>
              </a:rPr>
              <a:t>J6</a:t>
            </a:r>
            <a:r>
              <a:rPr lang="zh-CN" altLang="en-US" b="1" dirty="0">
                <a:latin typeface="黑体" pitchFamily="49" charset="-122"/>
                <a:ea typeface="黑体" pitchFamily="49" charset="-122"/>
              </a:rPr>
              <a:t>级经纬仪来说不应超过</a:t>
            </a:r>
            <a:r>
              <a:rPr lang="en-US" altLang="zh-CN" b="1" dirty="0">
                <a:latin typeface="黑体" pitchFamily="49" charset="-122"/>
                <a:ea typeface="黑体" pitchFamily="49" charset="-122"/>
              </a:rPr>
              <a:t>25</a:t>
            </a:r>
            <a:r>
              <a:rPr lang="en-US" altLang="zh-CN" b="1" dirty="0">
                <a:latin typeface="黑体" pitchFamily="49" charset="-122"/>
                <a:ea typeface="黑体" pitchFamily="49" charset="-122"/>
                <a:sym typeface="Symbol" pitchFamily="18" charset="2"/>
              </a:rPr>
              <a:t></a:t>
            </a:r>
            <a:r>
              <a:rPr lang="zh-CN" altLang="en-US" b="1" dirty="0">
                <a:latin typeface="黑体" pitchFamily="49" charset="-122"/>
                <a:ea typeface="黑体" pitchFamily="49" charset="-122"/>
              </a:rPr>
              <a:t>。</a:t>
            </a:r>
            <a:endParaRPr lang="en-US" altLang="zh-CN" b="1" dirty="0">
              <a:latin typeface="黑体" pitchFamily="49" charset="-122"/>
              <a:ea typeface="黑体" pitchFamily="49" charset="-122"/>
            </a:endParaRPr>
          </a:p>
          <a:p>
            <a:pPr marL="514350" indent="-514350">
              <a:buFontTx/>
              <a:buAutoNum type="arabicParenBoth"/>
              <a:defRPr/>
            </a:pPr>
            <a:r>
              <a:rPr lang="zh-CN" altLang="en-US" b="1" dirty="0">
                <a:latin typeface="黑体" pitchFamily="49" charset="-122"/>
                <a:ea typeface="黑体" pitchFamily="49" charset="-122"/>
              </a:rPr>
              <a:t>利用一个盘位进行观测时，对竖直角作改正。</a:t>
            </a:r>
          </a:p>
        </p:txBody>
      </p:sp>
      <p:sp>
        <p:nvSpPr>
          <p:cNvPr id="14393" name="Rectangle 14"/>
          <p:cNvSpPr>
            <a:spLocks noChangeArrowheads="1"/>
          </p:cNvSpPr>
          <p:nvPr/>
        </p:nvSpPr>
        <p:spPr bwMode="auto">
          <a:xfrm>
            <a:off x="4154488" y="2005013"/>
            <a:ext cx="1225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0">
                <a:latin typeface="Times New Roman" pitchFamily="18" charset="0"/>
              </a:rPr>
              <a:t>+9 </a:t>
            </a:r>
            <a:r>
              <a:rPr lang="en-US" altLang="zh-CN" sz="2000" b="0">
                <a:latin typeface="Times New Roman" pitchFamily="18" charset="0"/>
                <a:sym typeface="Symbol" pitchFamily="18" charset="2"/>
              </a:rPr>
              <a:t> </a:t>
            </a:r>
            <a:r>
              <a:rPr lang="en-US" altLang="zh-CN" sz="2000" b="0">
                <a:latin typeface="Times New Roman" pitchFamily="18" charset="0"/>
              </a:rPr>
              <a:t>54</a:t>
            </a:r>
            <a:r>
              <a:rPr lang="en-US" altLang="zh-CN" sz="2000" b="0">
                <a:latin typeface="Times New Roman" pitchFamily="18" charset="0"/>
                <a:sym typeface="Symbol" pitchFamily="18" charset="2"/>
              </a:rPr>
              <a:t>  </a:t>
            </a:r>
            <a:r>
              <a:rPr lang="en-US" altLang="zh-CN" sz="2000" b="0">
                <a:latin typeface="Times New Roman" pitchFamily="18" charset="0"/>
              </a:rPr>
              <a:t>40</a:t>
            </a:r>
          </a:p>
        </p:txBody>
      </p:sp>
      <p:sp>
        <p:nvSpPr>
          <p:cNvPr id="14394" name="Rectangle 14"/>
          <p:cNvSpPr>
            <a:spLocks noChangeArrowheads="1"/>
          </p:cNvSpPr>
          <p:nvPr/>
        </p:nvSpPr>
        <p:spPr bwMode="auto">
          <a:xfrm>
            <a:off x="4154488" y="2405063"/>
            <a:ext cx="1225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0">
                <a:latin typeface="Times New Roman" pitchFamily="18" charset="0"/>
              </a:rPr>
              <a:t>+9 </a:t>
            </a:r>
            <a:r>
              <a:rPr lang="en-US" altLang="zh-CN" sz="2000" b="0">
                <a:latin typeface="Times New Roman" pitchFamily="18" charset="0"/>
                <a:sym typeface="Symbol" pitchFamily="18" charset="2"/>
              </a:rPr>
              <a:t> </a:t>
            </a:r>
            <a:r>
              <a:rPr lang="en-US" altLang="zh-CN" sz="2000" b="0">
                <a:latin typeface="Times New Roman" pitchFamily="18" charset="0"/>
              </a:rPr>
              <a:t>54</a:t>
            </a:r>
            <a:r>
              <a:rPr lang="en-US" altLang="zh-CN" sz="2000" b="0">
                <a:latin typeface="Times New Roman" pitchFamily="18" charset="0"/>
                <a:sym typeface="Symbol" pitchFamily="18" charset="2"/>
              </a:rPr>
              <a:t>  </a:t>
            </a:r>
            <a:r>
              <a:rPr lang="en-US" altLang="zh-CN" sz="2000" b="0">
                <a:latin typeface="Times New Roman" pitchFamily="18" charset="0"/>
              </a:rPr>
              <a:t>20</a:t>
            </a:r>
          </a:p>
        </p:txBody>
      </p:sp>
      <p:sp>
        <p:nvSpPr>
          <p:cNvPr id="14395" name="Rectangle 14"/>
          <p:cNvSpPr>
            <a:spLocks noChangeArrowheads="1"/>
          </p:cNvSpPr>
          <p:nvPr/>
        </p:nvSpPr>
        <p:spPr bwMode="auto">
          <a:xfrm>
            <a:off x="6357938" y="2205038"/>
            <a:ext cx="5254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0">
                <a:latin typeface="Times New Roman" pitchFamily="18" charset="0"/>
              </a:rPr>
              <a:t>-10</a:t>
            </a:r>
          </a:p>
        </p:txBody>
      </p:sp>
      <p:sp>
        <p:nvSpPr>
          <p:cNvPr id="14396" name="Rectangle 14"/>
          <p:cNvSpPr>
            <a:spLocks noChangeArrowheads="1"/>
          </p:cNvSpPr>
          <p:nvPr/>
        </p:nvSpPr>
        <p:spPr bwMode="auto">
          <a:xfrm>
            <a:off x="7116763" y="2205038"/>
            <a:ext cx="1227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0">
                <a:latin typeface="Times New Roman" pitchFamily="18" charset="0"/>
              </a:rPr>
              <a:t>+9 </a:t>
            </a:r>
            <a:r>
              <a:rPr lang="en-US" altLang="zh-CN" sz="2000" b="0">
                <a:latin typeface="Times New Roman" pitchFamily="18" charset="0"/>
                <a:sym typeface="Symbol" pitchFamily="18" charset="2"/>
              </a:rPr>
              <a:t> </a:t>
            </a:r>
            <a:r>
              <a:rPr lang="en-US" altLang="zh-CN" sz="2000" b="0">
                <a:latin typeface="Times New Roman" pitchFamily="18" charset="0"/>
              </a:rPr>
              <a:t>54</a:t>
            </a:r>
            <a:r>
              <a:rPr lang="en-US" altLang="zh-CN" sz="2000" b="0">
                <a:latin typeface="Times New Roman" pitchFamily="18" charset="0"/>
                <a:sym typeface="Symbol" pitchFamily="18" charset="2"/>
              </a:rPr>
              <a:t>  </a:t>
            </a:r>
            <a:r>
              <a:rPr lang="en-US" altLang="zh-CN" sz="2000" b="0">
                <a:latin typeface="Times New Roman" pitchFamily="18" charset="0"/>
              </a:rPr>
              <a:t>30</a:t>
            </a:r>
          </a:p>
        </p:txBody>
      </p:sp>
      <p:sp>
        <p:nvSpPr>
          <p:cNvPr id="14397" name="Rectangle 14"/>
          <p:cNvSpPr>
            <a:spLocks noChangeArrowheads="1"/>
          </p:cNvSpPr>
          <p:nvPr/>
        </p:nvSpPr>
        <p:spPr bwMode="auto">
          <a:xfrm>
            <a:off x="7196138" y="2921000"/>
            <a:ext cx="1166812"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0">
                <a:latin typeface="Times New Roman" pitchFamily="18" charset="0"/>
              </a:rPr>
              <a:t>-6  24</a:t>
            </a:r>
            <a:r>
              <a:rPr lang="en-US" altLang="zh-CN" sz="2000" b="0">
                <a:latin typeface="Times New Roman" pitchFamily="18" charset="0"/>
                <a:sym typeface="Symbol" pitchFamily="18" charset="2"/>
              </a:rPr>
              <a:t>  </a:t>
            </a:r>
            <a:r>
              <a:rPr lang="en-US" altLang="zh-CN" sz="2000" b="0">
                <a:latin typeface="Times New Roman" pitchFamily="18" charset="0"/>
              </a:rPr>
              <a:t>09</a:t>
            </a:r>
          </a:p>
        </p:txBody>
      </p:sp>
      <p:sp>
        <p:nvSpPr>
          <p:cNvPr id="14398" name="Rectangle 14"/>
          <p:cNvSpPr>
            <a:spLocks noChangeArrowheads="1"/>
          </p:cNvSpPr>
          <p:nvPr/>
        </p:nvSpPr>
        <p:spPr bwMode="auto">
          <a:xfrm>
            <a:off x="4213225" y="2805113"/>
            <a:ext cx="11668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0">
                <a:latin typeface="Times New Roman" pitchFamily="18" charset="0"/>
              </a:rPr>
              <a:t>-6  24</a:t>
            </a:r>
            <a:r>
              <a:rPr lang="en-US" altLang="zh-CN" sz="2000" b="0">
                <a:latin typeface="Times New Roman" pitchFamily="18" charset="0"/>
                <a:sym typeface="Symbol" pitchFamily="18" charset="2"/>
              </a:rPr>
              <a:t>  0</a:t>
            </a:r>
            <a:r>
              <a:rPr lang="en-US" altLang="zh-CN" sz="2000" b="0">
                <a:latin typeface="Times New Roman" pitchFamily="18" charset="0"/>
              </a:rPr>
              <a:t>6</a:t>
            </a:r>
          </a:p>
        </p:txBody>
      </p:sp>
      <p:sp>
        <p:nvSpPr>
          <p:cNvPr id="14399" name="Rectangle 14"/>
          <p:cNvSpPr>
            <a:spLocks noChangeArrowheads="1"/>
          </p:cNvSpPr>
          <p:nvPr/>
        </p:nvSpPr>
        <p:spPr bwMode="auto">
          <a:xfrm>
            <a:off x="4213225" y="3122613"/>
            <a:ext cx="11668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0">
                <a:latin typeface="Times New Roman" pitchFamily="18" charset="0"/>
              </a:rPr>
              <a:t>-6  24</a:t>
            </a:r>
            <a:r>
              <a:rPr lang="en-US" altLang="zh-CN" sz="2000" b="0">
                <a:latin typeface="Times New Roman" pitchFamily="18" charset="0"/>
                <a:sym typeface="Symbol" pitchFamily="18" charset="2"/>
              </a:rPr>
              <a:t>  </a:t>
            </a:r>
            <a:r>
              <a:rPr lang="en-US" altLang="zh-CN" sz="2000" b="0">
                <a:latin typeface="Times New Roman" pitchFamily="18" charset="0"/>
              </a:rPr>
              <a:t>12</a:t>
            </a:r>
          </a:p>
        </p:txBody>
      </p:sp>
      <p:sp>
        <p:nvSpPr>
          <p:cNvPr id="14400" name="Rectangle 14"/>
          <p:cNvSpPr>
            <a:spLocks noChangeArrowheads="1"/>
          </p:cNvSpPr>
          <p:nvPr/>
        </p:nvSpPr>
        <p:spPr bwMode="auto">
          <a:xfrm>
            <a:off x="6302375" y="2928938"/>
            <a:ext cx="525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0">
                <a:latin typeface="Times New Roman" pitchFamily="18" charset="0"/>
              </a:rPr>
              <a:t>-03</a:t>
            </a:r>
          </a:p>
        </p:txBody>
      </p:sp>
      <p:graphicFrame>
        <p:nvGraphicFramePr>
          <p:cNvPr id="439331" name="Object 35"/>
          <p:cNvGraphicFramePr>
            <a:graphicFrameLocks noChangeAspect="1"/>
          </p:cNvGraphicFramePr>
          <p:nvPr/>
        </p:nvGraphicFramePr>
        <p:xfrm>
          <a:off x="928688" y="5715000"/>
          <a:ext cx="5905500" cy="571500"/>
        </p:xfrm>
        <a:graphic>
          <a:graphicData uri="http://schemas.openxmlformats.org/presentationml/2006/ole">
            <mc:AlternateContent xmlns:mc="http://schemas.openxmlformats.org/markup-compatibility/2006">
              <mc:Choice xmlns:v="urn:schemas-microsoft-com:vml" Requires="v">
                <p:oleObj spid="_x0000_s105498" name="Equation" r:id="rId3" imgW="2412720" imgH="228600" progId="Equation.DSMT4">
                  <p:embed/>
                </p:oleObj>
              </mc:Choice>
              <mc:Fallback>
                <p:oleObj name="Equation" r:id="rId3" imgW="241272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688" y="5715000"/>
                        <a:ext cx="59055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1623241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blinds(horizontal)">
                                      <p:cBhvr>
                                        <p:cTn id="7" dur="500"/>
                                        <p:tgtEl>
                                          <p:spTgt spid="6">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439331"/>
                                        </p:tgtEl>
                                        <p:attrNameLst>
                                          <p:attrName>style.visibility</p:attrName>
                                        </p:attrNameLst>
                                      </p:cBhvr>
                                      <p:to>
                                        <p:strVal val="visible"/>
                                      </p:to>
                                    </p:set>
                                    <p:anim calcmode="lin" valueType="num">
                                      <p:cBhvr additive="base">
                                        <p:cTn id="12" dur="500" fill="hold"/>
                                        <p:tgtEl>
                                          <p:spTgt spid="439331"/>
                                        </p:tgtEl>
                                        <p:attrNameLst>
                                          <p:attrName>ppt_x</p:attrName>
                                        </p:attrNameLst>
                                      </p:cBhvr>
                                      <p:tavLst>
                                        <p:tav tm="0">
                                          <p:val>
                                            <p:strVal val="#ppt_x"/>
                                          </p:val>
                                        </p:tav>
                                        <p:tav tm="100000">
                                          <p:val>
                                            <p:strVal val="#ppt_x"/>
                                          </p:val>
                                        </p:tav>
                                      </p:tavLst>
                                    </p:anim>
                                    <p:anim calcmode="lin" valueType="num">
                                      <p:cBhvr additive="base">
                                        <p:cTn id="13" dur="500" fill="hold"/>
                                        <p:tgtEl>
                                          <p:spTgt spid="4393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827088" y="333375"/>
            <a:ext cx="7632700" cy="715963"/>
          </a:xfrm>
        </p:spPr>
        <p:txBody>
          <a:bodyPr/>
          <a:lstStyle/>
          <a:p>
            <a:pPr eaLnBrk="1" hangingPunct="1"/>
            <a:r>
              <a:rPr lang="zh-CN" altLang="en-US" b="1" smtClean="0">
                <a:solidFill>
                  <a:srgbClr val="0000FF"/>
                </a:solidFill>
              </a:rPr>
              <a:t>电子经纬仪使用</a:t>
            </a:r>
          </a:p>
        </p:txBody>
      </p:sp>
      <p:sp>
        <p:nvSpPr>
          <p:cNvPr id="361475" name="Rectangle 3"/>
          <p:cNvSpPr>
            <a:spLocks noGrp="1" noChangeArrowheads="1"/>
          </p:cNvSpPr>
          <p:nvPr>
            <p:ph type="body" sz="half" idx="1"/>
          </p:nvPr>
        </p:nvSpPr>
        <p:spPr>
          <a:xfrm>
            <a:off x="357188" y="1196975"/>
            <a:ext cx="8572500" cy="3311525"/>
          </a:xfrm>
        </p:spPr>
        <p:txBody>
          <a:bodyPr/>
          <a:lstStyle/>
          <a:p>
            <a:pPr marL="0" indent="0" eaLnBrk="1" hangingPunct="1">
              <a:lnSpc>
                <a:spcPct val="120000"/>
              </a:lnSpc>
              <a:buFont typeface="Wingdings" pitchFamily="2" charset="2"/>
              <a:buNone/>
            </a:pPr>
            <a:r>
              <a:rPr lang="en-US" altLang="zh-CN" sz="2400" b="1" smtClean="0">
                <a:latin typeface="黑体" pitchFamily="49" charset="-122"/>
                <a:ea typeface="黑体" pitchFamily="49" charset="-122"/>
              </a:rPr>
              <a:t>1.</a:t>
            </a:r>
            <a:r>
              <a:rPr lang="zh-CN" altLang="en-US" sz="2400" b="1" smtClean="0">
                <a:latin typeface="黑体" pitchFamily="49" charset="-122"/>
                <a:ea typeface="黑体" pitchFamily="49" charset="-122"/>
              </a:rPr>
              <a:t>开机后竖直度盘需要“过零”，即将望远镜绕横轴旋转过天顶方向。</a:t>
            </a:r>
          </a:p>
          <a:p>
            <a:pPr marL="0" indent="0" eaLnBrk="1" hangingPunct="1">
              <a:lnSpc>
                <a:spcPct val="120000"/>
              </a:lnSpc>
              <a:buFont typeface="Wingdings" pitchFamily="2" charset="2"/>
              <a:buNone/>
            </a:pPr>
            <a:r>
              <a:rPr lang="en-US" altLang="zh-CN" sz="2400" b="1" smtClean="0">
                <a:latin typeface="黑体" pitchFamily="49" charset="-122"/>
                <a:ea typeface="黑体" pitchFamily="49" charset="-122"/>
              </a:rPr>
              <a:t>2.</a:t>
            </a:r>
            <a:r>
              <a:rPr lang="zh-CN" altLang="en-US" sz="2400" b="1" smtClean="0">
                <a:latin typeface="黑体" pitchFamily="49" charset="-122"/>
                <a:ea typeface="黑体" pitchFamily="49" charset="-122"/>
              </a:rPr>
              <a:t>水平度盘的</a:t>
            </a:r>
            <a:r>
              <a:rPr lang="zh-CN" altLang="en-US" sz="2400" b="1" smtClean="0">
                <a:solidFill>
                  <a:schemeClr val="hlink"/>
                </a:solidFill>
                <a:latin typeface="黑体" pitchFamily="49" charset="-122"/>
                <a:ea typeface="黑体" pitchFamily="49" charset="-122"/>
              </a:rPr>
              <a:t>增量方向</a:t>
            </a:r>
            <a:r>
              <a:rPr lang="en-US" altLang="zh-CN" sz="2400" b="1" smtClean="0">
                <a:latin typeface="黑体" pitchFamily="49" charset="-122"/>
                <a:ea typeface="黑体" pitchFamily="49" charset="-122"/>
              </a:rPr>
              <a:t>(</a:t>
            </a:r>
            <a:r>
              <a:rPr lang="zh-CN" altLang="en-US" sz="2400" b="1" smtClean="0">
                <a:latin typeface="黑体" pitchFamily="49" charset="-122"/>
                <a:ea typeface="黑体" pitchFamily="49" charset="-122"/>
              </a:rPr>
              <a:t>左右增量</a:t>
            </a:r>
            <a:r>
              <a:rPr lang="en-US" altLang="zh-CN" sz="2400" b="1" smtClean="0">
                <a:latin typeface="黑体" pitchFamily="49" charset="-122"/>
                <a:ea typeface="黑体" pitchFamily="49" charset="-122"/>
              </a:rPr>
              <a:t>)</a:t>
            </a:r>
            <a:r>
              <a:rPr lang="zh-CN" altLang="en-US" sz="2400" b="1" smtClean="0">
                <a:latin typeface="黑体" pitchFamily="49" charset="-122"/>
                <a:ea typeface="黑体" pitchFamily="49" charset="-122"/>
              </a:rPr>
              <a:t>设置，按</a:t>
            </a:r>
            <a:r>
              <a:rPr lang="en-US" altLang="zh-CN" sz="2400" b="1" u="sng" smtClean="0">
                <a:latin typeface="黑体" pitchFamily="49" charset="-122"/>
                <a:ea typeface="黑体" pitchFamily="49" charset="-122"/>
              </a:rPr>
              <a:t>R/L</a:t>
            </a:r>
            <a:r>
              <a:rPr lang="zh-CN" altLang="en-US" sz="2400" b="1" smtClean="0">
                <a:latin typeface="黑体" pitchFamily="49" charset="-122"/>
                <a:ea typeface="黑体" pitchFamily="49" charset="-122"/>
              </a:rPr>
              <a:t>键切换。</a:t>
            </a:r>
          </a:p>
          <a:p>
            <a:pPr marL="0" indent="0" eaLnBrk="1" hangingPunct="1">
              <a:lnSpc>
                <a:spcPct val="120000"/>
              </a:lnSpc>
              <a:buFont typeface="Wingdings" pitchFamily="2" charset="2"/>
              <a:buNone/>
            </a:pPr>
            <a:r>
              <a:rPr lang="en-US" altLang="zh-CN" sz="2400" b="1" smtClean="0">
                <a:latin typeface="黑体" pitchFamily="49" charset="-122"/>
                <a:ea typeface="黑体" pitchFamily="49" charset="-122"/>
              </a:rPr>
              <a:t>3.</a:t>
            </a:r>
            <a:r>
              <a:rPr lang="zh-CN" altLang="en-US" sz="2400" b="1" smtClean="0">
                <a:latin typeface="黑体" pitchFamily="49" charset="-122"/>
                <a:ea typeface="黑体" pitchFamily="49" charset="-122"/>
              </a:rPr>
              <a:t>水平度盘的配置，若设置为</a:t>
            </a:r>
            <a:r>
              <a:rPr lang="en-US" altLang="zh-CN" sz="2400" b="1" smtClean="0">
                <a:latin typeface="黑体" pitchFamily="49" charset="-122"/>
                <a:ea typeface="黑体" pitchFamily="49" charset="-122"/>
              </a:rPr>
              <a:t>0°00′00″</a:t>
            </a:r>
            <a:r>
              <a:rPr lang="zh-CN" altLang="en-US" sz="2400" b="1" smtClean="0">
                <a:latin typeface="黑体" pitchFamily="49" charset="-122"/>
                <a:ea typeface="黑体" pitchFamily="49" charset="-122"/>
              </a:rPr>
              <a:t>，按</a:t>
            </a:r>
            <a:r>
              <a:rPr lang="en-US" altLang="zh-CN" sz="2400" b="1" u="sng" smtClean="0">
                <a:solidFill>
                  <a:srgbClr val="FF0000"/>
                </a:solidFill>
                <a:latin typeface="黑体" pitchFamily="49" charset="-122"/>
                <a:ea typeface="黑体" pitchFamily="49" charset="-122"/>
              </a:rPr>
              <a:t>0SET</a:t>
            </a:r>
            <a:r>
              <a:rPr lang="zh-CN" altLang="en-US" sz="2400" b="1" smtClean="0">
                <a:latin typeface="黑体" pitchFamily="49" charset="-122"/>
                <a:ea typeface="黑体" pitchFamily="49" charset="-122"/>
              </a:rPr>
              <a:t>键；若配置其他读数，先旋转照准部到所需读数，按</a:t>
            </a:r>
            <a:r>
              <a:rPr lang="en-US" altLang="zh-CN" sz="2400" b="1" u="sng" smtClean="0">
                <a:solidFill>
                  <a:srgbClr val="FF0000"/>
                </a:solidFill>
                <a:latin typeface="黑体" pitchFamily="49" charset="-122"/>
                <a:ea typeface="黑体" pitchFamily="49" charset="-122"/>
              </a:rPr>
              <a:t>HOLD</a:t>
            </a:r>
            <a:r>
              <a:rPr lang="zh-CN" altLang="en-US" sz="2400" b="1" smtClean="0">
                <a:solidFill>
                  <a:srgbClr val="FF0000"/>
                </a:solidFill>
                <a:latin typeface="黑体" pitchFamily="49" charset="-122"/>
                <a:ea typeface="黑体" pitchFamily="49" charset="-122"/>
              </a:rPr>
              <a:t>键</a:t>
            </a:r>
            <a:r>
              <a:rPr lang="zh-CN" altLang="en-US" sz="2400" b="1" smtClean="0">
                <a:latin typeface="黑体" pitchFamily="49" charset="-122"/>
                <a:ea typeface="黑体" pitchFamily="49" charset="-122"/>
              </a:rPr>
              <a:t>锁定，转到起始方向，再按</a:t>
            </a:r>
            <a:r>
              <a:rPr lang="en-US" altLang="zh-CN" sz="2400" b="1" u="sng" smtClean="0">
                <a:solidFill>
                  <a:srgbClr val="FF0000"/>
                </a:solidFill>
                <a:latin typeface="黑体" pitchFamily="49" charset="-122"/>
                <a:ea typeface="黑体" pitchFamily="49" charset="-122"/>
              </a:rPr>
              <a:t>HOLD</a:t>
            </a:r>
            <a:r>
              <a:rPr lang="zh-CN" altLang="en-US" sz="2400" b="1" smtClean="0">
                <a:solidFill>
                  <a:srgbClr val="FF0000"/>
                </a:solidFill>
                <a:latin typeface="黑体" pitchFamily="49" charset="-122"/>
                <a:ea typeface="黑体" pitchFamily="49" charset="-122"/>
              </a:rPr>
              <a:t>键</a:t>
            </a:r>
            <a:r>
              <a:rPr lang="zh-CN" altLang="en-US" sz="2400" b="1" smtClean="0">
                <a:latin typeface="黑体" pitchFamily="49" charset="-122"/>
                <a:ea typeface="黑体" pitchFamily="49" charset="-122"/>
              </a:rPr>
              <a:t>松开。</a:t>
            </a:r>
          </a:p>
          <a:p>
            <a:pPr marL="0" indent="0" eaLnBrk="1" hangingPunct="1">
              <a:lnSpc>
                <a:spcPct val="120000"/>
              </a:lnSpc>
              <a:buFont typeface="Wingdings" pitchFamily="2" charset="2"/>
              <a:buNone/>
            </a:pPr>
            <a:r>
              <a:rPr lang="en-US" altLang="zh-CN" sz="2400" b="1" smtClean="0">
                <a:latin typeface="黑体" pitchFamily="49" charset="-122"/>
                <a:ea typeface="黑体" pitchFamily="49" charset="-122"/>
              </a:rPr>
              <a:t>4.</a:t>
            </a:r>
            <a:r>
              <a:rPr lang="zh-CN" altLang="en-US" sz="2400" b="1" smtClean="0">
                <a:latin typeface="黑体" pitchFamily="49" charset="-122"/>
                <a:ea typeface="黑体" pitchFamily="49" charset="-122"/>
              </a:rPr>
              <a:t>按电源键仪器无反应，可能电池电量不足，找实验室老师换。</a:t>
            </a:r>
          </a:p>
        </p:txBody>
      </p:sp>
      <p:cxnSp>
        <p:nvCxnSpPr>
          <p:cNvPr id="37892" name="AutoShape 4"/>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cxnSp>
        <p:nvCxnSpPr>
          <p:cNvPr id="37893" name="AutoShape 5"/>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pic>
        <p:nvPicPr>
          <p:cNvPr id="37894" name="Picture 18" descr="Boif界面"/>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3063" y="4587875"/>
            <a:ext cx="5692775" cy="227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56189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61475">
                                            <p:txEl>
                                              <p:pRg st="0" end="0"/>
                                            </p:txEl>
                                          </p:spTgt>
                                        </p:tgtEl>
                                        <p:attrNameLst>
                                          <p:attrName>style.visibility</p:attrName>
                                        </p:attrNameLst>
                                      </p:cBhvr>
                                      <p:to>
                                        <p:strVal val="visible"/>
                                      </p:to>
                                    </p:set>
                                    <p:anim calcmode="lin" valueType="num">
                                      <p:cBhvr additive="base">
                                        <p:cTn id="7" dur="500" fill="hold"/>
                                        <p:tgtEl>
                                          <p:spTgt spid="36147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6147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61475">
                                            <p:txEl>
                                              <p:pRg st="1" end="1"/>
                                            </p:txEl>
                                          </p:spTgt>
                                        </p:tgtEl>
                                        <p:attrNameLst>
                                          <p:attrName>style.visibility</p:attrName>
                                        </p:attrNameLst>
                                      </p:cBhvr>
                                      <p:to>
                                        <p:strVal val="visible"/>
                                      </p:to>
                                    </p:set>
                                    <p:anim calcmode="lin" valueType="num">
                                      <p:cBhvr additive="base">
                                        <p:cTn id="13" dur="500" fill="hold"/>
                                        <p:tgtEl>
                                          <p:spTgt spid="36147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6147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61475">
                                            <p:txEl>
                                              <p:pRg st="2" end="2"/>
                                            </p:txEl>
                                          </p:spTgt>
                                        </p:tgtEl>
                                        <p:attrNameLst>
                                          <p:attrName>style.visibility</p:attrName>
                                        </p:attrNameLst>
                                      </p:cBhvr>
                                      <p:to>
                                        <p:strVal val="visible"/>
                                      </p:to>
                                    </p:set>
                                    <p:anim calcmode="lin" valueType="num">
                                      <p:cBhvr additive="base">
                                        <p:cTn id="19" dur="500" fill="hold"/>
                                        <p:tgtEl>
                                          <p:spTgt spid="36147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6147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61475">
                                            <p:txEl>
                                              <p:pRg st="3" end="3"/>
                                            </p:txEl>
                                          </p:spTgt>
                                        </p:tgtEl>
                                        <p:attrNameLst>
                                          <p:attrName>style.visibility</p:attrName>
                                        </p:attrNameLst>
                                      </p:cBhvr>
                                      <p:to>
                                        <p:strVal val="visible"/>
                                      </p:to>
                                    </p:set>
                                    <p:anim calcmode="lin" valueType="num">
                                      <p:cBhvr additive="base">
                                        <p:cTn id="25" dur="500" fill="hold"/>
                                        <p:tgtEl>
                                          <p:spTgt spid="36147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6147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827088" y="333375"/>
            <a:ext cx="7921376" cy="715963"/>
          </a:xfrm>
        </p:spPr>
        <p:txBody>
          <a:bodyPr/>
          <a:lstStyle/>
          <a:p>
            <a:pPr eaLnBrk="1" hangingPunct="1"/>
            <a:r>
              <a:rPr lang="zh-CN" altLang="en-US" b="1" dirty="0" smtClean="0">
                <a:solidFill>
                  <a:srgbClr val="0000FF"/>
                </a:solidFill>
                <a:latin typeface="宋体" charset="-122"/>
              </a:rPr>
              <a:t>方向观测法测水平角与竖直角测量</a:t>
            </a:r>
            <a:endParaRPr lang="en-US" altLang="zh-CN" b="1" dirty="0" smtClean="0">
              <a:solidFill>
                <a:srgbClr val="0000FF"/>
              </a:solidFill>
              <a:latin typeface="宋体" charset="-122"/>
            </a:endParaRPr>
          </a:p>
        </p:txBody>
      </p:sp>
      <p:sp>
        <p:nvSpPr>
          <p:cNvPr id="70659" name="Rectangle 3"/>
          <p:cNvSpPr>
            <a:spLocks noGrp="1" noChangeArrowheads="1"/>
          </p:cNvSpPr>
          <p:nvPr>
            <p:ph type="body" sz="half" idx="1"/>
          </p:nvPr>
        </p:nvSpPr>
        <p:spPr>
          <a:xfrm>
            <a:off x="468313" y="1268413"/>
            <a:ext cx="8135937" cy="4681537"/>
          </a:xfrm>
        </p:spPr>
        <p:txBody>
          <a:bodyPr/>
          <a:lstStyle/>
          <a:p>
            <a:pPr marL="0" indent="449263" eaLnBrk="1" hangingPunct="1">
              <a:lnSpc>
                <a:spcPct val="150000"/>
              </a:lnSpc>
              <a:buFont typeface="Wingdings" pitchFamily="2" charset="2"/>
              <a:buNone/>
            </a:pPr>
            <a:r>
              <a:rPr lang="en-US" altLang="zh-CN" sz="2400" b="1" dirty="0" smtClean="0">
                <a:latin typeface="黑体" pitchFamily="49" charset="-122"/>
                <a:ea typeface="黑体" pitchFamily="49" charset="-122"/>
              </a:rPr>
              <a:t>1.</a:t>
            </a:r>
            <a:r>
              <a:rPr lang="zh-CN" altLang="en-US" sz="2400" b="1" dirty="0" smtClean="0">
                <a:latin typeface="黑体" pitchFamily="49" charset="-122"/>
                <a:ea typeface="黑体" pitchFamily="49" charset="-122"/>
              </a:rPr>
              <a:t>继续练习仪器的对中整平。</a:t>
            </a:r>
            <a:endParaRPr lang="en-US" altLang="zh-CN" sz="2400" b="1" dirty="0" smtClean="0">
              <a:latin typeface="黑体" pitchFamily="49" charset="-122"/>
              <a:ea typeface="黑体" pitchFamily="49" charset="-122"/>
            </a:endParaRPr>
          </a:p>
          <a:p>
            <a:pPr marL="0" indent="449263">
              <a:lnSpc>
                <a:spcPct val="150000"/>
              </a:lnSpc>
              <a:buNone/>
            </a:pPr>
            <a:r>
              <a:rPr lang="en-US" altLang="zh-CN" sz="2400" b="1" dirty="0" smtClean="0">
                <a:latin typeface="黑体" pitchFamily="49" charset="-122"/>
                <a:ea typeface="黑体" pitchFamily="49" charset="-122"/>
              </a:rPr>
              <a:t>2.</a:t>
            </a:r>
            <a:r>
              <a:rPr lang="zh-CN" altLang="en-US" sz="2400" b="1" dirty="0" smtClean="0">
                <a:latin typeface="黑体" pitchFamily="49" charset="-122"/>
                <a:ea typeface="黑体" pitchFamily="49" charset="-122"/>
              </a:rPr>
              <a:t>方向观测法水平角测量，</a:t>
            </a:r>
            <a:r>
              <a:rPr lang="zh-CN" altLang="en-US" sz="2400" b="1" dirty="0" smtClean="0">
                <a:solidFill>
                  <a:srgbClr val="FF0000"/>
                </a:solidFill>
                <a:latin typeface="黑体" pitchFamily="49" charset="-122"/>
                <a:ea typeface="黑体" pitchFamily="49" charset="-122"/>
              </a:rPr>
              <a:t>每组</a:t>
            </a:r>
            <a:r>
              <a:rPr lang="zh-CN" altLang="en-US" sz="2400" b="1" dirty="0" smtClean="0">
                <a:latin typeface="黑体" pitchFamily="49" charset="-122"/>
                <a:ea typeface="黑体" pitchFamily="49" charset="-122"/>
              </a:rPr>
              <a:t>选择</a:t>
            </a:r>
            <a:r>
              <a:rPr lang="en-US" altLang="zh-CN" sz="2400" b="1" dirty="0" smtClean="0">
                <a:latin typeface="黑体" pitchFamily="49" charset="-122"/>
                <a:ea typeface="黑体" pitchFamily="49" charset="-122"/>
              </a:rPr>
              <a:t>4</a:t>
            </a:r>
            <a:r>
              <a:rPr lang="zh-CN" altLang="en-US" sz="2400" b="1" dirty="0" smtClean="0">
                <a:latin typeface="黑体" pitchFamily="49" charset="-122"/>
                <a:ea typeface="黑体" pitchFamily="49" charset="-122"/>
              </a:rPr>
              <a:t>个目标，每人分别观测</a:t>
            </a:r>
            <a:r>
              <a:rPr lang="en-US" altLang="zh-CN" sz="2400" b="1" dirty="0" smtClean="0">
                <a:latin typeface="黑体" pitchFamily="49" charset="-122"/>
                <a:ea typeface="黑体" pitchFamily="49" charset="-122"/>
              </a:rPr>
              <a:t>1</a:t>
            </a:r>
            <a:r>
              <a:rPr lang="zh-CN" altLang="en-US" sz="2400" b="1" dirty="0" smtClean="0">
                <a:latin typeface="黑体" pitchFamily="49" charset="-122"/>
                <a:ea typeface="黑体" pitchFamily="49" charset="-122"/>
              </a:rPr>
              <a:t>个测回，要求在</a:t>
            </a:r>
            <a:r>
              <a:rPr lang="en-US" altLang="zh-CN" sz="2400" b="1" dirty="0" smtClean="0">
                <a:latin typeface="黑体" pitchFamily="49" charset="-122"/>
                <a:ea typeface="黑体" pitchFamily="49" charset="-122"/>
              </a:rPr>
              <a:t>2</a:t>
            </a:r>
            <a:r>
              <a:rPr lang="zh-CN" altLang="en-US" sz="2400" b="1" dirty="0" smtClean="0">
                <a:latin typeface="黑体" pitchFamily="49" charset="-122"/>
                <a:ea typeface="黑体" pitchFamily="49" charset="-122"/>
              </a:rPr>
              <a:t>个测回的观测中，</a:t>
            </a:r>
            <a:r>
              <a:rPr lang="zh-CN" altLang="en-US" sz="2400" b="1" dirty="0" smtClean="0">
                <a:solidFill>
                  <a:srgbClr val="FF0000"/>
                </a:solidFill>
                <a:latin typeface="黑体" pitchFamily="49" charset="-122"/>
                <a:ea typeface="黑体" pitchFamily="49" charset="-122"/>
              </a:rPr>
              <a:t>水平度盘分别配置为</a:t>
            </a:r>
            <a:r>
              <a:rPr lang="en-US" altLang="zh-CN" sz="2400" b="1" dirty="0" smtClean="0">
                <a:solidFill>
                  <a:srgbClr val="FF0000"/>
                </a:solidFill>
                <a:latin typeface="黑体" pitchFamily="49" charset="-122"/>
                <a:ea typeface="黑体" pitchFamily="49" charset="-122"/>
              </a:rPr>
              <a:t>0°</a:t>
            </a:r>
            <a:r>
              <a:rPr lang="zh-CN" altLang="en-US" sz="2400" b="1" dirty="0" smtClean="0">
                <a:solidFill>
                  <a:srgbClr val="FF0000"/>
                </a:solidFill>
                <a:latin typeface="黑体" pitchFamily="49" charset="-122"/>
                <a:ea typeface="黑体" pitchFamily="49" charset="-122"/>
              </a:rPr>
              <a:t>和</a:t>
            </a:r>
            <a:r>
              <a:rPr lang="en-US" altLang="zh-CN" sz="2400" b="1" dirty="0" smtClean="0">
                <a:solidFill>
                  <a:srgbClr val="FF0000"/>
                </a:solidFill>
                <a:latin typeface="黑体" pitchFamily="49" charset="-122"/>
                <a:ea typeface="黑体" pitchFamily="49" charset="-122"/>
              </a:rPr>
              <a:t>90°</a:t>
            </a:r>
            <a:r>
              <a:rPr lang="zh-CN" altLang="en-US" sz="2400" b="1" dirty="0" smtClean="0">
                <a:solidFill>
                  <a:srgbClr val="FF0000"/>
                </a:solidFill>
                <a:latin typeface="黑体" pitchFamily="49" charset="-122"/>
                <a:ea typeface="黑体" pitchFamily="49" charset="-122"/>
              </a:rPr>
              <a:t>附近。</a:t>
            </a:r>
            <a:r>
              <a:rPr lang="zh-CN" altLang="en-US" sz="2400" b="1" dirty="0" smtClean="0">
                <a:latin typeface="黑体" pitchFamily="49" charset="-122"/>
                <a:ea typeface="黑体" pitchFamily="49" charset="-122"/>
              </a:rPr>
              <a:t>限差要求：</a:t>
            </a:r>
            <a:r>
              <a:rPr lang="zh-CN" altLang="en-US" sz="2400" b="1" dirty="0" smtClean="0">
                <a:solidFill>
                  <a:srgbClr val="FF0000"/>
                </a:solidFill>
                <a:latin typeface="黑体" pitchFamily="49" charset="-122"/>
                <a:ea typeface="黑体" pitchFamily="49" charset="-122"/>
              </a:rPr>
              <a:t>要求半测回归零差差小于</a:t>
            </a:r>
            <a:r>
              <a:rPr lang="en-US" altLang="zh-CN" sz="2400" b="1" dirty="0" smtClean="0">
                <a:solidFill>
                  <a:srgbClr val="FF0000"/>
                </a:solidFill>
                <a:latin typeface="黑体" pitchFamily="49" charset="-122"/>
                <a:ea typeface="黑体" pitchFamily="49" charset="-122"/>
              </a:rPr>
              <a:t>18″</a:t>
            </a:r>
            <a:r>
              <a:rPr lang="zh-CN" altLang="en-US" sz="2400" b="1" dirty="0" smtClean="0">
                <a:solidFill>
                  <a:srgbClr val="FF0000"/>
                </a:solidFill>
                <a:latin typeface="黑体" pitchFamily="49" charset="-122"/>
                <a:ea typeface="黑体" pitchFamily="49" charset="-122"/>
              </a:rPr>
              <a:t>，各测回同一方向值互差小于</a:t>
            </a:r>
            <a:r>
              <a:rPr lang="en-US" altLang="zh-CN" sz="2400" b="1" dirty="0" smtClean="0">
                <a:solidFill>
                  <a:srgbClr val="FF0000"/>
                </a:solidFill>
                <a:latin typeface="黑体" pitchFamily="49" charset="-122"/>
                <a:ea typeface="黑体" pitchFamily="49" charset="-122"/>
              </a:rPr>
              <a:t>24″ </a:t>
            </a:r>
            <a:r>
              <a:rPr lang="zh-CN" altLang="en-US" sz="2400" b="1" dirty="0" smtClean="0">
                <a:latin typeface="黑体" pitchFamily="49" charset="-122"/>
                <a:ea typeface="黑体" pitchFamily="49" charset="-122"/>
              </a:rPr>
              <a:t>。</a:t>
            </a:r>
            <a:endParaRPr lang="en-US" altLang="zh-CN" sz="2400" b="1" dirty="0" smtClean="0">
              <a:latin typeface="黑体" pitchFamily="49" charset="-122"/>
              <a:ea typeface="黑体" pitchFamily="49" charset="-122"/>
            </a:endParaRPr>
          </a:p>
          <a:p>
            <a:pPr marL="0" indent="449263" eaLnBrk="1" hangingPunct="1">
              <a:lnSpc>
                <a:spcPct val="150000"/>
              </a:lnSpc>
              <a:buFont typeface="Wingdings" pitchFamily="2" charset="2"/>
              <a:buNone/>
            </a:pPr>
            <a:r>
              <a:rPr lang="en-US" altLang="zh-CN" sz="2400" b="1" dirty="0" smtClean="0">
                <a:latin typeface="黑体" pitchFamily="49" charset="-122"/>
                <a:ea typeface="黑体" pitchFamily="49" charset="-122"/>
              </a:rPr>
              <a:t>3.</a:t>
            </a:r>
            <a:r>
              <a:rPr lang="zh-CN" altLang="en-US" sz="2400" b="1" dirty="0" smtClean="0">
                <a:latin typeface="黑体" pitchFamily="49" charset="-122"/>
                <a:ea typeface="黑体" pitchFamily="49" charset="-122"/>
              </a:rPr>
              <a:t>测回法</a:t>
            </a:r>
            <a:r>
              <a:rPr lang="zh-CN" altLang="en-US" sz="2400" b="1" dirty="0" smtClean="0">
                <a:solidFill>
                  <a:srgbClr val="FF0000"/>
                </a:solidFill>
                <a:latin typeface="黑体" pitchFamily="49" charset="-122"/>
                <a:ea typeface="黑体" pitchFamily="49" charset="-122"/>
              </a:rPr>
              <a:t>竖直角测量</a:t>
            </a:r>
            <a:r>
              <a:rPr lang="zh-CN" altLang="en-US" sz="2400" b="1" dirty="0" smtClean="0">
                <a:latin typeface="黑体" pitchFamily="49" charset="-122"/>
                <a:ea typeface="黑体" pitchFamily="49" charset="-122"/>
              </a:rPr>
              <a:t>，每个人选择</a:t>
            </a:r>
            <a:r>
              <a:rPr lang="en-US" altLang="zh-CN" sz="2400" b="1" dirty="0" smtClean="0">
                <a:latin typeface="黑体" pitchFamily="49" charset="-122"/>
                <a:ea typeface="黑体" pitchFamily="49" charset="-122"/>
              </a:rPr>
              <a:t>2</a:t>
            </a:r>
            <a:r>
              <a:rPr lang="zh-CN" altLang="en-US" sz="2400" b="1" dirty="0" smtClean="0">
                <a:latin typeface="黑体" pitchFamily="49" charset="-122"/>
                <a:ea typeface="黑体" pitchFamily="49" charset="-122"/>
              </a:rPr>
              <a:t>个目标（一个目标高于仪器高，一个目标低于仪器高）观测</a:t>
            </a:r>
            <a:r>
              <a:rPr lang="en-US" altLang="zh-CN" sz="2400" b="1" dirty="0" smtClean="0">
                <a:latin typeface="黑体" pitchFamily="49" charset="-122"/>
                <a:ea typeface="黑体" pitchFamily="49" charset="-122"/>
              </a:rPr>
              <a:t>2</a:t>
            </a:r>
            <a:r>
              <a:rPr lang="zh-CN" altLang="en-US" sz="2400" b="1" dirty="0" smtClean="0">
                <a:latin typeface="黑体" pitchFamily="49" charset="-122"/>
                <a:ea typeface="黑体" pitchFamily="49" charset="-122"/>
              </a:rPr>
              <a:t>个测回，要求竖盘指标差的互差的绝对值小于</a:t>
            </a:r>
            <a:r>
              <a:rPr lang="en-US" altLang="zh-CN" sz="2400" b="1" dirty="0" smtClean="0">
                <a:latin typeface="黑体" pitchFamily="49" charset="-122"/>
                <a:ea typeface="黑体" pitchFamily="49" charset="-122"/>
              </a:rPr>
              <a:t>25″</a:t>
            </a:r>
            <a:r>
              <a:rPr lang="zh-CN" altLang="en-US" sz="2400" b="1" dirty="0" smtClean="0">
                <a:latin typeface="黑体" pitchFamily="49" charset="-122"/>
                <a:ea typeface="黑体" pitchFamily="49" charset="-122"/>
              </a:rPr>
              <a:t>。</a:t>
            </a:r>
          </a:p>
          <a:p>
            <a:pPr marL="0" indent="449263" eaLnBrk="1" hangingPunct="1">
              <a:lnSpc>
                <a:spcPct val="150000"/>
              </a:lnSpc>
              <a:buFont typeface="Wingdings" pitchFamily="2" charset="2"/>
              <a:buNone/>
            </a:pPr>
            <a:endParaRPr lang="en-US" altLang="zh-CN" sz="2400" dirty="0" smtClean="0">
              <a:latin typeface="华文新魏" pitchFamily="2" charset="-122"/>
              <a:ea typeface="华文新魏" pitchFamily="2" charset="-122"/>
            </a:endParaRPr>
          </a:p>
          <a:p>
            <a:pPr marL="0" indent="449263" eaLnBrk="1" hangingPunct="1">
              <a:lnSpc>
                <a:spcPct val="150000"/>
              </a:lnSpc>
              <a:buFont typeface="Wingdings" pitchFamily="2" charset="2"/>
              <a:buNone/>
            </a:pPr>
            <a:endParaRPr lang="zh-CN" altLang="en-US" sz="2400" b="1" dirty="0" smtClean="0">
              <a:latin typeface="黑体" pitchFamily="49" charset="-122"/>
              <a:ea typeface="黑体" pitchFamily="49" charset="-122"/>
            </a:endParaRPr>
          </a:p>
        </p:txBody>
      </p:sp>
      <p:cxnSp>
        <p:nvCxnSpPr>
          <p:cNvPr id="70660" name="AutoShape 4"/>
          <p:cNvCxnSpPr>
            <a:cxnSpLocks noChangeShapeType="1"/>
          </p:cNvCxnSpPr>
          <p:nvPr/>
        </p:nvCxnSpPr>
        <p:spPr bwMode="auto">
          <a:xfrm rot="5400000" flipV="1">
            <a:off x="4148932"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cxnSp>
        <p:nvCxnSpPr>
          <p:cNvPr id="70661" name="AutoShape 5"/>
          <p:cNvCxnSpPr>
            <a:cxnSpLocks noChangeShapeType="1"/>
          </p:cNvCxnSpPr>
          <p:nvPr/>
        </p:nvCxnSpPr>
        <p:spPr bwMode="auto">
          <a:xfrm rot="5400000" flipV="1">
            <a:off x="4148932"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spTree>
    <p:extLst>
      <p:ext uri="{BB962C8B-B14F-4D97-AF65-F5344CB8AC3E}">
        <p14:creationId xmlns:p14="http://schemas.microsoft.com/office/powerpoint/2010/main" val="9692732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827088" y="333375"/>
            <a:ext cx="7632700" cy="715963"/>
          </a:xfrm>
        </p:spPr>
        <p:txBody>
          <a:bodyPr/>
          <a:lstStyle/>
          <a:p>
            <a:r>
              <a:rPr lang="zh-CN" altLang="en-US" b="1" smtClean="0">
                <a:solidFill>
                  <a:srgbClr val="0000FF"/>
                </a:solidFill>
                <a:latin typeface="宋体" charset="-122"/>
              </a:rPr>
              <a:t>经纬仪的主要轴线</a:t>
            </a:r>
          </a:p>
        </p:txBody>
      </p:sp>
      <p:cxnSp>
        <p:nvCxnSpPr>
          <p:cNvPr id="38915" name="AutoShape 4"/>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cxnSp>
        <p:nvCxnSpPr>
          <p:cNvPr id="38916" name="AutoShape 5"/>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sp>
        <p:nvSpPr>
          <p:cNvPr id="363532" name="Rectangle 12"/>
          <p:cNvSpPr>
            <a:spLocks noGrp="1" noChangeArrowheads="1"/>
          </p:cNvSpPr>
          <p:nvPr>
            <p:ph type="body" idx="1"/>
          </p:nvPr>
        </p:nvSpPr>
        <p:spPr>
          <a:xfrm>
            <a:off x="468313" y="1268413"/>
            <a:ext cx="4535487" cy="4681537"/>
          </a:xfrm>
          <a:noFill/>
        </p:spPr>
        <p:txBody>
          <a:bodyPr/>
          <a:lstStyle/>
          <a:p>
            <a:pPr marL="623888" lvl="1" indent="-444500">
              <a:lnSpc>
                <a:spcPct val="150000"/>
              </a:lnSpc>
              <a:spcAft>
                <a:spcPct val="20000"/>
              </a:spcAft>
              <a:buSzPct val="80000"/>
              <a:buFont typeface="Wingdings" pitchFamily="2" charset="2"/>
              <a:buChar char="u"/>
            </a:pPr>
            <a:r>
              <a:rPr lang="zh-CN" altLang="en-US" sz="2400" b="1" smtClean="0">
                <a:solidFill>
                  <a:srgbClr val="FF0000"/>
                </a:solidFill>
                <a:latin typeface="黑体" pitchFamily="49" charset="-122"/>
                <a:ea typeface="黑体" pitchFamily="49" charset="-122"/>
              </a:rPr>
              <a:t>光学垂线</a:t>
            </a:r>
          </a:p>
          <a:p>
            <a:pPr marL="623888" lvl="1" indent="-444500">
              <a:lnSpc>
                <a:spcPct val="150000"/>
              </a:lnSpc>
              <a:spcAft>
                <a:spcPct val="20000"/>
              </a:spcAft>
              <a:buSzPct val="80000"/>
              <a:buFont typeface="Wingdings" pitchFamily="2" charset="2"/>
              <a:buChar char="u"/>
            </a:pPr>
            <a:r>
              <a:rPr lang="zh-CN" altLang="en-US" sz="2400" b="1" smtClean="0">
                <a:solidFill>
                  <a:srgbClr val="FF0000"/>
                </a:solidFill>
                <a:latin typeface="黑体" pitchFamily="49" charset="-122"/>
                <a:ea typeface="黑体" pitchFamily="49" charset="-122"/>
              </a:rPr>
              <a:t>水准管轴 </a:t>
            </a:r>
            <a:r>
              <a:rPr lang="en-US" altLang="zh-CN" sz="2400" b="1" smtClean="0">
                <a:solidFill>
                  <a:srgbClr val="FF0000"/>
                </a:solidFill>
                <a:latin typeface="黑体" pitchFamily="49" charset="-122"/>
                <a:ea typeface="黑体" pitchFamily="49" charset="-122"/>
              </a:rPr>
              <a:t>LL</a:t>
            </a:r>
          </a:p>
          <a:p>
            <a:pPr marL="623888" lvl="1" indent="-444500">
              <a:lnSpc>
                <a:spcPct val="150000"/>
              </a:lnSpc>
              <a:spcAft>
                <a:spcPct val="20000"/>
              </a:spcAft>
              <a:buSzPct val="80000"/>
              <a:buFont typeface="Wingdings" pitchFamily="2" charset="2"/>
              <a:buChar char="u"/>
            </a:pPr>
            <a:r>
              <a:rPr lang="zh-CN" altLang="en-US" sz="2400" b="1" smtClean="0">
                <a:solidFill>
                  <a:srgbClr val="FF0000"/>
                </a:solidFill>
                <a:latin typeface="黑体" pitchFamily="49" charset="-122"/>
                <a:ea typeface="黑体" pitchFamily="49" charset="-122"/>
              </a:rPr>
              <a:t>圆水准器轴 </a:t>
            </a:r>
            <a:r>
              <a:rPr lang="en-US" altLang="zh-CN" sz="2400" b="1" smtClean="0">
                <a:solidFill>
                  <a:srgbClr val="FF0000"/>
                </a:solidFill>
                <a:latin typeface="黑体" pitchFamily="49" charset="-122"/>
                <a:ea typeface="黑体" pitchFamily="49" charset="-122"/>
              </a:rPr>
              <a:t>L’L’</a:t>
            </a:r>
          </a:p>
          <a:p>
            <a:pPr marL="623888" lvl="1" indent="-444500">
              <a:lnSpc>
                <a:spcPct val="150000"/>
              </a:lnSpc>
              <a:spcAft>
                <a:spcPct val="20000"/>
              </a:spcAft>
              <a:buSzPct val="80000"/>
              <a:buFont typeface="Wingdings" pitchFamily="2" charset="2"/>
              <a:buChar char="u"/>
            </a:pPr>
            <a:r>
              <a:rPr lang="zh-CN" altLang="en-US" sz="2400" b="1" smtClean="0">
                <a:solidFill>
                  <a:srgbClr val="0000FF"/>
                </a:solidFill>
                <a:latin typeface="黑体" pitchFamily="49" charset="-122"/>
                <a:ea typeface="黑体" pitchFamily="49" charset="-122"/>
              </a:rPr>
              <a:t>视准轴 </a:t>
            </a:r>
            <a:r>
              <a:rPr lang="en-US" altLang="zh-CN" sz="2400" b="1" smtClean="0">
                <a:solidFill>
                  <a:srgbClr val="0000FF"/>
                </a:solidFill>
                <a:latin typeface="黑体" pitchFamily="49" charset="-122"/>
                <a:ea typeface="黑体" pitchFamily="49" charset="-122"/>
              </a:rPr>
              <a:t>CC</a:t>
            </a:r>
          </a:p>
          <a:p>
            <a:pPr marL="623888" lvl="1" indent="-444500">
              <a:lnSpc>
                <a:spcPct val="150000"/>
              </a:lnSpc>
              <a:spcAft>
                <a:spcPct val="20000"/>
              </a:spcAft>
              <a:buSzPct val="80000"/>
              <a:buFont typeface="Wingdings" pitchFamily="2" charset="2"/>
              <a:buChar char="u"/>
            </a:pPr>
            <a:r>
              <a:rPr lang="zh-CN" altLang="en-US" sz="2400" b="1" smtClean="0">
                <a:solidFill>
                  <a:srgbClr val="0000FF"/>
                </a:solidFill>
                <a:latin typeface="黑体" pitchFamily="49" charset="-122"/>
                <a:ea typeface="黑体" pitchFamily="49" charset="-122"/>
              </a:rPr>
              <a:t>十字丝竖丝和横丝</a:t>
            </a:r>
          </a:p>
          <a:p>
            <a:pPr marL="623888" lvl="1" indent="-444500">
              <a:lnSpc>
                <a:spcPct val="150000"/>
              </a:lnSpc>
              <a:spcAft>
                <a:spcPct val="20000"/>
              </a:spcAft>
              <a:buSzPct val="80000"/>
              <a:buFont typeface="Wingdings" pitchFamily="2" charset="2"/>
              <a:buChar char="u"/>
            </a:pPr>
            <a:r>
              <a:rPr lang="zh-CN" altLang="en-US" sz="2400" b="1" smtClean="0">
                <a:latin typeface="黑体" pitchFamily="49" charset="-122"/>
                <a:ea typeface="黑体" pitchFamily="49" charset="-122"/>
              </a:rPr>
              <a:t>横轴</a:t>
            </a:r>
            <a:r>
              <a:rPr lang="en-US" altLang="zh-CN" sz="2400" b="1" smtClean="0">
                <a:latin typeface="黑体" pitchFamily="49" charset="-122"/>
                <a:ea typeface="黑体" pitchFamily="49" charset="-122"/>
              </a:rPr>
              <a:t>(</a:t>
            </a:r>
            <a:r>
              <a:rPr lang="zh-CN" altLang="en-US" sz="2400" b="1" smtClean="0">
                <a:latin typeface="黑体" pitchFamily="49" charset="-122"/>
                <a:ea typeface="黑体" pitchFamily="49" charset="-122"/>
              </a:rPr>
              <a:t>望远镜旋转轴</a:t>
            </a:r>
            <a:r>
              <a:rPr lang="en-US" altLang="zh-CN" sz="2400" b="1" smtClean="0">
                <a:latin typeface="黑体" pitchFamily="49" charset="-122"/>
                <a:ea typeface="黑体" pitchFamily="49" charset="-122"/>
              </a:rPr>
              <a:t>) HH</a:t>
            </a:r>
          </a:p>
          <a:p>
            <a:pPr marL="623888" lvl="1" indent="-444500">
              <a:lnSpc>
                <a:spcPct val="150000"/>
              </a:lnSpc>
              <a:spcAft>
                <a:spcPct val="20000"/>
              </a:spcAft>
              <a:buSzPct val="80000"/>
              <a:buFont typeface="Wingdings" pitchFamily="2" charset="2"/>
              <a:buChar char="u"/>
            </a:pPr>
            <a:r>
              <a:rPr lang="zh-CN" altLang="en-US" sz="2400" b="1" smtClean="0">
                <a:latin typeface="黑体" pitchFamily="49" charset="-122"/>
                <a:ea typeface="黑体" pitchFamily="49" charset="-122"/>
              </a:rPr>
              <a:t>竖轴</a:t>
            </a:r>
            <a:r>
              <a:rPr lang="en-US" altLang="zh-CN" sz="2400" b="1" smtClean="0">
                <a:latin typeface="黑体" pitchFamily="49" charset="-122"/>
                <a:ea typeface="黑体" pitchFamily="49" charset="-122"/>
              </a:rPr>
              <a:t>(</a:t>
            </a:r>
            <a:r>
              <a:rPr lang="zh-CN" altLang="en-US" sz="2400" b="1" smtClean="0">
                <a:latin typeface="黑体" pitchFamily="49" charset="-122"/>
                <a:ea typeface="黑体" pitchFamily="49" charset="-122"/>
              </a:rPr>
              <a:t>照准部旋转轴</a:t>
            </a:r>
            <a:r>
              <a:rPr lang="en-US" altLang="zh-CN" sz="2400" b="1" smtClean="0">
                <a:latin typeface="黑体" pitchFamily="49" charset="-122"/>
                <a:ea typeface="黑体" pitchFamily="49" charset="-122"/>
              </a:rPr>
              <a:t>) VV</a:t>
            </a:r>
          </a:p>
        </p:txBody>
      </p:sp>
      <p:grpSp>
        <p:nvGrpSpPr>
          <p:cNvPr id="2" name="Group 14"/>
          <p:cNvGrpSpPr>
            <a:grpSpLocks/>
          </p:cNvGrpSpPr>
          <p:nvPr/>
        </p:nvGrpSpPr>
        <p:grpSpPr bwMode="auto">
          <a:xfrm>
            <a:off x="5703888" y="1935163"/>
            <a:ext cx="2025650" cy="3681412"/>
            <a:chOff x="3112" y="932"/>
            <a:chExt cx="1780" cy="2636"/>
          </a:xfrm>
        </p:grpSpPr>
        <p:grpSp>
          <p:nvGrpSpPr>
            <p:cNvPr id="38942" name="Group 15"/>
            <p:cNvGrpSpPr>
              <a:grpSpLocks/>
            </p:cNvGrpSpPr>
            <p:nvPr/>
          </p:nvGrpSpPr>
          <p:grpSpPr bwMode="auto">
            <a:xfrm>
              <a:off x="4575" y="2915"/>
              <a:ext cx="264" cy="149"/>
              <a:chOff x="4955" y="2935"/>
              <a:chExt cx="264" cy="149"/>
            </a:xfrm>
          </p:grpSpPr>
          <p:sp>
            <p:nvSpPr>
              <p:cNvPr id="39064" name="AutoShape 16"/>
              <p:cNvSpPr>
                <a:spLocks noChangeArrowheads="1"/>
              </p:cNvSpPr>
              <p:nvPr/>
            </p:nvSpPr>
            <p:spPr bwMode="auto">
              <a:xfrm rot="-5400000">
                <a:off x="5012" y="2878"/>
                <a:ext cx="149" cy="264"/>
              </a:xfrm>
              <a:prstGeom prst="flowChartDelay">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9065" name="Oval 17"/>
              <p:cNvSpPr>
                <a:spLocks noChangeArrowheads="1"/>
              </p:cNvSpPr>
              <p:nvPr/>
            </p:nvSpPr>
            <p:spPr bwMode="auto">
              <a:xfrm rot="5400000">
                <a:off x="5045" y="2931"/>
                <a:ext cx="84" cy="91"/>
              </a:xfrm>
              <a:prstGeom prst="ellipse">
                <a:avLst/>
              </a:prstGeom>
              <a:solidFill>
                <a:srgbClr val="66FFFF"/>
              </a:solidFill>
              <a:ln w="9525">
                <a:solidFill>
                  <a:schemeClr val="tx1"/>
                </a:solidFill>
                <a:round/>
                <a:headEnd/>
                <a:tailEnd/>
              </a:ln>
            </p:spPr>
            <p:txBody>
              <a:bodyPr wrap="none" anchor="ctr"/>
              <a:lstStyle/>
              <a:p>
                <a:endParaRPr lang="zh-CN" altLang="en-US"/>
              </a:p>
            </p:txBody>
          </p:sp>
        </p:grpSp>
        <p:grpSp>
          <p:nvGrpSpPr>
            <p:cNvPr id="38943" name="Group 18"/>
            <p:cNvGrpSpPr>
              <a:grpSpLocks/>
            </p:cNvGrpSpPr>
            <p:nvPr/>
          </p:nvGrpSpPr>
          <p:grpSpPr bwMode="auto">
            <a:xfrm>
              <a:off x="3112" y="932"/>
              <a:ext cx="1780" cy="2636"/>
              <a:chOff x="4513" y="490"/>
              <a:chExt cx="1098" cy="1664"/>
            </a:xfrm>
          </p:grpSpPr>
          <p:sp>
            <p:nvSpPr>
              <p:cNvPr id="38944" name="Line 19"/>
              <p:cNvSpPr>
                <a:spLocks noChangeShapeType="1"/>
              </p:cNvSpPr>
              <p:nvPr/>
            </p:nvSpPr>
            <p:spPr bwMode="auto">
              <a:xfrm>
                <a:off x="4609" y="739"/>
                <a:ext cx="0" cy="67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45" name="Line 20"/>
              <p:cNvSpPr>
                <a:spLocks noChangeShapeType="1"/>
              </p:cNvSpPr>
              <p:nvPr/>
            </p:nvSpPr>
            <p:spPr bwMode="auto">
              <a:xfrm>
                <a:off x="4609" y="739"/>
                <a:ext cx="119"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46" name="Line 21"/>
              <p:cNvSpPr>
                <a:spLocks noChangeShapeType="1"/>
              </p:cNvSpPr>
              <p:nvPr/>
            </p:nvSpPr>
            <p:spPr bwMode="auto">
              <a:xfrm>
                <a:off x="4729" y="739"/>
                <a:ext cx="0" cy="6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47" name="Line 22"/>
              <p:cNvSpPr>
                <a:spLocks noChangeShapeType="1"/>
              </p:cNvSpPr>
              <p:nvPr/>
            </p:nvSpPr>
            <p:spPr bwMode="auto">
              <a:xfrm>
                <a:off x="5395" y="739"/>
                <a:ext cx="0" cy="67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48" name="Line 23"/>
              <p:cNvSpPr>
                <a:spLocks noChangeShapeType="1"/>
              </p:cNvSpPr>
              <p:nvPr/>
            </p:nvSpPr>
            <p:spPr bwMode="auto">
              <a:xfrm>
                <a:off x="5395" y="739"/>
                <a:ext cx="12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49" name="Line 24"/>
              <p:cNvSpPr>
                <a:spLocks noChangeShapeType="1"/>
              </p:cNvSpPr>
              <p:nvPr/>
            </p:nvSpPr>
            <p:spPr bwMode="auto">
              <a:xfrm>
                <a:off x="5515" y="739"/>
                <a:ext cx="0" cy="6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50" name="Line 25"/>
              <p:cNvSpPr>
                <a:spLocks noChangeShapeType="1"/>
              </p:cNvSpPr>
              <p:nvPr/>
            </p:nvSpPr>
            <p:spPr bwMode="auto">
              <a:xfrm>
                <a:off x="4513" y="1417"/>
                <a:ext cx="9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51" name="Line 26"/>
              <p:cNvSpPr>
                <a:spLocks noChangeShapeType="1"/>
              </p:cNvSpPr>
              <p:nvPr/>
            </p:nvSpPr>
            <p:spPr bwMode="auto">
              <a:xfrm>
                <a:off x="5515" y="1417"/>
                <a:ext cx="9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52" name="Line 27"/>
              <p:cNvSpPr>
                <a:spLocks noChangeShapeType="1"/>
              </p:cNvSpPr>
              <p:nvPr/>
            </p:nvSpPr>
            <p:spPr bwMode="auto">
              <a:xfrm>
                <a:off x="4729" y="1417"/>
                <a:ext cx="66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53" name="Line 28"/>
              <p:cNvSpPr>
                <a:spLocks noChangeShapeType="1"/>
              </p:cNvSpPr>
              <p:nvPr/>
            </p:nvSpPr>
            <p:spPr bwMode="auto">
              <a:xfrm>
                <a:off x="4513" y="1417"/>
                <a:ext cx="0" cy="21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54" name="Line 29"/>
              <p:cNvSpPr>
                <a:spLocks noChangeShapeType="1"/>
              </p:cNvSpPr>
              <p:nvPr/>
            </p:nvSpPr>
            <p:spPr bwMode="auto">
              <a:xfrm flipH="1">
                <a:off x="5611" y="1423"/>
                <a:ext cx="0" cy="21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55" name="Line 30"/>
              <p:cNvSpPr>
                <a:spLocks noChangeShapeType="1"/>
              </p:cNvSpPr>
              <p:nvPr/>
            </p:nvSpPr>
            <p:spPr bwMode="auto">
              <a:xfrm>
                <a:off x="4513" y="1633"/>
                <a:ext cx="12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56" name="Line 31"/>
              <p:cNvSpPr>
                <a:spLocks noChangeShapeType="1"/>
              </p:cNvSpPr>
              <p:nvPr/>
            </p:nvSpPr>
            <p:spPr bwMode="auto">
              <a:xfrm>
                <a:off x="5485" y="1633"/>
                <a:ext cx="12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57" name="Line 32"/>
              <p:cNvSpPr>
                <a:spLocks noChangeShapeType="1"/>
              </p:cNvSpPr>
              <p:nvPr/>
            </p:nvSpPr>
            <p:spPr bwMode="auto">
              <a:xfrm flipV="1">
                <a:off x="4636" y="1582"/>
                <a:ext cx="0" cy="4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58" name="Line 33"/>
              <p:cNvSpPr>
                <a:spLocks noChangeShapeType="1"/>
              </p:cNvSpPr>
              <p:nvPr/>
            </p:nvSpPr>
            <p:spPr bwMode="auto">
              <a:xfrm flipV="1">
                <a:off x="5482" y="1579"/>
                <a:ext cx="0" cy="5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59" name="Line 34"/>
              <p:cNvSpPr>
                <a:spLocks noChangeShapeType="1"/>
              </p:cNvSpPr>
              <p:nvPr/>
            </p:nvSpPr>
            <p:spPr bwMode="auto">
              <a:xfrm flipH="1">
                <a:off x="4597" y="1579"/>
                <a:ext cx="39"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60" name="Line 35"/>
              <p:cNvSpPr>
                <a:spLocks noChangeShapeType="1"/>
              </p:cNvSpPr>
              <p:nvPr/>
            </p:nvSpPr>
            <p:spPr bwMode="auto">
              <a:xfrm flipH="1">
                <a:off x="5482" y="1578"/>
                <a:ext cx="39"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61" name="Line 36"/>
              <p:cNvSpPr>
                <a:spLocks noChangeShapeType="1"/>
              </p:cNvSpPr>
              <p:nvPr/>
            </p:nvSpPr>
            <p:spPr bwMode="auto">
              <a:xfrm flipV="1">
                <a:off x="4591" y="1513"/>
                <a:ext cx="0" cy="6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62" name="Line 37"/>
              <p:cNvSpPr>
                <a:spLocks noChangeShapeType="1"/>
              </p:cNvSpPr>
              <p:nvPr/>
            </p:nvSpPr>
            <p:spPr bwMode="auto">
              <a:xfrm flipV="1">
                <a:off x="5524" y="1510"/>
                <a:ext cx="0" cy="6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63" name="Line 38"/>
              <p:cNvSpPr>
                <a:spLocks noChangeShapeType="1"/>
              </p:cNvSpPr>
              <p:nvPr/>
            </p:nvSpPr>
            <p:spPr bwMode="auto">
              <a:xfrm>
                <a:off x="4591" y="1510"/>
                <a:ext cx="37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64" name="Line 39"/>
              <p:cNvSpPr>
                <a:spLocks noChangeShapeType="1"/>
              </p:cNvSpPr>
              <p:nvPr/>
            </p:nvSpPr>
            <p:spPr bwMode="auto">
              <a:xfrm>
                <a:off x="5154" y="1510"/>
                <a:ext cx="36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65" name="Line 40"/>
              <p:cNvSpPr>
                <a:spLocks noChangeShapeType="1"/>
              </p:cNvSpPr>
              <p:nvPr/>
            </p:nvSpPr>
            <p:spPr bwMode="auto">
              <a:xfrm>
                <a:off x="4963" y="1510"/>
                <a:ext cx="0" cy="42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66" name="Line 41"/>
              <p:cNvSpPr>
                <a:spLocks noChangeShapeType="1"/>
              </p:cNvSpPr>
              <p:nvPr/>
            </p:nvSpPr>
            <p:spPr bwMode="auto">
              <a:xfrm>
                <a:off x="5155" y="1510"/>
                <a:ext cx="0" cy="42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67" name="Line 42"/>
              <p:cNvSpPr>
                <a:spLocks noChangeShapeType="1"/>
              </p:cNvSpPr>
              <p:nvPr/>
            </p:nvSpPr>
            <p:spPr bwMode="auto">
              <a:xfrm>
                <a:off x="4873" y="1523"/>
                <a:ext cx="7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68" name="Line 43"/>
              <p:cNvSpPr>
                <a:spLocks noChangeShapeType="1"/>
              </p:cNvSpPr>
              <p:nvPr/>
            </p:nvSpPr>
            <p:spPr bwMode="auto">
              <a:xfrm>
                <a:off x="5168" y="1524"/>
                <a:ext cx="8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69" name="Line 44"/>
              <p:cNvSpPr>
                <a:spLocks noChangeShapeType="1"/>
              </p:cNvSpPr>
              <p:nvPr/>
            </p:nvSpPr>
            <p:spPr bwMode="auto">
              <a:xfrm>
                <a:off x="4870" y="1522"/>
                <a:ext cx="0" cy="5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70" name="Line 45"/>
              <p:cNvSpPr>
                <a:spLocks noChangeShapeType="1"/>
              </p:cNvSpPr>
              <p:nvPr/>
            </p:nvSpPr>
            <p:spPr bwMode="auto">
              <a:xfrm>
                <a:off x="5254" y="1525"/>
                <a:ext cx="0" cy="5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71" name="Line 46"/>
              <p:cNvSpPr>
                <a:spLocks noChangeShapeType="1"/>
              </p:cNvSpPr>
              <p:nvPr/>
            </p:nvSpPr>
            <p:spPr bwMode="auto">
              <a:xfrm flipH="1">
                <a:off x="4783" y="1578"/>
                <a:ext cx="8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72" name="Line 47"/>
              <p:cNvSpPr>
                <a:spLocks noChangeShapeType="1"/>
              </p:cNvSpPr>
              <p:nvPr/>
            </p:nvSpPr>
            <p:spPr bwMode="auto">
              <a:xfrm flipH="1">
                <a:off x="5252" y="1579"/>
                <a:ext cx="8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73" name="Line 48"/>
              <p:cNvSpPr>
                <a:spLocks noChangeShapeType="1"/>
              </p:cNvSpPr>
              <p:nvPr/>
            </p:nvSpPr>
            <p:spPr bwMode="auto">
              <a:xfrm flipV="1">
                <a:off x="4781" y="1581"/>
                <a:ext cx="0" cy="4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74" name="Line 49"/>
              <p:cNvSpPr>
                <a:spLocks noChangeShapeType="1"/>
              </p:cNvSpPr>
              <p:nvPr/>
            </p:nvSpPr>
            <p:spPr bwMode="auto">
              <a:xfrm flipV="1">
                <a:off x="5335" y="1582"/>
                <a:ext cx="0" cy="4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75" name="Line 50"/>
              <p:cNvSpPr>
                <a:spLocks noChangeShapeType="1"/>
              </p:cNvSpPr>
              <p:nvPr/>
            </p:nvSpPr>
            <p:spPr bwMode="auto">
              <a:xfrm flipH="1">
                <a:off x="4781" y="1632"/>
                <a:ext cx="8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76" name="Line 51"/>
              <p:cNvSpPr>
                <a:spLocks noChangeShapeType="1"/>
              </p:cNvSpPr>
              <p:nvPr/>
            </p:nvSpPr>
            <p:spPr bwMode="auto">
              <a:xfrm flipH="1" flipV="1">
                <a:off x="5253" y="1634"/>
                <a:ext cx="8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77" name="Line 52"/>
              <p:cNvSpPr>
                <a:spLocks noChangeShapeType="1"/>
              </p:cNvSpPr>
              <p:nvPr/>
            </p:nvSpPr>
            <p:spPr bwMode="auto">
              <a:xfrm>
                <a:off x="4867" y="1633"/>
                <a:ext cx="0" cy="3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78" name="Line 53"/>
              <p:cNvSpPr>
                <a:spLocks noChangeShapeType="1"/>
              </p:cNvSpPr>
              <p:nvPr/>
            </p:nvSpPr>
            <p:spPr bwMode="auto">
              <a:xfrm>
                <a:off x="5251" y="1636"/>
                <a:ext cx="0" cy="3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79" name="Line 54"/>
              <p:cNvSpPr>
                <a:spLocks noChangeShapeType="1"/>
              </p:cNvSpPr>
              <p:nvPr/>
            </p:nvSpPr>
            <p:spPr bwMode="auto">
              <a:xfrm>
                <a:off x="4951" y="1522"/>
                <a:ext cx="0" cy="41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80" name="Line 55"/>
              <p:cNvSpPr>
                <a:spLocks noChangeShapeType="1"/>
              </p:cNvSpPr>
              <p:nvPr/>
            </p:nvSpPr>
            <p:spPr bwMode="auto">
              <a:xfrm>
                <a:off x="5167" y="1525"/>
                <a:ext cx="0" cy="41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81" name="Line 56"/>
              <p:cNvSpPr>
                <a:spLocks noChangeShapeType="1"/>
              </p:cNvSpPr>
              <p:nvPr/>
            </p:nvSpPr>
            <p:spPr bwMode="auto">
              <a:xfrm>
                <a:off x="4855" y="1649"/>
                <a:ext cx="0" cy="29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82" name="Line 57"/>
              <p:cNvSpPr>
                <a:spLocks noChangeShapeType="1"/>
              </p:cNvSpPr>
              <p:nvPr/>
            </p:nvSpPr>
            <p:spPr bwMode="auto">
              <a:xfrm>
                <a:off x="5263" y="1651"/>
                <a:ext cx="0" cy="30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83" name="Line 58"/>
              <p:cNvSpPr>
                <a:spLocks noChangeShapeType="1"/>
              </p:cNvSpPr>
              <p:nvPr/>
            </p:nvSpPr>
            <p:spPr bwMode="auto">
              <a:xfrm>
                <a:off x="4855" y="1951"/>
                <a:ext cx="40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84" name="Line 59"/>
              <p:cNvSpPr>
                <a:spLocks noChangeShapeType="1"/>
              </p:cNvSpPr>
              <p:nvPr/>
            </p:nvSpPr>
            <p:spPr bwMode="auto">
              <a:xfrm>
                <a:off x="5261" y="1648"/>
                <a:ext cx="7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85" name="Line 60"/>
              <p:cNvSpPr>
                <a:spLocks noChangeShapeType="1"/>
              </p:cNvSpPr>
              <p:nvPr/>
            </p:nvSpPr>
            <p:spPr bwMode="auto">
              <a:xfrm>
                <a:off x="4783" y="1648"/>
                <a:ext cx="7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86" name="Line 61"/>
              <p:cNvSpPr>
                <a:spLocks noChangeShapeType="1"/>
              </p:cNvSpPr>
              <p:nvPr/>
            </p:nvSpPr>
            <p:spPr bwMode="auto">
              <a:xfrm>
                <a:off x="5335" y="1648"/>
                <a:ext cx="0" cy="19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87" name="Line 62"/>
              <p:cNvSpPr>
                <a:spLocks noChangeShapeType="1"/>
              </p:cNvSpPr>
              <p:nvPr/>
            </p:nvSpPr>
            <p:spPr bwMode="auto">
              <a:xfrm>
                <a:off x="4783" y="1647"/>
                <a:ext cx="0" cy="19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88" name="Line 63"/>
              <p:cNvSpPr>
                <a:spLocks noChangeShapeType="1"/>
              </p:cNvSpPr>
              <p:nvPr/>
            </p:nvSpPr>
            <p:spPr bwMode="auto">
              <a:xfrm>
                <a:off x="5335" y="1840"/>
                <a:ext cx="24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89" name="Line 64"/>
              <p:cNvSpPr>
                <a:spLocks noChangeShapeType="1"/>
              </p:cNvSpPr>
              <p:nvPr/>
            </p:nvSpPr>
            <p:spPr bwMode="auto">
              <a:xfrm>
                <a:off x="4543" y="1840"/>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90" name="Line 65"/>
              <p:cNvSpPr>
                <a:spLocks noChangeShapeType="1"/>
              </p:cNvSpPr>
              <p:nvPr/>
            </p:nvSpPr>
            <p:spPr bwMode="auto">
              <a:xfrm>
                <a:off x="4543" y="1839"/>
                <a:ext cx="0" cy="1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91" name="Line 66"/>
              <p:cNvSpPr>
                <a:spLocks noChangeShapeType="1"/>
              </p:cNvSpPr>
              <p:nvPr/>
            </p:nvSpPr>
            <p:spPr bwMode="auto">
              <a:xfrm>
                <a:off x="5578" y="1840"/>
                <a:ext cx="0" cy="1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92" name="Line 67"/>
              <p:cNvSpPr>
                <a:spLocks noChangeShapeType="1"/>
              </p:cNvSpPr>
              <p:nvPr/>
            </p:nvSpPr>
            <p:spPr bwMode="auto">
              <a:xfrm>
                <a:off x="4543" y="1963"/>
                <a:ext cx="23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93" name="Line 68"/>
              <p:cNvSpPr>
                <a:spLocks noChangeShapeType="1"/>
              </p:cNvSpPr>
              <p:nvPr/>
            </p:nvSpPr>
            <p:spPr bwMode="auto">
              <a:xfrm>
                <a:off x="5338" y="1963"/>
                <a:ext cx="23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94" name="Line 69"/>
              <p:cNvSpPr>
                <a:spLocks noChangeShapeType="1"/>
              </p:cNvSpPr>
              <p:nvPr/>
            </p:nvSpPr>
            <p:spPr bwMode="auto">
              <a:xfrm>
                <a:off x="4777" y="1963"/>
                <a:ext cx="0" cy="4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95" name="Line 70"/>
              <p:cNvSpPr>
                <a:spLocks noChangeShapeType="1"/>
              </p:cNvSpPr>
              <p:nvPr/>
            </p:nvSpPr>
            <p:spPr bwMode="auto">
              <a:xfrm>
                <a:off x="5338" y="1964"/>
                <a:ext cx="0" cy="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96" name="Line 71"/>
              <p:cNvSpPr>
                <a:spLocks noChangeShapeType="1"/>
              </p:cNvSpPr>
              <p:nvPr/>
            </p:nvSpPr>
            <p:spPr bwMode="auto">
              <a:xfrm>
                <a:off x="4779" y="2008"/>
                <a:ext cx="559"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97" name="AutoShape 72"/>
              <p:cNvSpPr>
                <a:spLocks noChangeArrowheads="1"/>
              </p:cNvSpPr>
              <p:nvPr/>
            </p:nvSpPr>
            <p:spPr bwMode="auto">
              <a:xfrm>
                <a:off x="4639" y="1852"/>
                <a:ext cx="63" cy="276"/>
              </a:xfrm>
              <a:prstGeom prst="flowChartOffpageConnector">
                <a:avLst/>
              </a:prstGeom>
              <a:solidFill>
                <a:srgbClr val="FFFFFF"/>
              </a:solidFill>
              <a:ln w="12700">
                <a:solidFill>
                  <a:schemeClr val="tx1"/>
                </a:solidFill>
                <a:miter lim="800000"/>
                <a:headEnd/>
                <a:tailEnd/>
              </a:ln>
            </p:spPr>
            <p:txBody>
              <a:bodyPr/>
              <a:lstStyle/>
              <a:p>
                <a:endParaRPr lang="zh-CN" altLang="en-US"/>
              </a:p>
            </p:txBody>
          </p:sp>
          <p:sp>
            <p:nvSpPr>
              <p:cNvPr id="38998" name="Rectangle 73"/>
              <p:cNvSpPr>
                <a:spLocks noChangeArrowheads="1"/>
              </p:cNvSpPr>
              <p:nvPr/>
            </p:nvSpPr>
            <p:spPr bwMode="auto">
              <a:xfrm>
                <a:off x="4585" y="2029"/>
                <a:ext cx="165" cy="78"/>
              </a:xfrm>
              <a:prstGeom prst="rect">
                <a:avLst/>
              </a:prstGeom>
              <a:solidFill>
                <a:srgbClr val="FFFFFF"/>
              </a:solidFill>
              <a:ln w="12700">
                <a:solidFill>
                  <a:schemeClr val="tx1"/>
                </a:solidFill>
                <a:miter lim="800000"/>
                <a:headEnd/>
                <a:tailEnd/>
              </a:ln>
            </p:spPr>
            <p:txBody>
              <a:bodyPr/>
              <a:lstStyle/>
              <a:p>
                <a:endParaRPr lang="zh-CN" altLang="en-US"/>
              </a:p>
            </p:txBody>
          </p:sp>
          <p:sp>
            <p:nvSpPr>
              <p:cNvPr id="38999" name="Line 74"/>
              <p:cNvSpPr>
                <a:spLocks noChangeShapeType="1"/>
              </p:cNvSpPr>
              <p:nvPr/>
            </p:nvSpPr>
            <p:spPr bwMode="auto">
              <a:xfrm>
                <a:off x="4639" y="1891"/>
                <a:ext cx="6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00" name="AutoShape 75"/>
              <p:cNvSpPr>
                <a:spLocks noChangeArrowheads="1"/>
              </p:cNvSpPr>
              <p:nvPr/>
            </p:nvSpPr>
            <p:spPr bwMode="auto">
              <a:xfrm>
                <a:off x="5425" y="1852"/>
                <a:ext cx="63" cy="276"/>
              </a:xfrm>
              <a:prstGeom prst="flowChartOffpageConnector">
                <a:avLst/>
              </a:prstGeom>
              <a:solidFill>
                <a:srgbClr val="FFFFFF"/>
              </a:solidFill>
              <a:ln w="12700">
                <a:solidFill>
                  <a:schemeClr val="tx1"/>
                </a:solidFill>
                <a:miter lim="800000"/>
                <a:headEnd/>
                <a:tailEnd/>
              </a:ln>
            </p:spPr>
            <p:txBody>
              <a:bodyPr/>
              <a:lstStyle/>
              <a:p>
                <a:endParaRPr lang="zh-CN" altLang="en-US"/>
              </a:p>
            </p:txBody>
          </p:sp>
          <p:sp>
            <p:nvSpPr>
              <p:cNvPr id="39001" name="Rectangle 76"/>
              <p:cNvSpPr>
                <a:spLocks noChangeArrowheads="1"/>
              </p:cNvSpPr>
              <p:nvPr/>
            </p:nvSpPr>
            <p:spPr bwMode="auto">
              <a:xfrm>
                <a:off x="5371" y="2030"/>
                <a:ext cx="165" cy="78"/>
              </a:xfrm>
              <a:prstGeom prst="rect">
                <a:avLst/>
              </a:prstGeom>
              <a:solidFill>
                <a:srgbClr val="FFFFFF"/>
              </a:solidFill>
              <a:ln w="12700">
                <a:solidFill>
                  <a:schemeClr val="tx1"/>
                </a:solidFill>
                <a:miter lim="800000"/>
                <a:headEnd/>
                <a:tailEnd/>
              </a:ln>
            </p:spPr>
            <p:txBody>
              <a:bodyPr/>
              <a:lstStyle/>
              <a:p>
                <a:endParaRPr lang="zh-CN" altLang="en-US"/>
              </a:p>
            </p:txBody>
          </p:sp>
          <p:sp>
            <p:nvSpPr>
              <p:cNvPr id="39002" name="Line 77"/>
              <p:cNvSpPr>
                <a:spLocks noChangeShapeType="1"/>
              </p:cNvSpPr>
              <p:nvPr/>
            </p:nvSpPr>
            <p:spPr bwMode="auto">
              <a:xfrm>
                <a:off x="5425" y="1891"/>
                <a:ext cx="6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03" name="Line 78"/>
              <p:cNvSpPr>
                <a:spLocks noChangeShapeType="1"/>
              </p:cNvSpPr>
              <p:nvPr/>
            </p:nvSpPr>
            <p:spPr bwMode="auto">
              <a:xfrm>
                <a:off x="4546" y="2125"/>
                <a:ext cx="10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04" name="Line 79"/>
              <p:cNvSpPr>
                <a:spLocks noChangeShapeType="1"/>
              </p:cNvSpPr>
              <p:nvPr/>
            </p:nvSpPr>
            <p:spPr bwMode="auto">
              <a:xfrm>
                <a:off x="4543" y="2149"/>
                <a:ext cx="10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05" name="Line 80"/>
              <p:cNvSpPr>
                <a:spLocks noChangeShapeType="1"/>
              </p:cNvSpPr>
              <p:nvPr/>
            </p:nvSpPr>
            <p:spPr bwMode="auto">
              <a:xfrm>
                <a:off x="4543" y="2125"/>
                <a:ext cx="0" cy="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06" name="Line 81"/>
              <p:cNvSpPr>
                <a:spLocks noChangeShapeType="1"/>
              </p:cNvSpPr>
              <p:nvPr/>
            </p:nvSpPr>
            <p:spPr bwMode="auto">
              <a:xfrm>
                <a:off x="5587" y="2126"/>
                <a:ext cx="0" cy="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07" name="Rectangle 82"/>
              <p:cNvSpPr>
                <a:spLocks noChangeArrowheads="1"/>
              </p:cNvSpPr>
              <p:nvPr/>
            </p:nvSpPr>
            <p:spPr bwMode="auto">
              <a:xfrm>
                <a:off x="4609" y="841"/>
                <a:ext cx="906" cy="144"/>
              </a:xfrm>
              <a:prstGeom prst="rect">
                <a:avLst/>
              </a:prstGeom>
              <a:solidFill>
                <a:srgbClr val="FFFFFF"/>
              </a:solidFill>
              <a:ln w="12700">
                <a:solidFill>
                  <a:schemeClr val="bg2"/>
                </a:solidFill>
                <a:miter lim="800000"/>
                <a:headEnd/>
                <a:tailEnd/>
              </a:ln>
            </p:spPr>
            <p:txBody>
              <a:bodyPr/>
              <a:lstStyle/>
              <a:p>
                <a:endParaRPr lang="zh-CN" altLang="en-US"/>
              </a:p>
            </p:txBody>
          </p:sp>
          <p:sp>
            <p:nvSpPr>
              <p:cNvPr id="39008" name="Rectangle 83"/>
              <p:cNvSpPr>
                <a:spLocks noChangeArrowheads="1"/>
              </p:cNvSpPr>
              <p:nvPr/>
            </p:nvSpPr>
            <p:spPr bwMode="auto">
              <a:xfrm>
                <a:off x="4747" y="613"/>
                <a:ext cx="42" cy="558"/>
              </a:xfrm>
              <a:prstGeom prst="rect">
                <a:avLst/>
              </a:prstGeom>
              <a:solidFill>
                <a:srgbClr val="FFFFFF"/>
              </a:solidFill>
              <a:ln w="12700">
                <a:solidFill>
                  <a:schemeClr val="tx1"/>
                </a:solidFill>
                <a:miter lim="800000"/>
                <a:headEnd/>
                <a:tailEnd/>
              </a:ln>
            </p:spPr>
            <p:txBody>
              <a:bodyPr/>
              <a:lstStyle/>
              <a:p>
                <a:endParaRPr lang="zh-CN" altLang="en-US"/>
              </a:p>
            </p:txBody>
          </p:sp>
          <p:sp>
            <p:nvSpPr>
              <p:cNvPr id="39009" name="Rectangle 84"/>
              <p:cNvSpPr>
                <a:spLocks noChangeArrowheads="1"/>
              </p:cNvSpPr>
              <p:nvPr/>
            </p:nvSpPr>
            <p:spPr bwMode="auto">
              <a:xfrm>
                <a:off x="4951" y="649"/>
                <a:ext cx="210" cy="534"/>
              </a:xfrm>
              <a:prstGeom prst="rect">
                <a:avLst/>
              </a:prstGeom>
              <a:solidFill>
                <a:srgbClr val="FFFFFF"/>
              </a:solidFill>
              <a:ln w="12700">
                <a:solidFill>
                  <a:schemeClr val="tx1"/>
                </a:solidFill>
                <a:miter lim="800000"/>
                <a:headEnd/>
                <a:tailEnd/>
              </a:ln>
            </p:spPr>
            <p:txBody>
              <a:bodyPr/>
              <a:lstStyle/>
              <a:p>
                <a:endParaRPr lang="zh-CN" altLang="en-US"/>
              </a:p>
            </p:txBody>
          </p:sp>
          <p:sp>
            <p:nvSpPr>
              <p:cNvPr id="39010" name="Line 85"/>
              <p:cNvSpPr>
                <a:spLocks noChangeShapeType="1"/>
              </p:cNvSpPr>
              <p:nvPr/>
            </p:nvSpPr>
            <p:spPr bwMode="auto">
              <a:xfrm>
                <a:off x="4915" y="493"/>
                <a:ext cx="28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11" name="Line 86"/>
              <p:cNvSpPr>
                <a:spLocks noChangeShapeType="1"/>
              </p:cNvSpPr>
              <p:nvPr/>
            </p:nvSpPr>
            <p:spPr bwMode="auto">
              <a:xfrm>
                <a:off x="4915" y="493"/>
                <a:ext cx="0" cy="11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12" name="Line 87"/>
              <p:cNvSpPr>
                <a:spLocks noChangeShapeType="1"/>
              </p:cNvSpPr>
              <p:nvPr/>
            </p:nvSpPr>
            <p:spPr bwMode="auto">
              <a:xfrm>
                <a:off x="5197" y="493"/>
                <a:ext cx="0" cy="11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13" name="Line 88"/>
              <p:cNvSpPr>
                <a:spLocks noChangeShapeType="1"/>
              </p:cNvSpPr>
              <p:nvPr/>
            </p:nvSpPr>
            <p:spPr bwMode="auto">
              <a:xfrm>
                <a:off x="4915" y="610"/>
                <a:ext cx="36" cy="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14" name="Line 89"/>
              <p:cNvSpPr>
                <a:spLocks noChangeShapeType="1"/>
              </p:cNvSpPr>
              <p:nvPr/>
            </p:nvSpPr>
            <p:spPr bwMode="auto">
              <a:xfrm flipH="1">
                <a:off x="5161" y="610"/>
                <a:ext cx="36" cy="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15" name="Line 90"/>
              <p:cNvSpPr>
                <a:spLocks noChangeShapeType="1"/>
              </p:cNvSpPr>
              <p:nvPr/>
            </p:nvSpPr>
            <p:spPr bwMode="auto">
              <a:xfrm flipV="1">
                <a:off x="4912" y="613"/>
                <a:ext cx="28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16" name="Rectangle 91"/>
              <p:cNvSpPr>
                <a:spLocks noChangeArrowheads="1"/>
              </p:cNvSpPr>
              <p:nvPr/>
            </p:nvSpPr>
            <p:spPr bwMode="auto">
              <a:xfrm>
                <a:off x="4969" y="1183"/>
                <a:ext cx="174" cy="33"/>
              </a:xfrm>
              <a:prstGeom prst="rect">
                <a:avLst/>
              </a:prstGeom>
              <a:solidFill>
                <a:srgbClr val="FFFFFF"/>
              </a:solidFill>
              <a:ln w="12700">
                <a:solidFill>
                  <a:schemeClr val="tx1"/>
                </a:solidFill>
                <a:miter lim="800000"/>
                <a:headEnd/>
                <a:tailEnd/>
              </a:ln>
            </p:spPr>
            <p:txBody>
              <a:bodyPr/>
              <a:lstStyle/>
              <a:p>
                <a:endParaRPr lang="zh-CN" altLang="en-US"/>
              </a:p>
            </p:txBody>
          </p:sp>
          <p:sp>
            <p:nvSpPr>
              <p:cNvPr id="39017" name="Rectangle 92"/>
              <p:cNvSpPr>
                <a:spLocks noChangeArrowheads="1"/>
              </p:cNvSpPr>
              <p:nvPr/>
            </p:nvSpPr>
            <p:spPr bwMode="auto">
              <a:xfrm>
                <a:off x="4990" y="1222"/>
                <a:ext cx="135" cy="57"/>
              </a:xfrm>
              <a:prstGeom prst="rect">
                <a:avLst/>
              </a:prstGeom>
              <a:solidFill>
                <a:srgbClr val="FFFFFF"/>
              </a:solidFill>
              <a:ln w="12700">
                <a:solidFill>
                  <a:schemeClr val="tx1"/>
                </a:solidFill>
                <a:miter lim="800000"/>
                <a:headEnd/>
                <a:tailEnd/>
              </a:ln>
            </p:spPr>
            <p:txBody>
              <a:bodyPr/>
              <a:lstStyle/>
              <a:p>
                <a:endParaRPr lang="zh-CN" altLang="en-US"/>
              </a:p>
            </p:txBody>
          </p:sp>
          <p:sp>
            <p:nvSpPr>
              <p:cNvPr id="39018" name="AutoShape 93"/>
              <p:cNvSpPr>
                <a:spLocks noChangeArrowheads="1"/>
              </p:cNvSpPr>
              <p:nvPr/>
            </p:nvSpPr>
            <p:spPr bwMode="auto">
              <a:xfrm rot="-5400000">
                <a:off x="5020" y="1190"/>
                <a:ext cx="81" cy="392"/>
              </a:xfrm>
              <a:prstGeom prst="flowChartDelay">
                <a:avLst/>
              </a:prstGeom>
              <a:solidFill>
                <a:srgbClr val="FFFFFF"/>
              </a:solidFill>
              <a:ln w="12700">
                <a:solidFill>
                  <a:schemeClr val="tx1"/>
                </a:solidFill>
                <a:miter lim="800000"/>
                <a:headEnd/>
                <a:tailEnd/>
              </a:ln>
            </p:spPr>
            <p:txBody>
              <a:bodyPr/>
              <a:lstStyle/>
              <a:p>
                <a:endParaRPr lang="zh-CN" altLang="en-US"/>
              </a:p>
            </p:txBody>
          </p:sp>
          <p:sp>
            <p:nvSpPr>
              <p:cNvPr id="39019" name="Oval 94"/>
              <p:cNvSpPr>
                <a:spLocks noChangeArrowheads="1"/>
              </p:cNvSpPr>
              <p:nvPr/>
            </p:nvSpPr>
            <p:spPr bwMode="auto">
              <a:xfrm>
                <a:off x="4975" y="1348"/>
                <a:ext cx="168" cy="27"/>
              </a:xfrm>
              <a:prstGeom prst="ellipse">
                <a:avLst/>
              </a:prstGeom>
              <a:solidFill>
                <a:srgbClr val="99FF66"/>
              </a:solidFill>
              <a:ln w="12700">
                <a:solidFill>
                  <a:schemeClr val="bg2"/>
                </a:solidFill>
                <a:round/>
                <a:headEnd/>
                <a:tailEnd/>
              </a:ln>
            </p:spPr>
            <p:txBody>
              <a:bodyPr/>
              <a:lstStyle/>
              <a:p>
                <a:endParaRPr lang="zh-CN" altLang="en-US"/>
              </a:p>
            </p:txBody>
          </p:sp>
          <p:sp>
            <p:nvSpPr>
              <p:cNvPr id="39020" name="Rectangle 95"/>
              <p:cNvSpPr>
                <a:spLocks noChangeArrowheads="1"/>
              </p:cNvSpPr>
              <p:nvPr/>
            </p:nvSpPr>
            <p:spPr bwMode="auto">
              <a:xfrm>
                <a:off x="5277" y="1528"/>
                <a:ext cx="224" cy="36"/>
              </a:xfrm>
              <a:prstGeom prst="rect">
                <a:avLst/>
              </a:prstGeom>
              <a:solidFill>
                <a:srgbClr val="FFFFFF"/>
              </a:solidFill>
              <a:ln w="12700">
                <a:solidFill>
                  <a:srgbClr val="99FF66"/>
                </a:solidFill>
                <a:miter lim="800000"/>
                <a:headEnd/>
                <a:tailEnd/>
              </a:ln>
            </p:spPr>
            <p:txBody>
              <a:bodyPr/>
              <a:lstStyle/>
              <a:p>
                <a:endParaRPr lang="zh-CN" altLang="en-US"/>
              </a:p>
            </p:txBody>
          </p:sp>
          <p:sp>
            <p:nvSpPr>
              <p:cNvPr id="39021" name="Line 96"/>
              <p:cNvSpPr>
                <a:spLocks noChangeShapeType="1"/>
              </p:cNvSpPr>
              <p:nvPr/>
            </p:nvSpPr>
            <p:spPr bwMode="auto">
              <a:xfrm flipH="1">
                <a:off x="5277" y="1530"/>
                <a:ext cx="21" cy="32"/>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22" name="Line 97"/>
              <p:cNvSpPr>
                <a:spLocks noChangeShapeType="1"/>
              </p:cNvSpPr>
              <p:nvPr/>
            </p:nvSpPr>
            <p:spPr bwMode="auto">
              <a:xfrm flipH="1">
                <a:off x="5317" y="1530"/>
                <a:ext cx="20" cy="32"/>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23" name="Line 98"/>
              <p:cNvSpPr>
                <a:spLocks noChangeShapeType="1"/>
              </p:cNvSpPr>
              <p:nvPr/>
            </p:nvSpPr>
            <p:spPr bwMode="auto">
              <a:xfrm flipH="1">
                <a:off x="5297" y="1530"/>
                <a:ext cx="20" cy="32"/>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24" name="Line 99"/>
              <p:cNvSpPr>
                <a:spLocks noChangeShapeType="1"/>
              </p:cNvSpPr>
              <p:nvPr/>
            </p:nvSpPr>
            <p:spPr bwMode="auto">
              <a:xfrm flipH="1">
                <a:off x="5360" y="1531"/>
                <a:ext cx="21" cy="32"/>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25" name="Line 100"/>
              <p:cNvSpPr>
                <a:spLocks noChangeShapeType="1"/>
              </p:cNvSpPr>
              <p:nvPr/>
            </p:nvSpPr>
            <p:spPr bwMode="auto">
              <a:xfrm flipH="1">
                <a:off x="5340" y="1530"/>
                <a:ext cx="20" cy="32"/>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26" name="Line 101"/>
              <p:cNvSpPr>
                <a:spLocks noChangeShapeType="1"/>
              </p:cNvSpPr>
              <p:nvPr/>
            </p:nvSpPr>
            <p:spPr bwMode="auto">
              <a:xfrm flipH="1">
                <a:off x="5400" y="1531"/>
                <a:ext cx="20" cy="32"/>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27" name="Line 102"/>
              <p:cNvSpPr>
                <a:spLocks noChangeShapeType="1"/>
              </p:cNvSpPr>
              <p:nvPr/>
            </p:nvSpPr>
            <p:spPr bwMode="auto">
              <a:xfrm flipH="1">
                <a:off x="5381" y="1530"/>
                <a:ext cx="20" cy="32"/>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28" name="Line 103"/>
              <p:cNvSpPr>
                <a:spLocks noChangeShapeType="1"/>
              </p:cNvSpPr>
              <p:nvPr/>
            </p:nvSpPr>
            <p:spPr bwMode="auto">
              <a:xfrm flipH="1">
                <a:off x="5437" y="1530"/>
                <a:ext cx="20" cy="32"/>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29" name="Line 104"/>
              <p:cNvSpPr>
                <a:spLocks noChangeShapeType="1"/>
              </p:cNvSpPr>
              <p:nvPr/>
            </p:nvSpPr>
            <p:spPr bwMode="auto">
              <a:xfrm flipH="1">
                <a:off x="5419" y="1530"/>
                <a:ext cx="20" cy="32"/>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30" name="Line 105"/>
              <p:cNvSpPr>
                <a:spLocks noChangeShapeType="1"/>
              </p:cNvSpPr>
              <p:nvPr/>
            </p:nvSpPr>
            <p:spPr bwMode="auto">
              <a:xfrm flipH="1">
                <a:off x="5473" y="1531"/>
                <a:ext cx="20" cy="32"/>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31" name="Line 106"/>
              <p:cNvSpPr>
                <a:spLocks noChangeShapeType="1"/>
              </p:cNvSpPr>
              <p:nvPr/>
            </p:nvSpPr>
            <p:spPr bwMode="auto">
              <a:xfrm flipH="1">
                <a:off x="5455" y="1530"/>
                <a:ext cx="20" cy="32"/>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32" name="Line 107"/>
              <p:cNvSpPr>
                <a:spLocks noChangeShapeType="1"/>
              </p:cNvSpPr>
              <p:nvPr/>
            </p:nvSpPr>
            <p:spPr bwMode="auto">
              <a:xfrm flipH="1">
                <a:off x="5491" y="1546"/>
                <a:ext cx="8" cy="14"/>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33" name="Rectangle 108"/>
              <p:cNvSpPr>
                <a:spLocks noChangeArrowheads="1"/>
              </p:cNvSpPr>
              <p:nvPr/>
            </p:nvSpPr>
            <p:spPr bwMode="auto">
              <a:xfrm>
                <a:off x="4620" y="1528"/>
                <a:ext cx="225" cy="36"/>
              </a:xfrm>
              <a:prstGeom prst="rect">
                <a:avLst/>
              </a:prstGeom>
              <a:solidFill>
                <a:srgbClr val="FFFFFF"/>
              </a:solidFill>
              <a:ln w="12700">
                <a:solidFill>
                  <a:srgbClr val="99FF66"/>
                </a:solidFill>
                <a:miter lim="800000"/>
                <a:headEnd/>
                <a:tailEnd/>
              </a:ln>
            </p:spPr>
            <p:txBody>
              <a:bodyPr/>
              <a:lstStyle/>
              <a:p>
                <a:endParaRPr lang="zh-CN" altLang="en-US"/>
              </a:p>
            </p:txBody>
          </p:sp>
          <p:sp>
            <p:nvSpPr>
              <p:cNvPr id="39034" name="Line 109"/>
              <p:cNvSpPr>
                <a:spLocks noChangeShapeType="1"/>
              </p:cNvSpPr>
              <p:nvPr/>
            </p:nvSpPr>
            <p:spPr bwMode="auto">
              <a:xfrm flipH="1">
                <a:off x="4621" y="1530"/>
                <a:ext cx="20" cy="32"/>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35" name="Line 110"/>
              <p:cNvSpPr>
                <a:spLocks noChangeShapeType="1"/>
              </p:cNvSpPr>
              <p:nvPr/>
            </p:nvSpPr>
            <p:spPr bwMode="auto">
              <a:xfrm flipH="1">
                <a:off x="4661" y="1530"/>
                <a:ext cx="20" cy="32"/>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36" name="Line 111"/>
              <p:cNvSpPr>
                <a:spLocks noChangeShapeType="1"/>
              </p:cNvSpPr>
              <p:nvPr/>
            </p:nvSpPr>
            <p:spPr bwMode="auto">
              <a:xfrm flipH="1">
                <a:off x="4640" y="1530"/>
                <a:ext cx="21" cy="32"/>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37" name="Line 112"/>
              <p:cNvSpPr>
                <a:spLocks noChangeShapeType="1"/>
              </p:cNvSpPr>
              <p:nvPr/>
            </p:nvSpPr>
            <p:spPr bwMode="auto">
              <a:xfrm flipH="1">
                <a:off x="4704" y="1531"/>
                <a:ext cx="20" cy="32"/>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38" name="Line 113"/>
              <p:cNvSpPr>
                <a:spLocks noChangeShapeType="1"/>
              </p:cNvSpPr>
              <p:nvPr/>
            </p:nvSpPr>
            <p:spPr bwMode="auto">
              <a:xfrm flipH="1">
                <a:off x="4683" y="1530"/>
                <a:ext cx="21" cy="32"/>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39" name="Line 114"/>
              <p:cNvSpPr>
                <a:spLocks noChangeShapeType="1"/>
              </p:cNvSpPr>
              <p:nvPr/>
            </p:nvSpPr>
            <p:spPr bwMode="auto">
              <a:xfrm flipH="1">
                <a:off x="4743" y="1531"/>
                <a:ext cx="21" cy="32"/>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40" name="Line 115"/>
              <p:cNvSpPr>
                <a:spLocks noChangeShapeType="1"/>
              </p:cNvSpPr>
              <p:nvPr/>
            </p:nvSpPr>
            <p:spPr bwMode="auto">
              <a:xfrm flipH="1">
                <a:off x="4724" y="1530"/>
                <a:ext cx="21" cy="32"/>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41" name="Line 116"/>
              <p:cNvSpPr>
                <a:spLocks noChangeShapeType="1"/>
              </p:cNvSpPr>
              <p:nvPr/>
            </p:nvSpPr>
            <p:spPr bwMode="auto">
              <a:xfrm flipH="1">
                <a:off x="4781" y="1530"/>
                <a:ext cx="20" cy="32"/>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42" name="Line 117"/>
              <p:cNvSpPr>
                <a:spLocks noChangeShapeType="1"/>
              </p:cNvSpPr>
              <p:nvPr/>
            </p:nvSpPr>
            <p:spPr bwMode="auto">
              <a:xfrm flipH="1">
                <a:off x="4763" y="1530"/>
                <a:ext cx="20" cy="32"/>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43" name="Line 118"/>
              <p:cNvSpPr>
                <a:spLocks noChangeShapeType="1"/>
              </p:cNvSpPr>
              <p:nvPr/>
            </p:nvSpPr>
            <p:spPr bwMode="auto">
              <a:xfrm flipH="1">
                <a:off x="4817" y="1531"/>
                <a:ext cx="20" cy="32"/>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44" name="Line 119"/>
              <p:cNvSpPr>
                <a:spLocks noChangeShapeType="1"/>
              </p:cNvSpPr>
              <p:nvPr/>
            </p:nvSpPr>
            <p:spPr bwMode="auto">
              <a:xfrm flipH="1">
                <a:off x="4799" y="1530"/>
                <a:ext cx="20" cy="32"/>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45" name="Line 120"/>
              <p:cNvSpPr>
                <a:spLocks noChangeShapeType="1"/>
              </p:cNvSpPr>
              <p:nvPr/>
            </p:nvSpPr>
            <p:spPr bwMode="auto">
              <a:xfrm flipH="1">
                <a:off x="4835" y="1546"/>
                <a:ext cx="8" cy="14"/>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46" name="Line 121"/>
              <p:cNvSpPr>
                <a:spLocks noChangeShapeType="1"/>
              </p:cNvSpPr>
              <p:nvPr/>
            </p:nvSpPr>
            <p:spPr bwMode="auto">
              <a:xfrm>
                <a:off x="4867" y="1938"/>
                <a:ext cx="8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47" name="Line 122"/>
              <p:cNvSpPr>
                <a:spLocks noChangeShapeType="1"/>
              </p:cNvSpPr>
              <p:nvPr/>
            </p:nvSpPr>
            <p:spPr bwMode="auto">
              <a:xfrm>
                <a:off x="4964" y="1938"/>
                <a:ext cx="19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48" name="Line 123"/>
              <p:cNvSpPr>
                <a:spLocks noChangeShapeType="1"/>
              </p:cNvSpPr>
              <p:nvPr/>
            </p:nvSpPr>
            <p:spPr bwMode="auto">
              <a:xfrm>
                <a:off x="5168" y="1939"/>
                <a:ext cx="8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49" name="Line 124"/>
              <p:cNvSpPr>
                <a:spLocks noChangeShapeType="1"/>
              </p:cNvSpPr>
              <p:nvPr/>
            </p:nvSpPr>
            <p:spPr bwMode="auto">
              <a:xfrm>
                <a:off x="5124" y="1519"/>
                <a:ext cx="0" cy="421"/>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50" name="Line 125"/>
              <p:cNvSpPr>
                <a:spLocks noChangeShapeType="1"/>
              </p:cNvSpPr>
              <p:nvPr/>
            </p:nvSpPr>
            <p:spPr bwMode="auto">
              <a:xfrm>
                <a:off x="4993" y="1516"/>
                <a:ext cx="0" cy="42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51" name="Line 126"/>
              <p:cNvSpPr>
                <a:spLocks noChangeShapeType="1"/>
              </p:cNvSpPr>
              <p:nvPr/>
            </p:nvSpPr>
            <p:spPr bwMode="auto">
              <a:xfrm flipH="1">
                <a:off x="4993" y="1951"/>
                <a:ext cx="0" cy="59"/>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52" name="Line 127"/>
              <p:cNvSpPr>
                <a:spLocks noChangeShapeType="1"/>
              </p:cNvSpPr>
              <p:nvPr/>
            </p:nvSpPr>
            <p:spPr bwMode="auto">
              <a:xfrm>
                <a:off x="5125" y="1954"/>
                <a:ext cx="0" cy="5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53" name="Line 128"/>
              <p:cNvSpPr>
                <a:spLocks noChangeShapeType="1"/>
              </p:cNvSpPr>
              <p:nvPr/>
            </p:nvSpPr>
            <p:spPr bwMode="auto">
              <a:xfrm>
                <a:off x="4993" y="2122"/>
                <a:ext cx="0" cy="29"/>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54" name="Line 129"/>
              <p:cNvSpPr>
                <a:spLocks noChangeShapeType="1"/>
              </p:cNvSpPr>
              <p:nvPr/>
            </p:nvSpPr>
            <p:spPr bwMode="auto">
              <a:xfrm>
                <a:off x="5124" y="2125"/>
                <a:ext cx="0" cy="29"/>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55" name="Line 130"/>
              <p:cNvSpPr>
                <a:spLocks noChangeShapeType="1"/>
              </p:cNvSpPr>
              <p:nvPr/>
            </p:nvSpPr>
            <p:spPr bwMode="auto">
              <a:xfrm>
                <a:off x="4993" y="1513"/>
                <a:ext cx="131"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56" name="Freeform 131"/>
              <p:cNvSpPr>
                <a:spLocks/>
              </p:cNvSpPr>
              <p:nvPr/>
            </p:nvSpPr>
            <p:spPr bwMode="auto">
              <a:xfrm>
                <a:off x="4608" y="840"/>
                <a:ext cx="136" cy="144"/>
              </a:xfrm>
              <a:custGeom>
                <a:avLst/>
                <a:gdLst>
                  <a:gd name="T0" fmla="*/ 2 w 136"/>
                  <a:gd name="T1" fmla="*/ 0 h 144"/>
                  <a:gd name="T2" fmla="*/ 136 w 136"/>
                  <a:gd name="T3" fmla="*/ 0 h 144"/>
                  <a:gd name="T4" fmla="*/ 136 w 136"/>
                  <a:gd name="T5" fmla="*/ 144 h 144"/>
                  <a:gd name="T6" fmla="*/ 0 w 136"/>
                  <a:gd name="T7" fmla="*/ 144 h 144"/>
                  <a:gd name="T8" fmla="*/ 2 w 136"/>
                  <a:gd name="T9" fmla="*/ 0 h 144"/>
                  <a:gd name="T10" fmla="*/ 0 60000 65536"/>
                  <a:gd name="T11" fmla="*/ 0 60000 65536"/>
                  <a:gd name="T12" fmla="*/ 0 60000 65536"/>
                  <a:gd name="T13" fmla="*/ 0 60000 65536"/>
                  <a:gd name="T14" fmla="*/ 0 60000 65536"/>
                  <a:gd name="T15" fmla="*/ 0 w 136"/>
                  <a:gd name="T16" fmla="*/ 0 h 144"/>
                  <a:gd name="T17" fmla="*/ 136 w 136"/>
                  <a:gd name="T18" fmla="*/ 144 h 144"/>
                </a:gdLst>
                <a:ahLst/>
                <a:cxnLst>
                  <a:cxn ang="T10">
                    <a:pos x="T0" y="T1"/>
                  </a:cxn>
                  <a:cxn ang="T11">
                    <a:pos x="T2" y="T3"/>
                  </a:cxn>
                  <a:cxn ang="T12">
                    <a:pos x="T4" y="T5"/>
                  </a:cxn>
                  <a:cxn ang="T13">
                    <a:pos x="T6" y="T7"/>
                  </a:cxn>
                  <a:cxn ang="T14">
                    <a:pos x="T8" y="T9"/>
                  </a:cxn>
                </a:cxnLst>
                <a:rect l="T15" t="T16" r="T17" b="T18"/>
                <a:pathLst>
                  <a:path w="136" h="144">
                    <a:moveTo>
                      <a:pt x="2" y="0"/>
                    </a:moveTo>
                    <a:lnTo>
                      <a:pt x="136" y="0"/>
                    </a:lnTo>
                    <a:lnTo>
                      <a:pt x="136" y="144"/>
                    </a:lnTo>
                    <a:lnTo>
                      <a:pt x="0" y="144"/>
                    </a:lnTo>
                    <a:lnTo>
                      <a:pt x="2" y="0"/>
                    </a:lnTo>
                    <a:close/>
                  </a:path>
                </a:pathLst>
              </a:custGeom>
              <a:solidFill>
                <a:schemeClr val="bg1"/>
              </a:solidFill>
              <a:ln w="9525">
                <a:solidFill>
                  <a:schemeClr val="tx1"/>
                </a:solidFill>
                <a:round/>
                <a:headEnd/>
                <a:tailEnd/>
              </a:ln>
            </p:spPr>
            <p:txBody>
              <a:bodyPr/>
              <a:lstStyle/>
              <a:p>
                <a:endParaRPr lang="zh-CN" altLang="en-US"/>
              </a:p>
            </p:txBody>
          </p:sp>
          <p:sp>
            <p:nvSpPr>
              <p:cNvPr id="39057" name="Freeform 132"/>
              <p:cNvSpPr>
                <a:spLocks/>
              </p:cNvSpPr>
              <p:nvPr/>
            </p:nvSpPr>
            <p:spPr bwMode="auto">
              <a:xfrm>
                <a:off x="4792" y="842"/>
                <a:ext cx="154" cy="140"/>
              </a:xfrm>
              <a:custGeom>
                <a:avLst/>
                <a:gdLst>
                  <a:gd name="T0" fmla="*/ 2 w 154"/>
                  <a:gd name="T1" fmla="*/ 0 h 140"/>
                  <a:gd name="T2" fmla="*/ 154 w 154"/>
                  <a:gd name="T3" fmla="*/ 0 h 140"/>
                  <a:gd name="T4" fmla="*/ 154 w 154"/>
                  <a:gd name="T5" fmla="*/ 140 h 140"/>
                  <a:gd name="T6" fmla="*/ 0 w 154"/>
                  <a:gd name="T7" fmla="*/ 140 h 140"/>
                  <a:gd name="T8" fmla="*/ 2 w 154"/>
                  <a:gd name="T9" fmla="*/ 0 h 140"/>
                  <a:gd name="T10" fmla="*/ 0 60000 65536"/>
                  <a:gd name="T11" fmla="*/ 0 60000 65536"/>
                  <a:gd name="T12" fmla="*/ 0 60000 65536"/>
                  <a:gd name="T13" fmla="*/ 0 60000 65536"/>
                  <a:gd name="T14" fmla="*/ 0 60000 65536"/>
                  <a:gd name="T15" fmla="*/ 0 w 154"/>
                  <a:gd name="T16" fmla="*/ 0 h 140"/>
                  <a:gd name="T17" fmla="*/ 154 w 154"/>
                  <a:gd name="T18" fmla="*/ 140 h 140"/>
                </a:gdLst>
                <a:ahLst/>
                <a:cxnLst>
                  <a:cxn ang="T10">
                    <a:pos x="T0" y="T1"/>
                  </a:cxn>
                  <a:cxn ang="T11">
                    <a:pos x="T2" y="T3"/>
                  </a:cxn>
                  <a:cxn ang="T12">
                    <a:pos x="T4" y="T5"/>
                  </a:cxn>
                  <a:cxn ang="T13">
                    <a:pos x="T6" y="T7"/>
                  </a:cxn>
                  <a:cxn ang="T14">
                    <a:pos x="T8" y="T9"/>
                  </a:cxn>
                </a:cxnLst>
                <a:rect l="T15" t="T16" r="T17" b="T18"/>
                <a:pathLst>
                  <a:path w="154" h="140">
                    <a:moveTo>
                      <a:pt x="2" y="0"/>
                    </a:moveTo>
                    <a:lnTo>
                      <a:pt x="154" y="0"/>
                    </a:lnTo>
                    <a:lnTo>
                      <a:pt x="154" y="140"/>
                    </a:lnTo>
                    <a:lnTo>
                      <a:pt x="0" y="140"/>
                    </a:lnTo>
                    <a:lnTo>
                      <a:pt x="2" y="0"/>
                    </a:lnTo>
                    <a:close/>
                  </a:path>
                </a:pathLst>
              </a:custGeom>
              <a:solidFill>
                <a:schemeClr val="bg1"/>
              </a:solidFill>
              <a:ln w="9525">
                <a:solidFill>
                  <a:schemeClr val="tx1"/>
                </a:solidFill>
                <a:round/>
                <a:headEnd/>
                <a:tailEnd/>
              </a:ln>
            </p:spPr>
            <p:txBody>
              <a:bodyPr/>
              <a:lstStyle/>
              <a:p>
                <a:endParaRPr lang="zh-CN" altLang="en-US"/>
              </a:p>
            </p:txBody>
          </p:sp>
          <p:sp>
            <p:nvSpPr>
              <p:cNvPr id="39058" name="Freeform 133"/>
              <p:cNvSpPr>
                <a:spLocks/>
              </p:cNvSpPr>
              <p:nvPr/>
            </p:nvSpPr>
            <p:spPr bwMode="auto">
              <a:xfrm>
                <a:off x="5164" y="842"/>
                <a:ext cx="350" cy="140"/>
              </a:xfrm>
              <a:custGeom>
                <a:avLst/>
                <a:gdLst>
                  <a:gd name="T0" fmla="*/ 2 w 350"/>
                  <a:gd name="T1" fmla="*/ 0 h 140"/>
                  <a:gd name="T2" fmla="*/ 350 w 350"/>
                  <a:gd name="T3" fmla="*/ 0 h 140"/>
                  <a:gd name="T4" fmla="*/ 350 w 350"/>
                  <a:gd name="T5" fmla="*/ 140 h 140"/>
                  <a:gd name="T6" fmla="*/ 0 w 350"/>
                  <a:gd name="T7" fmla="*/ 138 h 140"/>
                  <a:gd name="T8" fmla="*/ 2 w 350"/>
                  <a:gd name="T9" fmla="*/ 0 h 140"/>
                  <a:gd name="T10" fmla="*/ 0 60000 65536"/>
                  <a:gd name="T11" fmla="*/ 0 60000 65536"/>
                  <a:gd name="T12" fmla="*/ 0 60000 65536"/>
                  <a:gd name="T13" fmla="*/ 0 60000 65536"/>
                  <a:gd name="T14" fmla="*/ 0 60000 65536"/>
                  <a:gd name="T15" fmla="*/ 0 w 350"/>
                  <a:gd name="T16" fmla="*/ 0 h 140"/>
                  <a:gd name="T17" fmla="*/ 350 w 350"/>
                  <a:gd name="T18" fmla="*/ 140 h 140"/>
                </a:gdLst>
                <a:ahLst/>
                <a:cxnLst>
                  <a:cxn ang="T10">
                    <a:pos x="T0" y="T1"/>
                  </a:cxn>
                  <a:cxn ang="T11">
                    <a:pos x="T2" y="T3"/>
                  </a:cxn>
                  <a:cxn ang="T12">
                    <a:pos x="T4" y="T5"/>
                  </a:cxn>
                  <a:cxn ang="T13">
                    <a:pos x="T6" y="T7"/>
                  </a:cxn>
                  <a:cxn ang="T14">
                    <a:pos x="T8" y="T9"/>
                  </a:cxn>
                </a:cxnLst>
                <a:rect l="T15" t="T16" r="T17" b="T18"/>
                <a:pathLst>
                  <a:path w="350" h="140">
                    <a:moveTo>
                      <a:pt x="2" y="0"/>
                    </a:moveTo>
                    <a:lnTo>
                      <a:pt x="350" y="0"/>
                    </a:lnTo>
                    <a:lnTo>
                      <a:pt x="350" y="140"/>
                    </a:lnTo>
                    <a:lnTo>
                      <a:pt x="0" y="138"/>
                    </a:lnTo>
                    <a:lnTo>
                      <a:pt x="2" y="0"/>
                    </a:lnTo>
                    <a:close/>
                  </a:path>
                </a:pathLst>
              </a:custGeom>
              <a:solidFill>
                <a:schemeClr val="bg1"/>
              </a:solidFill>
              <a:ln w="9525">
                <a:solidFill>
                  <a:schemeClr val="tx1"/>
                </a:solidFill>
                <a:round/>
                <a:headEnd/>
                <a:tailEnd/>
              </a:ln>
            </p:spPr>
            <p:txBody>
              <a:bodyPr/>
              <a:lstStyle/>
              <a:p>
                <a:endParaRPr lang="zh-CN" altLang="en-US"/>
              </a:p>
            </p:txBody>
          </p:sp>
          <p:sp>
            <p:nvSpPr>
              <p:cNvPr id="39059" name="Freeform 134"/>
              <p:cNvSpPr>
                <a:spLocks/>
              </p:cNvSpPr>
              <p:nvPr/>
            </p:nvSpPr>
            <p:spPr bwMode="auto">
              <a:xfrm>
                <a:off x="4916" y="490"/>
                <a:ext cx="280" cy="158"/>
              </a:xfrm>
              <a:custGeom>
                <a:avLst/>
                <a:gdLst>
                  <a:gd name="T0" fmla="*/ 246 w 280"/>
                  <a:gd name="T1" fmla="*/ 158 h 158"/>
                  <a:gd name="T2" fmla="*/ 280 w 280"/>
                  <a:gd name="T3" fmla="*/ 118 h 158"/>
                  <a:gd name="T4" fmla="*/ 280 w 280"/>
                  <a:gd name="T5" fmla="*/ 0 h 158"/>
                  <a:gd name="T6" fmla="*/ 0 w 280"/>
                  <a:gd name="T7" fmla="*/ 0 h 158"/>
                  <a:gd name="T8" fmla="*/ 0 w 280"/>
                  <a:gd name="T9" fmla="*/ 120 h 158"/>
                  <a:gd name="T10" fmla="*/ 32 w 280"/>
                  <a:gd name="T11" fmla="*/ 156 h 158"/>
                  <a:gd name="T12" fmla="*/ 246 w 280"/>
                  <a:gd name="T13" fmla="*/ 158 h 158"/>
                  <a:gd name="T14" fmla="*/ 0 60000 65536"/>
                  <a:gd name="T15" fmla="*/ 0 60000 65536"/>
                  <a:gd name="T16" fmla="*/ 0 60000 65536"/>
                  <a:gd name="T17" fmla="*/ 0 60000 65536"/>
                  <a:gd name="T18" fmla="*/ 0 60000 65536"/>
                  <a:gd name="T19" fmla="*/ 0 60000 65536"/>
                  <a:gd name="T20" fmla="*/ 0 60000 65536"/>
                  <a:gd name="T21" fmla="*/ 0 w 280"/>
                  <a:gd name="T22" fmla="*/ 0 h 158"/>
                  <a:gd name="T23" fmla="*/ 280 w 280"/>
                  <a:gd name="T24" fmla="*/ 158 h 1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0" h="158">
                    <a:moveTo>
                      <a:pt x="246" y="158"/>
                    </a:moveTo>
                    <a:lnTo>
                      <a:pt x="280" y="118"/>
                    </a:lnTo>
                    <a:lnTo>
                      <a:pt x="280" y="0"/>
                    </a:lnTo>
                    <a:lnTo>
                      <a:pt x="0" y="0"/>
                    </a:lnTo>
                    <a:lnTo>
                      <a:pt x="0" y="120"/>
                    </a:lnTo>
                    <a:lnTo>
                      <a:pt x="32" y="156"/>
                    </a:lnTo>
                    <a:lnTo>
                      <a:pt x="246" y="158"/>
                    </a:lnTo>
                    <a:close/>
                  </a:path>
                </a:pathLst>
              </a:custGeom>
              <a:solidFill>
                <a:schemeClr val="accent1"/>
              </a:solidFill>
              <a:ln w="9525">
                <a:solidFill>
                  <a:schemeClr val="tx1"/>
                </a:solidFill>
                <a:round/>
                <a:headEnd/>
                <a:tailEnd/>
              </a:ln>
            </p:spPr>
            <p:txBody>
              <a:bodyPr/>
              <a:lstStyle/>
              <a:p>
                <a:endParaRPr lang="zh-CN" altLang="en-US"/>
              </a:p>
            </p:txBody>
          </p:sp>
          <p:sp>
            <p:nvSpPr>
              <p:cNvPr id="39060" name="Line 135"/>
              <p:cNvSpPr>
                <a:spLocks noChangeShapeType="1"/>
              </p:cNvSpPr>
              <p:nvPr/>
            </p:nvSpPr>
            <p:spPr bwMode="auto">
              <a:xfrm>
                <a:off x="4634" y="1578"/>
                <a:ext cx="14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61" name="Line 136"/>
              <p:cNvSpPr>
                <a:spLocks noChangeShapeType="1"/>
              </p:cNvSpPr>
              <p:nvPr/>
            </p:nvSpPr>
            <p:spPr bwMode="auto">
              <a:xfrm>
                <a:off x="4632" y="1632"/>
                <a:ext cx="14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62" name="Line 137"/>
              <p:cNvSpPr>
                <a:spLocks noChangeShapeType="1"/>
              </p:cNvSpPr>
              <p:nvPr/>
            </p:nvSpPr>
            <p:spPr bwMode="auto">
              <a:xfrm>
                <a:off x="5330" y="1578"/>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63" name="Line 138"/>
              <p:cNvSpPr>
                <a:spLocks noChangeShapeType="1"/>
              </p:cNvSpPr>
              <p:nvPr/>
            </p:nvSpPr>
            <p:spPr bwMode="auto">
              <a:xfrm>
                <a:off x="5332" y="1634"/>
                <a:ext cx="1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5" name="Group 157"/>
          <p:cNvGrpSpPr>
            <a:grpSpLocks/>
          </p:cNvGrpSpPr>
          <p:nvPr/>
        </p:nvGrpSpPr>
        <p:grpSpPr bwMode="auto">
          <a:xfrm>
            <a:off x="5065713" y="3578225"/>
            <a:ext cx="3363912" cy="544513"/>
            <a:chOff x="3457" y="2254"/>
            <a:chExt cx="2295" cy="343"/>
          </a:xfrm>
        </p:grpSpPr>
        <p:sp>
          <p:nvSpPr>
            <p:cNvPr id="38939" name="Line 140"/>
            <p:cNvSpPr>
              <a:spLocks noChangeShapeType="1"/>
            </p:cNvSpPr>
            <p:nvPr/>
          </p:nvSpPr>
          <p:spPr bwMode="auto">
            <a:xfrm>
              <a:off x="3657" y="2408"/>
              <a:ext cx="1821" cy="8"/>
            </a:xfrm>
            <a:prstGeom prst="line">
              <a:avLst/>
            </a:prstGeom>
            <a:noFill/>
            <a:ln w="38100">
              <a:solidFill>
                <a:srgbClr val="FF0000"/>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40" name="Rectangle 145"/>
            <p:cNvSpPr>
              <a:spLocks noChangeArrowheads="1"/>
            </p:cNvSpPr>
            <p:nvPr/>
          </p:nvSpPr>
          <p:spPr bwMode="auto">
            <a:xfrm>
              <a:off x="3457" y="2254"/>
              <a:ext cx="28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a:solidFill>
                    <a:schemeClr val="hlink"/>
                  </a:solidFill>
                  <a:latin typeface="Garamond" pitchFamily="18" charset="0"/>
                </a:rPr>
                <a:t>L</a:t>
              </a:r>
            </a:p>
          </p:txBody>
        </p:sp>
        <p:sp>
          <p:nvSpPr>
            <p:cNvPr id="38941" name="Rectangle 146"/>
            <p:cNvSpPr>
              <a:spLocks noChangeArrowheads="1"/>
            </p:cNvSpPr>
            <p:nvPr/>
          </p:nvSpPr>
          <p:spPr bwMode="auto">
            <a:xfrm>
              <a:off x="5471" y="2267"/>
              <a:ext cx="28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a:solidFill>
                    <a:schemeClr val="hlink"/>
                  </a:solidFill>
                  <a:latin typeface="Garamond" pitchFamily="18" charset="0"/>
                </a:rPr>
                <a:t>L</a:t>
              </a:r>
            </a:p>
          </p:txBody>
        </p:sp>
      </p:grpSp>
      <p:grpSp>
        <p:nvGrpSpPr>
          <p:cNvPr id="6" name="Group 159"/>
          <p:cNvGrpSpPr>
            <a:grpSpLocks/>
          </p:cNvGrpSpPr>
          <p:nvPr/>
        </p:nvGrpSpPr>
        <p:grpSpPr bwMode="auto">
          <a:xfrm>
            <a:off x="5038725" y="2590800"/>
            <a:ext cx="3419475" cy="550863"/>
            <a:chOff x="3438" y="1632"/>
            <a:chExt cx="2334" cy="347"/>
          </a:xfrm>
        </p:grpSpPr>
        <p:sp>
          <p:nvSpPr>
            <p:cNvPr id="38936" name="Line 141"/>
            <p:cNvSpPr>
              <a:spLocks noChangeShapeType="1"/>
            </p:cNvSpPr>
            <p:nvPr/>
          </p:nvSpPr>
          <p:spPr bwMode="auto">
            <a:xfrm>
              <a:off x="3639" y="1795"/>
              <a:ext cx="1821" cy="7"/>
            </a:xfrm>
            <a:prstGeom prst="line">
              <a:avLst/>
            </a:prstGeom>
            <a:noFill/>
            <a:ln w="38100">
              <a:solidFill>
                <a:srgbClr val="FF0000"/>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37" name="Rectangle 147"/>
            <p:cNvSpPr>
              <a:spLocks noChangeArrowheads="1"/>
            </p:cNvSpPr>
            <p:nvPr/>
          </p:nvSpPr>
          <p:spPr bwMode="auto">
            <a:xfrm>
              <a:off x="3438" y="1649"/>
              <a:ext cx="33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a:solidFill>
                    <a:schemeClr val="hlink"/>
                  </a:solidFill>
                  <a:latin typeface="Garamond" pitchFamily="18" charset="0"/>
                </a:rPr>
                <a:t>H</a:t>
              </a:r>
            </a:p>
          </p:txBody>
        </p:sp>
        <p:sp>
          <p:nvSpPr>
            <p:cNvPr id="38938" name="Rectangle 148"/>
            <p:cNvSpPr>
              <a:spLocks noChangeArrowheads="1"/>
            </p:cNvSpPr>
            <p:nvPr/>
          </p:nvSpPr>
          <p:spPr bwMode="auto">
            <a:xfrm>
              <a:off x="5434" y="1632"/>
              <a:ext cx="33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a:solidFill>
                    <a:schemeClr val="hlink"/>
                  </a:solidFill>
                  <a:latin typeface="Garamond" pitchFamily="18" charset="0"/>
                </a:rPr>
                <a:t>H</a:t>
              </a:r>
            </a:p>
          </p:txBody>
        </p:sp>
      </p:grpSp>
      <p:grpSp>
        <p:nvGrpSpPr>
          <p:cNvPr id="7" name="Group 158"/>
          <p:cNvGrpSpPr>
            <a:grpSpLocks/>
          </p:cNvGrpSpPr>
          <p:nvPr/>
        </p:nvGrpSpPr>
        <p:grpSpPr bwMode="auto">
          <a:xfrm>
            <a:off x="6683375" y="1341438"/>
            <a:ext cx="488950" cy="2627312"/>
            <a:chOff x="4561" y="845"/>
            <a:chExt cx="333" cy="1655"/>
          </a:xfrm>
        </p:grpSpPr>
        <p:sp>
          <p:nvSpPr>
            <p:cNvPr id="38933" name="Line 142"/>
            <p:cNvSpPr>
              <a:spLocks noChangeShapeType="1"/>
            </p:cNvSpPr>
            <p:nvPr/>
          </p:nvSpPr>
          <p:spPr bwMode="auto">
            <a:xfrm>
              <a:off x="4561" y="1052"/>
              <a:ext cx="7" cy="1340"/>
            </a:xfrm>
            <a:prstGeom prst="line">
              <a:avLst/>
            </a:prstGeom>
            <a:noFill/>
            <a:ln w="38100">
              <a:solidFill>
                <a:srgbClr val="FF0000"/>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34" name="Rectangle 149"/>
            <p:cNvSpPr>
              <a:spLocks noChangeArrowheads="1"/>
            </p:cNvSpPr>
            <p:nvPr/>
          </p:nvSpPr>
          <p:spPr bwMode="auto">
            <a:xfrm>
              <a:off x="4572" y="845"/>
              <a:ext cx="29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a:solidFill>
                    <a:schemeClr val="hlink"/>
                  </a:solidFill>
                  <a:latin typeface="Garamond" pitchFamily="18" charset="0"/>
                </a:rPr>
                <a:t>C</a:t>
              </a:r>
            </a:p>
          </p:txBody>
        </p:sp>
        <p:sp>
          <p:nvSpPr>
            <p:cNvPr id="38935" name="Rectangle 150"/>
            <p:cNvSpPr>
              <a:spLocks noChangeArrowheads="1"/>
            </p:cNvSpPr>
            <p:nvPr/>
          </p:nvSpPr>
          <p:spPr bwMode="auto">
            <a:xfrm>
              <a:off x="4602" y="2170"/>
              <a:ext cx="29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a:solidFill>
                    <a:schemeClr val="hlink"/>
                  </a:solidFill>
                  <a:latin typeface="Garamond" pitchFamily="18" charset="0"/>
                </a:rPr>
                <a:t>C</a:t>
              </a:r>
            </a:p>
          </p:txBody>
        </p:sp>
      </p:grpSp>
      <p:grpSp>
        <p:nvGrpSpPr>
          <p:cNvPr id="8" name="Group 160"/>
          <p:cNvGrpSpPr>
            <a:grpSpLocks/>
          </p:cNvGrpSpPr>
          <p:nvPr/>
        </p:nvGrpSpPr>
        <p:grpSpPr bwMode="auto">
          <a:xfrm>
            <a:off x="6623050" y="3906838"/>
            <a:ext cx="484188" cy="2263775"/>
            <a:chOff x="4520" y="2461"/>
            <a:chExt cx="330" cy="1426"/>
          </a:xfrm>
        </p:grpSpPr>
        <p:sp>
          <p:nvSpPr>
            <p:cNvPr id="38930" name="Line 143"/>
            <p:cNvSpPr>
              <a:spLocks noChangeShapeType="1"/>
            </p:cNvSpPr>
            <p:nvPr/>
          </p:nvSpPr>
          <p:spPr bwMode="auto">
            <a:xfrm>
              <a:off x="4568" y="2589"/>
              <a:ext cx="0" cy="1133"/>
            </a:xfrm>
            <a:prstGeom prst="line">
              <a:avLst/>
            </a:prstGeom>
            <a:noFill/>
            <a:ln w="38100">
              <a:solidFill>
                <a:srgbClr val="FF0000"/>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31" name="Rectangle 151"/>
            <p:cNvSpPr>
              <a:spLocks noChangeArrowheads="1"/>
            </p:cNvSpPr>
            <p:nvPr/>
          </p:nvSpPr>
          <p:spPr bwMode="auto">
            <a:xfrm>
              <a:off x="4520" y="2461"/>
              <a:ext cx="28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a:solidFill>
                    <a:schemeClr val="hlink"/>
                  </a:solidFill>
                  <a:latin typeface="Garamond" pitchFamily="18" charset="0"/>
                </a:rPr>
                <a:t>V</a:t>
              </a:r>
            </a:p>
          </p:txBody>
        </p:sp>
        <p:sp>
          <p:nvSpPr>
            <p:cNvPr id="38932" name="Rectangle 152"/>
            <p:cNvSpPr>
              <a:spLocks noChangeArrowheads="1"/>
            </p:cNvSpPr>
            <p:nvPr/>
          </p:nvSpPr>
          <p:spPr bwMode="auto">
            <a:xfrm>
              <a:off x="4561" y="3557"/>
              <a:ext cx="28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a:solidFill>
                    <a:schemeClr val="hlink"/>
                  </a:solidFill>
                  <a:latin typeface="Garamond" pitchFamily="18" charset="0"/>
                </a:rPr>
                <a:t>V</a:t>
              </a:r>
            </a:p>
          </p:txBody>
        </p:sp>
      </p:grpSp>
      <p:grpSp>
        <p:nvGrpSpPr>
          <p:cNvPr id="9" name="Group 156"/>
          <p:cNvGrpSpPr>
            <a:grpSpLocks/>
          </p:cNvGrpSpPr>
          <p:nvPr/>
        </p:nvGrpSpPr>
        <p:grpSpPr bwMode="auto">
          <a:xfrm>
            <a:off x="7469188" y="4354513"/>
            <a:ext cx="517525" cy="1771650"/>
            <a:chOff x="5097" y="2743"/>
            <a:chExt cx="353" cy="1116"/>
          </a:xfrm>
        </p:grpSpPr>
        <p:sp>
          <p:nvSpPr>
            <p:cNvPr id="38927" name="Line 144"/>
            <p:cNvSpPr>
              <a:spLocks noChangeShapeType="1"/>
            </p:cNvSpPr>
            <p:nvPr/>
          </p:nvSpPr>
          <p:spPr bwMode="auto">
            <a:xfrm>
              <a:off x="5115" y="2873"/>
              <a:ext cx="0" cy="832"/>
            </a:xfrm>
            <a:prstGeom prst="line">
              <a:avLst/>
            </a:prstGeom>
            <a:noFill/>
            <a:ln w="38100">
              <a:solidFill>
                <a:srgbClr val="FF0000"/>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28" name="Rectangle 153"/>
            <p:cNvSpPr>
              <a:spLocks noChangeArrowheads="1"/>
            </p:cNvSpPr>
            <p:nvPr/>
          </p:nvSpPr>
          <p:spPr bwMode="auto">
            <a:xfrm>
              <a:off x="5097" y="2743"/>
              <a:ext cx="34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a:solidFill>
                    <a:schemeClr val="hlink"/>
                  </a:solidFill>
                  <a:latin typeface="Garamond" pitchFamily="18" charset="0"/>
                </a:rPr>
                <a:t>L</a:t>
              </a:r>
              <a:r>
                <a:rPr lang="en-US" altLang="zh-CN" sz="2800" b="1">
                  <a:solidFill>
                    <a:schemeClr val="hlink"/>
                  </a:solidFill>
                  <a:latin typeface="Arial" charset="0"/>
                </a:rPr>
                <a:t>’</a:t>
              </a:r>
              <a:endParaRPr lang="en-US" altLang="zh-CN" sz="2800" b="1">
                <a:solidFill>
                  <a:schemeClr val="hlink"/>
                </a:solidFill>
                <a:latin typeface="Garamond" pitchFamily="18" charset="0"/>
              </a:endParaRPr>
            </a:p>
          </p:txBody>
        </p:sp>
        <p:sp>
          <p:nvSpPr>
            <p:cNvPr id="38929" name="Rectangle 154"/>
            <p:cNvSpPr>
              <a:spLocks noChangeArrowheads="1"/>
            </p:cNvSpPr>
            <p:nvPr/>
          </p:nvSpPr>
          <p:spPr bwMode="auto">
            <a:xfrm>
              <a:off x="5101" y="3529"/>
              <a:ext cx="34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a:solidFill>
                    <a:schemeClr val="hlink"/>
                  </a:solidFill>
                  <a:latin typeface="Garamond" pitchFamily="18" charset="0"/>
                </a:rPr>
                <a:t>L</a:t>
              </a:r>
              <a:r>
                <a:rPr lang="en-US" altLang="zh-CN" sz="2800" b="1">
                  <a:solidFill>
                    <a:schemeClr val="hlink"/>
                  </a:solidFill>
                  <a:latin typeface="Arial" charset="0"/>
                </a:rPr>
                <a:t>’</a:t>
              </a:r>
              <a:endParaRPr lang="en-US" altLang="zh-CN" sz="2800" b="1">
                <a:solidFill>
                  <a:schemeClr val="hlink"/>
                </a:solidFill>
                <a:latin typeface="Garamond" pitchFamily="18" charset="0"/>
              </a:endParaRPr>
            </a:p>
          </p:txBody>
        </p:sp>
      </p:grpSp>
      <p:grpSp>
        <p:nvGrpSpPr>
          <p:cNvPr id="10" name="Group 163"/>
          <p:cNvGrpSpPr>
            <a:grpSpLocks/>
          </p:cNvGrpSpPr>
          <p:nvPr/>
        </p:nvGrpSpPr>
        <p:grpSpPr bwMode="auto">
          <a:xfrm>
            <a:off x="5502275" y="4325938"/>
            <a:ext cx="1196975" cy="1798637"/>
            <a:chOff x="3755" y="2725"/>
            <a:chExt cx="817" cy="1133"/>
          </a:xfrm>
        </p:grpSpPr>
        <p:sp>
          <p:nvSpPr>
            <p:cNvPr id="38925" name="Line 155"/>
            <p:cNvSpPr>
              <a:spLocks noChangeShapeType="1"/>
            </p:cNvSpPr>
            <p:nvPr/>
          </p:nvSpPr>
          <p:spPr bwMode="auto">
            <a:xfrm>
              <a:off x="4572" y="2725"/>
              <a:ext cx="0" cy="1133"/>
            </a:xfrm>
            <a:prstGeom prst="line">
              <a:avLst/>
            </a:prstGeom>
            <a:noFill/>
            <a:ln w="38100">
              <a:solidFill>
                <a:schemeClr val="fo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26" name="Line 161"/>
            <p:cNvSpPr>
              <a:spLocks noChangeShapeType="1"/>
            </p:cNvSpPr>
            <p:nvPr/>
          </p:nvSpPr>
          <p:spPr bwMode="auto">
            <a:xfrm>
              <a:off x="3755" y="2727"/>
              <a:ext cx="817" cy="0"/>
            </a:xfrm>
            <a:prstGeom prst="line">
              <a:avLst/>
            </a:prstGeom>
            <a:noFill/>
            <a:ln w="38100">
              <a:solidFill>
                <a:schemeClr val="folHlink"/>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Tree>
    <p:extLst>
      <p:ext uri="{BB962C8B-B14F-4D97-AF65-F5344CB8AC3E}">
        <p14:creationId xmlns:p14="http://schemas.microsoft.com/office/powerpoint/2010/main" val="30083905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nodeType="clickEffect">
                                  <p:stCondLst>
                                    <p:cond delay="0"/>
                                  </p:stCondLst>
                                  <p:childTnLst>
                                    <p:set>
                                      <p:cBhvr>
                                        <p:cTn id="17" dur="1" fill="hold">
                                          <p:stCondLst>
                                            <p:cond delay="0"/>
                                          </p:stCondLst>
                                        </p:cTn>
                                        <p:tgtEl>
                                          <p:spTgt spid="363532">
                                            <p:txEl>
                                              <p:pRg st="0" end="0"/>
                                            </p:txEl>
                                          </p:spTgt>
                                        </p:tgtEl>
                                        <p:attrNameLst>
                                          <p:attrName>style.visibility</p:attrName>
                                        </p:attrNameLst>
                                      </p:cBhvr>
                                      <p:to>
                                        <p:strVal val="visible"/>
                                      </p:to>
                                    </p:set>
                                    <p:anim calcmode="lin" valueType="num">
                                      <p:cBhvr additive="base">
                                        <p:cTn id="18" dur="500" fill="hold"/>
                                        <p:tgtEl>
                                          <p:spTgt spid="363532">
                                            <p:txEl>
                                              <p:pRg st="0" end="0"/>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36353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8"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0-#ppt_w/2"/>
                                          </p:val>
                                        </p:tav>
                                        <p:tav tm="100000">
                                          <p:val>
                                            <p:strVal val="#ppt_x"/>
                                          </p:val>
                                        </p:tav>
                                      </p:tavLst>
                                    </p:anim>
                                    <p:anim calcmode="lin" valueType="num">
                                      <p:cBhvr additive="base">
                                        <p:cTn id="31"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8" fill="hold" nodeType="clickEffect">
                                  <p:stCondLst>
                                    <p:cond delay="0"/>
                                  </p:stCondLst>
                                  <p:childTnLst>
                                    <p:set>
                                      <p:cBhvr>
                                        <p:cTn id="35" dur="1" fill="hold">
                                          <p:stCondLst>
                                            <p:cond delay="0"/>
                                          </p:stCondLst>
                                        </p:cTn>
                                        <p:tgtEl>
                                          <p:spTgt spid="363532">
                                            <p:txEl>
                                              <p:pRg st="1" end="1"/>
                                            </p:txEl>
                                          </p:spTgt>
                                        </p:tgtEl>
                                        <p:attrNameLst>
                                          <p:attrName>style.visibility</p:attrName>
                                        </p:attrNameLst>
                                      </p:cBhvr>
                                      <p:to>
                                        <p:strVal val="visible"/>
                                      </p:to>
                                    </p:set>
                                    <p:anim calcmode="lin" valueType="num">
                                      <p:cBhvr additive="base">
                                        <p:cTn id="36" dur="500" fill="hold"/>
                                        <p:tgtEl>
                                          <p:spTgt spid="363532">
                                            <p:txEl>
                                              <p:pRg st="1" end="1"/>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363532">
                                            <p:txEl>
                                              <p:pRg st="1" end="1"/>
                                            </p:txEl>
                                          </p:spTgt>
                                        </p:tgtEl>
                                        <p:attrNameLst>
                                          <p:attrName>ppt_y</p:attrName>
                                        </p:attrNameLst>
                                      </p:cBhvr>
                                      <p:tavLst>
                                        <p:tav tm="0">
                                          <p:val>
                                            <p:strVal val="#ppt_y"/>
                                          </p:val>
                                        </p:tav>
                                        <p:tav tm="100000">
                                          <p:val>
                                            <p:strVal val="#ppt_y"/>
                                          </p:val>
                                        </p:tav>
                                      </p:tavLst>
                                    </p:anim>
                                  </p:childTnLst>
                                </p:cTn>
                              </p:par>
                              <p:par>
                                <p:cTn id="38" presetID="2" presetClass="entr" presetSubtype="8" fill="hold" nodeType="withEffect">
                                  <p:stCondLst>
                                    <p:cond delay="0"/>
                                  </p:stCondLst>
                                  <p:childTnLst>
                                    <p:set>
                                      <p:cBhvr>
                                        <p:cTn id="39" dur="1" fill="hold">
                                          <p:stCondLst>
                                            <p:cond delay="0"/>
                                          </p:stCondLst>
                                        </p:cTn>
                                        <p:tgtEl>
                                          <p:spTgt spid="363532">
                                            <p:txEl>
                                              <p:pRg st="2" end="2"/>
                                            </p:txEl>
                                          </p:spTgt>
                                        </p:tgtEl>
                                        <p:attrNameLst>
                                          <p:attrName>style.visibility</p:attrName>
                                        </p:attrNameLst>
                                      </p:cBhvr>
                                      <p:to>
                                        <p:strVal val="visible"/>
                                      </p:to>
                                    </p:set>
                                    <p:anim calcmode="lin" valueType="num">
                                      <p:cBhvr additive="base">
                                        <p:cTn id="40" dur="500" fill="hold"/>
                                        <p:tgtEl>
                                          <p:spTgt spid="363532">
                                            <p:txEl>
                                              <p:pRg st="2" end="2"/>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36353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2" presetClass="entr" presetSubtype="8"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anim calcmode="lin" valueType="num">
                                      <p:cBhvr additive="base">
                                        <p:cTn id="46" dur="500" fill="hold"/>
                                        <p:tgtEl>
                                          <p:spTgt spid="7"/>
                                        </p:tgtEl>
                                        <p:attrNameLst>
                                          <p:attrName>ppt_x</p:attrName>
                                        </p:attrNameLst>
                                      </p:cBhvr>
                                      <p:tavLst>
                                        <p:tav tm="0">
                                          <p:val>
                                            <p:strVal val="0-#ppt_w/2"/>
                                          </p:val>
                                        </p:tav>
                                        <p:tav tm="100000">
                                          <p:val>
                                            <p:strVal val="#ppt_x"/>
                                          </p:val>
                                        </p:tav>
                                      </p:tavLst>
                                    </p:anim>
                                    <p:anim calcmode="lin" valueType="num">
                                      <p:cBhvr additive="base">
                                        <p:cTn id="47"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2" presetClass="entr" presetSubtype="8" fill="hold" nodeType="clickEffect">
                                  <p:stCondLst>
                                    <p:cond delay="0"/>
                                  </p:stCondLst>
                                  <p:childTnLst>
                                    <p:set>
                                      <p:cBhvr>
                                        <p:cTn id="51" dur="1" fill="hold">
                                          <p:stCondLst>
                                            <p:cond delay="0"/>
                                          </p:stCondLst>
                                        </p:cTn>
                                        <p:tgtEl>
                                          <p:spTgt spid="363532">
                                            <p:txEl>
                                              <p:pRg st="3" end="3"/>
                                            </p:txEl>
                                          </p:spTgt>
                                        </p:tgtEl>
                                        <p:attrNameLst>
                                          <p:attrName>style.visibility</p:attrName>
                                        </p:attrNameLst>
                                      </p:cBhvr>
                                      <p:to>
                                        <p:strVal val="visible"/>
                                      </p:to>
                                    </p:set>
                                    <p:anim calcmode="lin" valueType="num">
                                      <p:cBhvr additive="base">
                                        <p:cTn id="52" dur="500" fill="hold"/>
                                        <p:tgtEl>
                                          <p:spTgt spid="363532">
                                            <p:txEl>
                                              <p:pRg st="3" end="3"/>
                                            </p:txEl>
                                          </p:spTgt>
                                        </p:tgtEl>
                                        <p:attrNameLst>
                                          <p:attrName>ppt_x</p:attrName>
                                        </p:attrNameLst>
                                      </p:cBhvr>
                                      <p:tavLst>
                                        <p:tav tm="0">
                                          <p:val>
                                            <p:strVal val="0-#ppt_w/2"/>
                                          </p:val>
                                        </p:tav>
                                        <p:tav tm="100000">
                                          <p:val>
                                            <p:strVal val="#ppt_x"/>
                                          </p:val>
                                        </p:tav>
                                      </p:tavLst>
                                    </p:anim>
                                    <p:anim calcmode="lin" valueType="num">
                                      <p:cBhvr additive="base">
                                        <p:cTn id="53" dur="500" fill="hold"/>
                                        <p:tgtEl>
                                          <p:spTgt spid="36353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54" fill="hold" nodeType="clickPar">
                      <p:stCondLst>
                        <p:cond delay="indefinite"/>
                      </p:stCondLst>
                      <p:childTnLst>
                        <p:par>
                          <p:cTn id="55" fill="hold" nodeType="withGroup">
                            <p:stCondLst>
                              <p:cond delay="0"/>
                            </p:stCondLst>
                            <p:childTnLst>
                              <p:par>
                                <p:cTn id="56" presetID="2" presetClass="entr" presetSubtype="8" fill="hold" nodeType="clickEffect">
                                  <p:stCondLst>
                                    <p:cond delay="0"/>
                                  </p:stCondLst>
                                  <p:childTnLst>
                                    <p:set>
                                      <p:cBhvr>
                                        <p:cTn id="57" dur="1" fill="hold">
                                          <p:stCondLst>
                                            <p:cond delay="0"/>
                                          </p:stCondLst>
                                        </p:cTn>
                                        <p:tgtEl>
                                          <p:spTgt spid="363532">
                                            <p:txEl>
                                              <p:pRg st="4" end="4"/>
                                            </p:txEl>
                                          </p:spTgt>
                                        </p:tgtEl>
                                        <p:attrNameLst>
                                          <p:attrName>style.visibility</p:attrName>
                                        </p:attrNameLst>
                                      </p:cBhvr>
                                      <p:to>
                                        <p:strVal val="visible"/>
                                      </p:to>
                                    </p:set>
                                    <p:anim calcmode="lin" valueType="num">
                                      <p:cBhvr additive="base">
                                        <p:cTn id="58" dur="500" fill="hold"/>
                                        <p:tgtEl>
                                          <p:spTgt spid="363532">
                                            <p:txEl>
                                              <p:pRg st="4" end="4"/>
                                            </p:txEl>
                                          </p:spTgt>
                                        </p:tgtEl>
                                        <p:attrNameLst>
                                          <p:attrName>ppt_x</p:attrName>
                                        </p:attrNameLst>
                                      </p:cBhvr>
                                      <p:tavLst>
                                        <p:tav tm="0">
                                          <p:val>
                                            <p:strVal val="0-#ppt_w/2"/>
                                          </p:val>
                                        </p:tav>
                                        <p:tav tm="100000">
                                          <p:val>
                                            <p:strVal val="#ppt_x"/>
                                          </p:val>
                                        </p:tav>
                                      </p:tavLst>
                                    </p:anim>
                                    <p:anim calcmode="lin" valueType="num">
                                      <p:cBhvr additive="base">
                                        <p:cTn id="59" dur="500" fill="hold"/>
                                        <p:tgtEl>
                                          <p:spTgt spid="36353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60" fill="hold" nodeType="clickPar">
                      <p:stCondLst>
                        <p:cond delay="indefinite"/>
                      </p:stCondLst>
                      <p:childTnLst>
                        <p:par>
                          <p:cTn id="61" fill="hold" nodeType="withGroup">
                            <p:stCondLst>
                              <p:cond delay="0"/>
                            </p:stCondLst>
                            <p:childTnLst>
                              <p:par>
                                <p:cTn id="62" presetID="2" presetClass="entr" presetSubtype="8" fill="hold" nodeType="clickEffect">
                                  <p:stCondLst>
                                    <p:cond delay="0"/>
                                  </p:stCondLst>
                                  <p:childTnLst>
                                    <p:set>
                                      <p:cBhvr>
                                        <p:cTn id="63" dur="1" fill="hold">
                                          <p:stCondLst>
                                            <p:cond delay="0"/>
                                          </p:stCondLst>
                                        </p:cTn>
                                        <p:tgtEl>
                                          <p:spTgt spid="6"/>
                                        </p:tgtEl>
                                        <p:attrNameLst>
                                          <p:attrName>style.visibility</p:attrName>
                                        </p:attrNameLst>
                                      </p:cBhvr>
                                      <p:to>
                                        <p:strVal val="visible"/>
                                      </p:to>
                                    </p:set>
                                    <p:anim calcmode="lin" valueType="num">
                                      <p:cBhvr additive="base">
                                        <p:cTn id="64" dur="500" fill="hold"/>
                                        <p:tgtEl>
                                          <p:spTgt spid="6"/>
                                        </p:tgtEl>
                                        <p:attrNameLst>
                                          <p:attrName>ppt_x</p:attrName>
                                        </p:attrNameLst>
                                      </p:cBhvr>
                                      <p:tavLst>
                                        <p:tav tm="0">
                                          <p:val>
                                            <p:strVal val="0-#ppt_w/2"/>
                                          </p:val>
                                        </p:tav>
                                        <p:tav tm="100000">
                                          <p:val>
                                            <p:strVal val="#ppt_x"/>
                                          </p:val>
                                        </p:tav>
                                      </p:tavLst>
                                    </p:anim>
                                    <p:anim calcmode="lin" valueType="num">
                                      <p:cBhvr additive="base">
                                        <p:cTn id="65"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66" fill="hold" nodeType="clickPar">
                      <p:stCondLst>
                        <p:cond delay="indefinite"/>
                      </p:stCondLst>
                      <p:childTnLst>
                        <p:par>
                          <p:cTn id="67" fill="hold" nodeType="withGroup">
                            <p:stCondLst>
                              <p:cond delay="0"/>
                            </p:stCondLst>
                            <p:childTnLst>
                              <p:par>
                                <p:cTn id="68" presetID="2" presetClass="entr" presetSubtype="8" fill="hold" nodeType="clickEffect">
                                  <p:stCondLst>
                                    <p:cond delay="0"/>
                                  </p:stCondLst>
                                  <p:childTnLst>
                                    <p:set>
                                      <p:cBhvr>
                                        <p:cTn id="69" dur="1" fill="hold">
                                          <p:stCondLst>
                                            <p:cond delay="0"/>
                                          </p:stCondLst>
                                        </p:cTn>
                                        <p:tgtEl>
                                          <p:spTgt spid="363532">
                                            <p:txEl>
                                              <p:pRg st="5" end="5"/>
                                            </p:txEl>
                                          </p:spTgt>
                                        </p:tgtEl>
                                        <p:attrNameLst>
                                          <p:attrName>style.visibility</p:attrName>
                                        </p:attrNameLst>
                                      </p:cBhvr>
                                      <p:to>
                                        <p:strVal val="visible"/>
                                      </p:to>
                                    </p:set>
                                    <p:anim calcmode="lin" valueType="num">
                                      <p:cBhvr additive="base">
                                        <p:cTn id="70" dur="500" fill="hold"/>
                                        <p:tgtEl>
                                          <p:spTgt spid="363532">
                                            <p:txEl>
                                              <p:pRg st="5" end="5"/>
                                            </p:txEl>
                                          </p:spTgt>
                                        </p:tgtEl>
                                        <p:attrNameLst>
                                          <p:attrName>ppt_x</p:attrName>
                                        </p:attrNameLst>
                                      </p:cBhvr>
                                      <p:tavLst>
                                        <p:tav tm="0">
                                          <p:val>
                                            <p:strVal val="0-#ppt_w/2"/>
                                          </p:val>
                                        </p:tav>
                                        <p:tav tm="100000">
                                          <p:val>
                                            <p:strVal val="#ppt_x"/>
                                          </p:val>
                                        </p:tav>
                                      </p:tavLst>
                                    </p:anim>
                                    <p:anim calcmode="lin" valueType="num">
                                      <p:cBhvr additive="base">
                                        <p:cTn id="71" dur="500" fill="hold"/>
                                        <p:tgtEl>
                                          <p:spTgt spid="363532">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72" fill="hold" nodeType="clickPar">
                      <p:stCondLst>
                        <p:cond delay="indefinite"/>
                      </p:stCondLst>
                      <p:childTnLst>
                        <p:par>
                          <p:cTn id="73" fill="hold" nodeType="withGroup">
                            <p:stCondLst>
                              <p:cond delay="0"/>
                            </p:stCondLst>
                            <p:childTnLst>
                              <p:par>
                                <p:cTn id="74" presetID="2" presetClass="entr" presetSubtype="8" fill="hold" nodeType="clickEffect">
                                  <p:stCondLst>
                                    <p:cond delay="0"/>
                                  </p:stCondLst>
                                  <p:childTnLst>
                                    <p:set>
                                      <p:cBhvr>
                                        <p:cTn id="75" dur="1" fill="hold">
                                          <p:stCondLst>
                                            <p:cond delay="0"/>
                                          </p:stCondLst>
                                        </p:cTn>
                                        <p:tgtEl>
                                          <p:spTgt spid="8"/>
                                        </p:tgtEl>
                                        <p:attrNameLst>
                                          <p:attrName>style.visibility</p:attrName>
                                        </p:attrNameLst>
                                      </p:cBhvr>
                                      <p:to>
                                        <p:strVal val="visible"/>
                                      </p:to>
                                    </p:set>
                                    <p:anim calcmode="lin" valueType="num">
                                      <p:cBhvr additive="base">
                                        <p:cTn id="76" dur="500" fill="hold"/>
                                        <p:tgtEl>
                                          <p:spTgt spid="8"/>
                                        </p:tgtEl>
                                        <p:attrNameLst>
                                          <p:attrName>ppt_x</p:attrName>
                                        </p:attrNameLst>
                                      </p:cBhvr>
                                      <p:tavLst>
                                        <p:tav tm="0">
                                          <p:val>
                                            <p:strVal val="0-#ppt_w/2"/>
                                          </p:val>
                                        </p:tav>
                                        <p:tav tm="100000">
                                          <p:val>
                                            <p:strVal val="#ppt_x"/>
                                          </p:val>
                                        </p:tav>
                                      </p:tavLst>
                                    </p:anim>
                                    <p:anim calcmode="lin" valueType="num">
                                      <p:cBhvr additive="base">
                                        <p:cTn id="77"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78" fill="hold" nodeType="clickPar">
                      <p:stCondLst>
                        <p:cond delay="indefinite"/>
                      </p:stCondLst>
                      <p:childTnLst>
                        <p:par>
                          <p:cTn id="79" fill="hold" nodeType="withGroup">
                            <p:stCondLst>
                              <p:cond delay="0"/>
                            </p:stCondLst>
                            <p:childTnLst>
                              <p:par>
                                <p:cTn id="80" presetID="2" presetClass="entr" presetSubtype="8" fill="hold" nodeType="clickEffect">
                                  <p:stCondLst>
                                    <p:cond delay="0"/>
                                  </p:stCondLst>
                                  <p:childTnLst>
                                    <p:set>
                                      <p:cBhvr>
                                        <p:cTn id="81" dur="1" fill="hold">
                                          <p:stCondLst>
                                            <p:cond delay="0"/>
                                          </p:stCondLst>
                                        </p:cTn>
                                        <p:tgtEl>
                                          <p:spTgt spid="363532">
                                            <p:txEl>
                                              <p:pRg st="6" end="6"/>
                                            </p:txEl>
                                          </p:spTgt>
                                        </p:tgtEl>
                                        <p:attrNameLst>
                                          <p:attrName>style.visibility</p:attrName>
                                        </p:attrNameLst>
                                      </p:cBhvr>
                                      <p:to>
                                        <p:strVal val="visible"/>
                                      </p:to>
                                    </p:set>
                                    <p:anim calcmode="lin" valueType="num">
                                      <p:cBhvr additive="base">
                                        <p:cTn id="82" dur="500" fill="hold"/>
                                        <p:tgtEl>
                                          <p:spTgt spid="363532">
                                            <p:txEl>
                                              <p:pRg st="6" end="6"/>
                                            </p:txEl>
                                          </p:spTgt>
                                        </p:tgtEl>
                                        <p:attrNameLst>
                                          <p:attrName>ppt_x</p:attrName>
                                        </p:attrNameLst>
                                      </p:cBhvr>
                                      <p:tavLst>
                                        <p:tav tm="0">
                                          <p:val>
                                            <p:strVal val="0-#ppt_w/2"/>
                                          </p:val>
                                        </p:tav>
                                        <p:tav tm="100000">
                                          <p:val>
                                            <p:strVal val="#ppt_x"/>
                                          </p:val>
                                        </p:tav>
                                      </p:tavLst>
                                    </p:anim>
                                    <p:anim calcmode="lin" valueType="num">
                                      <p:cBhvr additive="base">
                                        <p:cTn id="83" dur="500" fill="hold"/>
                                        <p:tgtEl>
                                          <p:spTgt spid="363532">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827088" y="333375"/>
            <a:ext cx="7632700" cy="715963"/>
          </a:xfrm>
        </p:spPr>
        <p:txBody>
          <a:bodyPr/>
          <a:lstStyle/>
          <a:p>
            <a:r>
              <a:rPr lang="zh-CN" altLang="en-US" b="1" smtClean="0">
                <a:solidFill>
                  <a:srgbClr val="0000FF"/>
                </a:solidFill>
                <a:latin typeface="宋体" charset="-122"/>
              </a:rPr>
              <a:t>经纬仪的理想轴线关系</a:t>
            </a:r>
          </a:p>
        </p:txBody>
      </p:sp>
      <p:sp>
        <p:nvSpPr>
          <p:cNvPr id="364547" name="Rectangle 3"/>
          <p:cNvSpPr>
            <a:spLocks noGrp="1" noChangeArrowheads="1"/>
          </p:cNvSpPr>
          <p:nvPr>
            <p:ph type="body" sz="half" idx="1"/>
          </p:nvPr>
        </p:nvSpPr>
        <p:spPr>
          <a:xfrm>
            <a:off x="1114425" y="1268413"/>
            <a:ext cx="7489825" cy="4681537"/>
          </a:xfrm>
        </p:spPr>
        <p:txBody>
          <a:bodyPr/>
          <a:lstStyle/>
          <a:p>
            <a:pPr marL="0" indent="0">
              <a:lnSpc>
                <a:spcPct val="150000"/>
              </a:lnSpc>
              <a:spcAft>
                <a:spcPct val="10000"/>
              </a:spcAft>
              <a:buFont typeface="Wingdings" pitchFamily="2" charset="2"/>
              <a:buNone/>
            </a:pPr>
            <a:r>
              <a:rPr lang="en-US" altLang="zh-CN" sz="2400" b="1" smtClean="0">
                <a:latin typeface="黑体" pitchFamily="49" charset="-122"/>
                <a:ea typeface="黑体" pitchFamily="49" charset="-122"/>
              </a:rPr>
              <a:t>1.</a:t>
            </a:r>
            <a:r>
              <a:rPr lang="zh-CN" altLang="en-US" sz="2400" b="1" smtClean="0">
                <a:latin typeface="黑体" pitchFamily="49" charset="-122"/>
                <a:ea typeface="黑体" pitchFamily="49" charset="-122"/>
              </a:rPr>
              <a:t>光学对中器的视线应与竖轴重合；</a:t>
            </a:r>
          </a:p>
          <a:p>
            <a:pPr marL="0" indent="0">
              <a:lnSpc>
                <a:spcPct val="150000"/>
              </a:lnSpc>
              <a:spcAft>
                <a:spcPct val="10000"/>
              </a:spcAft>
              <a:buFont typeface="Wingdings" pitchFamily="2" charset="2"/>
              <a:buNone/>
            </a:pPr>
            <a:r>
              <a:rPr lang="en-US" altLang="zh-CN" sz="2400" b="1" smtClean="0">
                <a:latin typeface="黑体" pitchFamily="49" charset="-122"/>
                <a:ea typeface="黑体" pitchFamily="49" charset="-122"/>
              </a:rPr>
              <a:t>2.</a:t>
            </a:r>
            <a:r>
              <a:rPr lang="zh-CN" altLang="en-US" sz="2400" b="1" smtClean="0">
                <a:latin typeface="黑体" pitchFamily="49" charset="-122"/>
                <a:ea typeface="黑体" pitchFamily="49" charset="-122"/>
              </a:rPr>
              <a:t>照准部的水准管轴应垂直于竖轴；</a:t>
            </a:r>
          </a:p>
          <a:p>
            <a:pPr marL="0" indent="0">
              <a:lnSpc>
                <a:spcPct val="150000"/>
              </a:lnSpc>
              <a:spcAft>
                <a:spcPct val="10000"/>
              </a:spcAft>
              <a:buFont typeface="Wingdings" pitchFamily="2" charset="2"/>
              <a:buNone/>
            </a:pPr>
            <a:r>
              <a:rPr lang="en-US" altLang="zh-CN" sz="2400" b="1" smtClean="0">
                <a:latin typeface="黑体" pitchFamily="49" charset="-122"/>
                <a:ea typeface="黑体" pitchFamily="49" charset="-122"/>
              </a:rPr>
              <a:t>3.</a:t>
            </a:r>
            <a:r>
              <a:rPr lang="zh-CN" altLang="en-US" sz="2400" b="1" smtClean="0">
                <a:latin typeface="黑体" pitchFamily="49" charset="-122"/>
                <a:ea typeface="黑体" pitchFamily="49" charset="-122"/>
              </a:rPr>
              <a:t>圆水准器轴应平行于竖轴；</a:t>
            </a:r>
          </a:p>
          <a:p>
            <a:pPr marL="0" indent="0">
              <a:lnSpc>
                <a:spcPct val="150000"/>
              </a:lnSpc>
              <a:spcAft>
                <a:spcPct val="10000"/>
              </a:spcAft>
              <a:buFont typeface="Wingdings" pitchFamily="2" charset="2"/>
              <a:buNone/>
            </a:pPr>
            <a:r>
              <a:rPr lang="en-US" altLang="zh-CN" sz="2400" b="1" smtClean="0">
                <a:latin typeface="黑体" pitchFamily="49" charset="-122"/>
                <a:ea typeface="黑体" pitchFamily="49" charset="-122"/>
              </a:rPr>
              <a:t>4.</a:t>
            </a:r>
            <a:r>
              <a:rPr lang="zh-CN" altLang="en-US" sz="2400" b="1" smtClean="0">
                <a:latin typeface="黑体" pitchFamily="49" charset="-122"/>
                <a:ea typeface="黑体" pitchFamily="49" charset="-122"/>
              </a:rPr>
              <a:t>横轴应垂直于竖轴；</a:t>
            </a:r>
          </a:p>
          <a:p>
            <a:pPr marL="0" indent="0">
              <a:lnSpc>
                <a:spcPct val="150000"/>
              </a:lnSpc>
              <a:spcAft>
                <a:spcPct val="10000"/>
              </a:spcAft>
              <a:buFont typeface="Wingdings" pitchFamily="2" charset="2"/>
              <a:buNone/>
            </a:pPr>
            <a:r>
              <a:rPr lang="en-US" altLang="zh-CN" sz="2400" b="1" smtClean="0">
                <a:latin typeface="黑体" pitchFamily="49" charset="-122"/>
                <a:ea typeface="黑体" pitchFamily="49" charset="-122"/>
              </a:rPr>
              <a:t>5.</a:t>
            </a:r>
            <a:r>
              <a:rPr lang="zh-CN" altLang="en-US" sz="2400" b="1" smtClean="0">
                <a:latin typeface="黑体" pitchFamily="49" charset="-122"/>
                <a:ea typeface="黑体" pitchFamily="49" charset="-122"/>
              </a:rPr>
              <a:t>视准轴应垂直于横轴；</a:t>
            </a:r>
          </a:p>
          <a:p>
            <a:pPr marL="0" indent="0">
              <a:lnSpc>
                <a:spcPct val="150000"/>
              </a:lnSpc>
              <a:spcAft>
                <a:spcPct val="10000"/>
              </a:spcAft>
              <a:buFont typeface="Wingdings" pitchFamily="2" charset="2"/>
              <a:buNone/>
            </a:pPr>
            <a:r>
              <a:rPr lang="en-US" altLang="zh-CN" sz="2400" b="1" smtClean="0">
                <a:latin typeface="黑体" pitchFamily="49" charset="-122"/>
                <a:ea typeface="黑体" pitchFamily="49" charset="-122"/>
              </a:rPr>
              <a:t>6.</a:t>
            </a:r>
            <a:r>
              <a:rPr lang="zh-CN" altLang="en-US" sz="2400" b="1" smtClean="0">
                <a:latin typeface="黑体" pitchFamily="49" charset="-122"/>
                <a:ea typeface="黑体" pitchFamily="49" charset="-122"/>
              </a:rPr>
              <a:t>十字丝竖丝应垂直于横轴；</a:t>
            </a:r>
          </a:p>
          <a:p>
            <a:pPr marL="0" indent="0">
              <a:lnSpc>
                <a:spcPct val="150000"/>
              </a:lnSpc>
              <a:spcAft>
                <a:spcPct val="10000"/>
              </a:spcAft>
              <a:buFont typeface="Wingdings" pitchFamily="2" charset="2"/>
              <a:buNone/>
            </a:pPr>
            <a:r>
              <a:rPr lang="en-US" altLang="zh-CN" sz="2400" b="1" smtClean="0">
                <a:latin typeface="黑体" pitchFamily="49" charset="-122"/>
                <a:ea typeface="黑体" pitchFamily="49" charset="-122"/>
              </a:rPr>
              <a:t>7.</a:t>
            </a:r>
            <a:r>
              <a:rPr lang="zh-CN" altLang="en-US" sz="2400" b="1" smtClean="0">
                <a:latin typeface="黑体" pitchFamily="49" charset="-122"/>
                <a:ea typeface="黑体" pitchFamily="49" charset="-122"/>
              </a:rPr>
              <a:t>视线水平时竖盘读数应为</a:t>
            </a:r>
            <a:r>
              <a:rPr lang="en-US" altLang="zh-CN" sz="2400" b="1" smtClean="0">
                <a:latin typeface="黑体" pitchFamily="49" charset="-122"/>
                <a:ea typeface="黑体" pitchFamily="49" charset="-122"/>
              </a:rPr>
              <a:t>90°</a:t>
            </a:r>
            <a:r>
              <a:rPr lang="zh-CN" altLang="en-US" sz="2400" b="1" smtClean="0">
                <a:latin typeface="黑体" pitchFamily="49" charset="-122"/>
                <a:ea typeface="黑体" pitchFamily="49" charset="-122"/>
              </a:rPr>
              <a:t>或</a:t>
            </a:r>
            <a:r>
              <a:rPr lang="en-US" altLang="zh-CN" sz="2400" b="1" smtClean="0">
                <a:latin typeface="黑体" pitchFamily="49" charset="-122"/>
                <a:ea typeface="黑体" pitchFamily="49" charset="-122"/>
              </a:rPr>
              <a:t>270°</a:t>
            </a:r>
            <a:r>
              <a:rPr lang="zh-CN" altLang="en-US" sz="2400" b="1" smtClean="0">
                <a:latin typeface="黑体" pitchFamily="49" charset="-122"/>
                <a:ea typeface="黑体" pitchFamily="49" charset="-122"/>
              </a:rPr>
              <a:t>。</a:t>
            </a:r>
          </a:p>
        </p:txBody>
      </p:sp>
      <p:cxnSp>
        <p:nvCxnSpPr>
          <p:cNvPr id="39940" name="AutoShape 4"/>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cxnSp>
        <p:nvCxnSpPr>
          <p:cNvPr id="39941" name="AutoShape 5"/>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sp>
        <p:nvSpPr>
          <p:cNvPr id="364551" name="Text Box 7"/>
          <p:cNvSpPr txBox="1">
            <a:spLocks noChangeArrowheads="1"/>
          </p:cNvSpPr>
          <p:nvPr/>
        </p:nvSpPr>
        <p:spPr bwMode="auto">
          <a:xfrm>
            <a:off x="582613" y="3284538"/>
            <a:ext cx="3984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spcBef>
                <a:spcPct val="50000"/>
              </a:spcBef>
            </a:pPr>
            <a:r>
              <a:rPr lang="en-US" altLang="zh-CN">
                <a:solidFill>
                  <a:schemeClr val="hlink"/>
                </a:solidFill>
              </a:rPr>
              <a:t>★</a:t>
            </a:r>
            <a:endParaRPr lang="zh-CN" altLang="en-US">
              <a:solidFill>
                <a:schemeClr val="hlink"/>
              </a:solidFill>
            </a:endParaRPr>
          </a:p>
        </p:txBody>
      </p:sp>
      <p:sp>
        <p:nvSpPr>
          <p:cNvPr id="364552" name="Text Box 8"/>
          <p:cNvSpPr txBox="1">
            <a:spLocks noChangeArrowheads="1"/>
          </p:cNvSpPr>
          <p:nvPr/>
        </p:nvSpPr>
        <p:spPr bwMode="auto">
          <a:xfrm>
            <a:off x="582613" y="3933825"/>
            <a:ext cx="3984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spcBef>
                <a:spcPct val="50000"/>
              </a:spcBef>
            </a:pPr>
            <a:r>
              <a:rPr lang="en-US" altLang="zh-CN">
                <a:solidFill>
                  <a:schemeClr val="hlink"/>
                </a:solidFill>
              </a:rPr>
              <a:t>★</a:t>
            </a:r>
            <a:endParaRPr lang="zh-CN" altLang="en-US">
              <a:solidFill>
                <a:schemeClr val="hlink"/>
              </a:solidFill>
            </a:endParaRPr>
          </a:p>
        </p:txBody>
      </p:sp>
    </p:spTree>
    <p:extLst>
      <p:ext uri="{BB962C8B-B14F-4D97-AF65-F5344CB8AC3E}">
        <p14:creationId xmlns:p14="http://schemas.microsoft.com/office/powerpoint/2010/main" val="34794508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364547">
                                            <p:txEl>
                                              <p:pRg st="0" end="0"/>
                                            </p:txEl>
                                          </p:spTgt>
                                        </p:tgtEl>
                                        <p:attrNameLst>
                                          <p:attrName>style.visibility</p:attrName>
                                        </p:attrNameLst>
                                      </p:cBhvr>
                                      <p:to>
                                        <p:strVal val="visible"/>
                                      </p:to>
                                    </p:set>
                                    <p:anim calcmode="lin" valueType="num">
                                      <p:cBhvr additive="base">
                                        <p:cTn id="7" dur="500" fill="hold"/>
                                        <p:tgtEl>
                                          <p:spTgt spid="36454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6454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364547">
                                            <p:txEl>
                                              <p:pRg st="1" end="1"/>
                                            </p:txEl>
                                          </p:spTgt>
                                        </p:tgtEl>
                                        <p:attrNameLst>
                                          <p:attrName>style.visibility</p:attrName>
                                        </p:attrNameLst>
                                      </p:cBhvr>
                                      <p:to>
                                        <p:strVal val="visible"/>
                                      </p:to>
                                    </p:set>
                                    <p:anim calcmode="lin" valueType="num">
                                      <p:cBhvr additive="base">
                                        <p:cTn id="13" dur="500" fill="hold"/>
                                        <p:tgtEl>
                                          <p:spTgt spid="364547">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6454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364547">
                                            <p:txEl>
                                              <p:pRg st="2" end="2"/>
                                            </p:txEl>
                                          </p:spTgt>
                                        </p:tgtEl>
                                        <p:attrNameLst>
                                          <p:attrName>style.visibility</p:attrName>
                                        </p:attrNameLst>
                                      </p:cBhvr>
                                      <p:to>
                                        <p:strVal val="visible"/>
                                      </p:to>
                                    </p:set>
                                    <p:anim calcmode="lin" valueType="num">
                                      <p:cBhvr additive="base">
                                        <p:cTn id="19" dur="500" fill="hold"/>
                                        <p:tgtEl>
                                          <p:spTgt spid="364547">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6454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nodeType="clickEffect">
                                  <p:stCondLst>
                                    <p:cond delay="0"/>
                                  </p:stCondLst>
                                  <p:childTnLst>
                                    <p:set>
                                      <p:cBhvr>
                                        <p:cTn id="24" dur="1" fill="hold">
                                          <p:stCondLst>
                                            <p:cond delay="0"/>
                                          </p:stCondLst>
                                        </p:cTn>
                                        <p:tgtEl>
                                          <p:spTgt spid="364547">
                                            <p:txEl>
                                              <p:pRg st="3" end="3"/>
                                            </p:txEl>
                                          </p:spTgt>
                                        </p:tgtEl>
                                        <p:attrNameLst>
                                          <p:attrName>style.visibility</p:attrName>
                                        </p:attrNameLst>
                                      </p:cBhvr>
                                      <p:to>
                                        <p:strVal val="visible"/>
                                      </p:to>
                                    </p:set>
                                    <p:anim calcmode="lin" valueType="num">
                                      <p:cBhvr additive="base">
                                        <p:cTn id="25" dur="500" fill="hold"/>
                                        <p:tgtEl>
                                          <p:spTgt spid="364547">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6454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nodeType="clickEffect">
                                  <p:stCondLst>
                                    <p:cond delay="0"/>
                                  </p:stCondLst>
                                  <p:childTnLst>
                                    <p:set>
                                      <p:cBhvr>
                                        <p:cTn id="30" dur="1" fill="hold">
                                          <p:stCondLst>
                                            <p:cond delay="0"/>
                                          </p:stCondLst>
                                        </p:cTn>
                                        <p:tgtEl>
                                          <p:spTgt spid="364547">
                                            <p:txEl>
                                              <p:pRg st="4" end="4"/>
                                            </p:txEl>
                                          </p:spTgt>
                                        </p:tgtEl>
                                        <p:attrNameLst>
                                          <p:attrName>style.visibility</p:attrName>
                                        </p:attrNameLst>
                                      </p:cBhvr>
                                      <p:to>
                                        <p:strVal val="visible"/>
                                      </p:to>
                                    </p:set>
                                    <p:anim calcmode="lin" valueType="num">
                                      <p:cBhvr additive="base">
                                        <p:cTn id="31" dur="500" fill="hold"/>
                                        <p:tgtEl>
                                          <p:spTgt spid="364547">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6454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nodeType="clickEffect">
                                  <p:stCondLst>
                                    <p:cond delay="0"/>
                                  </p:stCondLst>
                                  <p:childTnLst>
                                    <p:set>
                                      <p:cBhvr>
                                        <p:cTn id="36" dur="1" fill="hold">
                                          <p:stCondLst>
                                            <p:cond delay="0"/>
                                          </p:stCondLst>
                                        </p:cTn>
                                        <p:tgtEl>
                                          <p:spTgt spid="364547">
                                            <p:txEl>
                                              <p:pRg st="5" end="5"/>
                                            </p:txEl>
                                          </p:spTgt>
                                        </p:tgtEl>
                                        <p:attrNameLst>
                                          <p:attrName>style.visibility</p:attrName>
                                        </p:attrNameLst>
                                      </p:cBhvr>
                                      <p:to>
                                        <p:strVal val="visible"/>
                                      </p:to>
                                    </p:set>
                                    <p:anim calcmode="lin" valueType="num">
                                      <p:cBhvr additive="base">
                                        <p:cTn id="37" dur="500" fill="hold"/>
                                        <p:tgtEl>
                                          <p:spTgt spid="364547">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6454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2" fill="hold" nodeType="clickEffect">
                                  <p:stCondLst>
                                    <p:cond delay="0"/>
                                  </p:stCondLst>
                                  <p:childTnLst>
                                    <p:set>
                                      <p:cBhvr>
                                        <p:cTn id="42" dur="1" fill="hold">
                                          <p:stCondLst>
                                            <p:cond delay="0"/>
                                          </p:stCondLst>
                                        </p:cTn>
                                        <p:tgtEl>
                                          <p:spTgt spid="364547">
                                            <p:txEl>
                                              <p:pRg st="6" end="6"/>
                                            </p:txEl>
                                          </p:spTgt>
                                        </p:tgtEl>
                                        <p:attrNameLst>
                                          <p:attrName>style.visibility</p:attrName>
                                        </p:attrNameLst>
                                      </p:cBhvr>
                                      <p:to>
                                        <p:strVal val="visible"/>
                                      </p:to>
                                    </p:set>
                                    <p:anim calcmode="lin" valueType="num">
                                      <p:cBhvr additive="base">
                                        <p:cTn id="43" dur="500" fill="hold"/>
                                        <p:tgtEl>
                                          <p:spTgt spid="364547">
                                            <p:txEl>
                                              <p:pRg st="6" end="6"/>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36454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364551"/>
                                        </p:tgtEl>
                                        <p:attrNameLst>
                                          <p:attrName>style.visibility</p:attrName>
                                        </p:attrNameLst>
                                      </p:cBhvr>
                                      <p:to>
                                        <p:strVal val="visible"/>
                                      </p:to>
                                    </p:set>
                                    <p:anim calcmode="lin" valueType="num">
                                      <p:cBhvr additive="base">
                                        <p:cTn id="49" dur="500" fill="hold"/>
                                        <p:tgtEl>
                                          <p:spTgt spid="364551"/>
                                        </p:tgtEl>
                                        <p:attrNameLst>
                                          <p:attrName>ppt_x</p:attrName>
                                        </p:attrNameLst>
                                      </p:cBhvr>
                                      <p:tavLst>
                                        <p:tav tm="0">
                                          <p:val>
                                            <p:strVal val="0-#ppt_w/2"/>
                                          </p:val>
                                        </p:tav>
                                        <p:tav tm="100000">
                                          <p:val>
                                            <p:strVal val="#ppt_x"/>
                                          </p:val>
                                        </p:tav>
                                      </p:tavLst>
                                    </p:anim>
                                    <p:anim calcmode="lin" valueType="num">
                                      <p:cBhvr additive="base">
                                        <p:cTn id="50" dur="500" fill="hold"/>
                                        <p:tgtEl>
                                          <p:spTgt spid="364551"/>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0"/>
                                  </p:stCondLst>
                                  <p:childTnLst>
                                    <p:set>
                                      <p:cBhvr>
                                        <p:cTn id="52" dur="1" fill="hold">
                                          <p:stCondLst>
                                            <p:cond delay="0"/>
                                          </p:stCondLst>
                                        </p:cTn>
                                        <p:tgtEl>
                                          <p:spTgt spid="364552"/>
                                        </p:tgtEl>
                                        <p:attrNameLst>
                                          <p:attrName>style.visibility</p:attrName>
                                        </p:attrNameLst>
                                      </p:cBhvr>
                                      <p:to>
                                        <p:strVal val="visible"/>
                                      </p:to>
                                    </p:set>
                                    <p:anim calcmode="lin" valueType="num">
                                      <p:cBhvr additive="base">
                                        <p:cTn id="53" dur="500" fill="hold"/>
                                        <p:tgtEl>
                                          <p:spTgt spid="364552"/>
                                        </p:tgtEl>
                                        <p:attrNameLst>
                                          <p:attrName>ppt_x</p:attrName>
                                        </p:attrNameLst>
                                      </p:cBhvr>
                                      <p:tavLst>
                                        <p:tav tm="0">
                                          <p:val>
                                            <p:strVal val="0-#ppt_w/2"/>
                                          </p:val>
                                        </p:tav>
                                        <p:tav tm="100000">
                                          <p:val>
                                            <p:strVal val="#ppt_x"/>
                                          </p:val>
                                        </p:tav>
                                      </p:tavLst>
                                    </p:anim>
                                    <p:anim calcmode="lin" valueType="num">
                                      <p:cBhvr additive="base">
                                        <p:cTn id="54" dur="500" fill="hold"/>
                                        <p:tgtEl>
                                          <p:spTgt spid="3645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551" grpId="0"/>
      <p:bldP spid="36455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827088" y="333375"/>
            <a:ext cx="7632700" cy="715963"/>
          </a:xfrm>
        </p:spPr>
        <p:txBody>
          <a:bodyPr/>
          <a:lstStyle/>
          <a:p>
            <a:r>
              <a:rPr lang="en-US" altLang="zh-CN" b="1" smtClean="0">
                <a:solidFill>
                  <a:srgbClr val="0000FF"/>
                </a:solidFill>
                <a:latin typeface="宋体" charset="-122"/>
              </a:rPr>
              <a:t>1.</a:t>
            </a:r>
            <a:r>
              <a:rPr lang="zh-CN" altLang="en-US" b="1" smtClean="0">
                <a:solidFill>
                  <a:srgbClr val="0000FF"/>
                </a:solidFill>
              </a:rPr>
              <a:t>光学对中器的检校</a:t>
            </a:r>
          </a:p>
        </p:txBody>
      </p:sp>
      <p:sp>
        <p:nvSpPr>
          <p:cNvPr id="365571" name="Rectangle 3"/>
          <p:cNvSpPr>
            <a:spLocks noGrp="1" noChangeArrowheads="1"/>
          </p:cNvSpPr>
          <p:nvPr>
            <p:ph type="body" sz="half" idx="1"/>
          </p:nvPr>
        </p:nvSpPr>
        <p:spPr>
          <a:xfrm>
            <a:off x="417513" y="1196975"/>
            <a:ext cx="8374062" cy="4681538"/>
          </a:xfrm>
        </p:spPr>
        <p:txBody>
          <a:bodyPr/>
          <a:lstStyle/>
          <a:p>
            <a:pPr marL="0" indent="0" algn="just">
              <a:buFont typeface="Wingdings" pitchFamily="2" charset="2"/>
              <a:buNone/>
            </a:pPr>
            <a:r>
              <a:rPr lang="zh-CN" altLang="en-US" sz="2800" b="1" smtClean="0">
                <a:solidFill>
                  <a:schemeClr val="hlink"/>
                </a:solidFill>
                <a:latin typeface="华文新魏" pitchFamily="2" charset="-122"/>
                <a:ea typeface="华文新魏" pitchFamily="2" charset="-122"/>
              </a:rPr>
              <a:t>检验方法</a:t>
            </a:r>
            <a:r>
              <a:rPr lang="en-US" altLang="zh-CN" sz="2800" b="1" smtClean="0">
                <a:solidFill>
                  <a:schemeClr val="hlink"/>
                </a:solidFill>
                <a:latin typeface="华文新魏" pitchFamily="2" charset="-122"/>
                <a:ea typeface="华文新魏" pitchFamily="2" charset="-122"/>
              </a:rPr>
              <a:t>:</a:t>
            </a:r>
          </a:p>
          <a:p>
            <a:pPr marL="0" indent="0" algn="just">
              <a:lnSpc>
                <a:spcPct val="150000"/>
              </a:lnSpc>
              <a:buFont typeface="Wingdings" pitchFamily="2" charset="2"/>
              <a:buNone/>
            </a:pPr>
            <a:r>
              <a:rPr lang="en-US" altLang="zh-CN" sz="2800" smtClean="0">
                <a:latin typeface="华文新魏" pitchFamily="2" charset="-122"/>
                <a:ea typeface="华文新魏" pitchFamily="2" charset="-122"/>
              </a:rPr>
              <a:t>       </a:t>
            </a:r>
            <a:r>
              <a:rPr lang="en-US" altLang="zh-CN" sz="2400" b="1" smtClean="0">
                <a:latin typeface="黑体" pitchFamily="49" charset="-122"/>
                <a:ea typeface="黑体" pitchFamily="49" charset="-122"/>
              </a:rPr>
              <a:t>(1)</a:t>
            </a:r>
            <a:r>
              <a:rPr lang="zh-CN" altLang="en-US" sz="2400" b="1" smtClean="0">
                <a:latin typeface="黑体" pitchFamily="49" charset="-122"/>
                <a:ea typeface="黑体" pitchFamily="49" charset="-122"/>
              </a:rPr>
              <a:t>若光学对中器在照准部上：</a:t>
            </a:r>
            <a:r>
              <a:rPr lang="zh-CN" altLang="en-US" sz="2400" b="1" smtClean="0">
                <a:solidFill>
                  <a:schemeClr val="hlink"/>
                </a:solidFill>
                <a:latin typeface="黑体" pitchFamily="49" charset="-122"/>
                <a:ea typeface="黑体" pitchFamily="49" charset="-122"/>
              </a:rPr>
              <a:t>精确整平</a:t>
            </a:r>
            <a:r>
              <a:rPr lang="zh-CN" altLang="en-US" sz="2400" b="1" smtClean="0">
                <a:latin typeface="黑体" pitchFamily="49" charset="-122"/>
                <a:ea typeface="黑体" pitchFamily="49" charset="-122"/>
              </a:rPr>
              <a:t>仪器后，在地上铺一白纸，标出光学对中器的中心；旋转</a:t>
            </a:r>
            <a:r>
              <a:rPr lang="en-US" altLang="zh-CN" sz="2400" b="1" smtClean="0">
                <a:latin typeface="黑体" pitchFamily="49" charset="-122"/>
                <a:ea typeface="黑体" pitchFamily="49" charset="-122"/>
              </a:rPr>
              <a:t>180</a:t>
            </a:r>
            <a:r>
              <a:rPr lang="zh-CN" altLang="en-US" sz="2400" b="1" smtClean="0">
                <a:latin typeface="黑体" pitchFamily="49" charset="-122"/>
                <a:ea typeface="黑体" pitchFamily="49" charset="-122"/>
              </a:rPr>
              <a:t>度后，再标出光学对中器的中心。若两次中心重合，则说明光学对中器的视线与竖轴的旋转中心重合，否则不满足。</a:t>
            </a:r>
          </a:p>
          <a:p>
            <a:pPr marL="0" indent="0" algn="just">
              <a:lnSpc>
                <a:spcPct val="150000"/>
              </a:lnSpc>
              <a:spcBef>
                <a:spcPts val="1300"/>
              </a:spcBef>
              <a:buFont typeface="Wingdings" pitchFamily="2" charset="2"/>
              <a:buNone/>
            </a:pPr>
            <a:r>
              <a:rPr lang="en-US" altLang="zh-CN" sz="2400" b="1" smtClean="0">
                <a:latin typeface="黑体" pitchFamily="49" charset="-122"/>
                <a:ea typeface="黑体" pitchFamily="49" charset="-122"/>
              </a:rPr>
              <a:t>    (2)</a:t>
            </a:r>
            <a:r>
              <a:rPr lang="zh-CN" altLang="en-US" sz="2400" b="1" smtClean="0">
                <a:latin typeface="黑体" pitchFamily="49" charset="-122"/>
                <a:ea typeface="黑体" pitchFamily="49" charset="-122"/>
              </a:rPr>
              <a:t>光学对中器在基座上：将仪器平放在水平台面上，基座露出台面，能自由转动；在竖直墙面上放白纸，基座旋转</a:t>
            </a:r>
            <a:r>
              <a:rPr lang="en-US" altLang="zh-CN" sz="2400" b="1" smtClean="0">
                <a:latin typeface="黑体" pitchFamily="49" charset="-122"/>
                <a:ea typeface="黑体" pitchFamily="49" charset="-122"/>
              </a:rPr>
              <a:t>180</a:t>
            </a:r>
            <a:r>
              <a:rPr lang="zh-CN" altLang="en-US" sz="2400" b="1" smtClean="0">
                <a:latin typeface="黑体" pitchFamily="49" charset="-122"/>
                <a:ea typeface="黑体" pitchFamily="49" charset="-122"/>
              </a:rPr>
              <a:t>度前后观察光学对中器中心是否重合。</a:t>
            </a:r>
          </a:p>
        </p:txBody>
      </p:sp>
      <p:cxnSp>
        <p:nvCxnSpPr>
          <p:cNvPr id="40964" name="AutoShape 4"/>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cxnSp>
        <p:nvCxnSpPr>
          <p:cNvPr id="40965" name="AutoShape 5"/>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spTree>
    <p:extLst>
      <p:ext uri="{BB962C8B-B14F-4D97-AF65-F5344CB8AC3E}">
        <p14:creationId xmlns:p14="http://schemas.microsoft.com/office/powerpoint/2010/main" val="23153494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65571">
                                            <p:txEl>
                                              <p:pRg st="0" end="0"/>
                                            </p:txEl>
                                          </p:spTgt>
                                        </p:tgtEl>
                                        <p:attrNameLst>
                                          <p:attrName>style.visibility</p:attrName>
                                        </p:attrNameLst>
                                      </p:cBhvr>
                                      <p:to>
                                        <p:strVal val="visible"/>
                                      </p:to>
                                    </p:set>
                                    <p:animEffect transition="in" filter="blinds(horizontal)">
                                      <p:cBhvr>
                                        <p:cTn id="7" dur="500"/>
                                        <p:tgtEl>
                                          <p:spTgt spid="36557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65571">
                                            <p:txEl>
                                              <p:pRg st="1" end="1"/>
                                            </p:txEl>
                                          </p:spTgt>
                                        </p:tgtEl>
                                        <p:attrNameLst>
                                          <p:attrName>style.visibility</p:attrName>
                                        </p:attrNameLst>
                                      </p:cBhvr>
                                      <p:to>
                                        <p:strVal val="visible"/>
                                      </p:to>
                                    </p:set>
                                    <p:animEffect transition="in" filter="blinds(horizontal)">
                                      <p:cBhvr>
                                        <p:cTn id="12" dur="500"/>
                                        <p:tgtEl>
                                          <p:spTgt spid="36557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65571">
                                            <p:txEl>
                                              <p:pRg st="2" end="2"/>
                                            </p:txEl>
                                          </p:spTgt>
                                        </p:tgtEl>
                                        <p:attrNameLst>
                                          <p:attrName>style.visibility</p:attrName>
                                        </p:attrNameLst>
                                      </p:cBhvr>
                                      <p:to>
                                        <p:strVal val="visible"/>
                                      </p:to>
                                    </p:set>
                                    <p:animEffect transition="in" filter="blinds(horizontal)">
                                      <p:cBhvr>
                                        <p:cTn id="17" dur="500"/>
                                        <p:tgtEl>
                                          <p:spTgt spid="36557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827088" y="333375"/>
            <a:ext cx="7632700" cy="715963"/>
          </a:xfrm>
        </p:spPr>
        <p:txBody>
          <a:bodyPr/>
          <a:lstStyle/>
          <a:p>
            <a:r>
              <a:rPr lang="en-US" altLang="zh-CN" b="1" smtClean="0">
                <a:solidFill>
                  <a:srgbClr val="0000FF"/>
                </a:solidFill>
                <a:latin typeface="宋体" charset="-122"/>
              </a:rPr>
              <a:t>1.</a:t>
            </a:r>
            <a:r>
              <a:rPr lang="zh-CN" altLang="en-US" b="1" smtClean="0">
                <a:solidFill>
                  <a:srgbClr val="0000FF"/>
                </a:solidFill>
              </a:rPr>
              <a:t>光学对中器的检校</a:t>
            </a:r>
          </a:p>
        </p:txBody>
      </p:sp>
      <p:sp>
        <p:nvSpPr>
          <p:cNvPr id="366595" name="Rectangle 3"/>
          <p:cNvSpPr>
            <a:spLocks noGrp="1" noChangeArrowheads="1"/>
          </p:cNvSpPr>
          <p:nvPr>
            <p:ph type="body" sz="half" idx="1"/>
          </p:nvPr>
        </p:nvSpPr>
        <p:spPr>
          <a:xfrm>
            <a:off x="417513" y="1196975"/>
            <a:ext cx="8374062" cy="4681538"/>
          </a:xfrm>
        </p:spPr>
        <p:txBody>
          <a:bodyPr/>
          <a:lstStyle/>
          <a:p>
            <a:pPr marL="0" indent="0" algn="just">
              <a:buFont typeface="Wingdings" pitchFamily="2" charset="2"/>
              <a:buNone/>
            </a:pPr>
            <a:r>
              <a:rPr lang="zh-CN" altLang="en-US" sz="2800" b="1" smtClean="0">
                <a:solidFill>
                  <a:schemeClr val="hlink"/>
                </a:solidFill>
                <a:latin typeface="华文新魏" pitchFamily="2" charset="-122"/>
                <a:ea typeface="华文新魏" pitchFamily="2" charset="-122"/>
              </a:rPr>
              <a:t>校正方法</a:t>
            </a:r>
            <a:r>
              <a:rPr lang="en-US" altLang="zh-CN" sz="2800" b="1" smtClean="0">
                <a:solidFill>
                  <a:schemeClr val="hlink"/>
                </a:solidFill>
                <a:latin typeface="华文新魏" pitchFamily="2" charset="-122"/>
                <a:ea typeface="华文新魏" pitchFamily="2" charset="-122"/>
              </a:rPr>
              <a:t>:</a:t>
            </a:r>
          </a:p>
          <a:p>
            <a:pPr marL="0" indent="0">
              <a:lnSpc>
                <a:spcPct val="150000"/>
              </a:lnSpc>
              <a:buFont typeface="Wingdings" pitchFamily="2" charset="2"/>
              <a:buNone/>
            </a:pPr>
            <a:r>
              <a:rPr lang="zh-CN" altLang="en-US" sz="2400" b="1" smtClean="0">
                <a:latin typeface="黑体" pitchFamily="49" charset="-122"/>
                <a:ea typeface="黑体" pitchFamily="49" charset="-122"/>
              </a:rPr>
              <a:t>    由于检验时所得前后两点之差是由二倍误差造成的，因而在标出两点的中间位置后，校正有关的螺旋</a:t>
            </a:r>
            <a:r>
              <a:rPr lang="en-US" altLang="zh-CN" sz="2400" b="1" smtClean="0">
                <a:latin typeface="黑体" pitchFamily="49" charset="-122"/>
                <a:ea typeface="黑体" pitchFamily="49" charset="-122"/>
              </a:rPr>
              <a:t>(</a:t>
            </a:r>
            <a:r>
              <a:rPr lang="zh-CN" altLang="en-US" sz="2400" b="1" smtClean="0">
                <a:latin typeface="黑体" pitchFamily="49" charset="-122"/>
                <a:ea typeface="黑体" pitchFamily="49" charset="-122"/>
              </a:rPr>
              <a:t>光学对中器望远镜分划板或直角棱镜</a:t>
            </a:r>
            <a:r>
              <a:rPr lang="en-US" altLang="zh-CN" sz="2400" b="1" smtClean="0">
                <a:latin typeface="黑体" pitchFamily="49" charset="-122"/>
                <a:ea typeface="黑体" pitchFamily="49" charset="-122"/>
              </a:rPr>
              <a:t>)</a:t>
            </a:r>
            <a:r>
              <a:rPr lang="zh-CN" altLang="en-US" sz="2400" b="1" smtClean="0">
                <a:latin typeface="黑体" pitchFamily="49" charset="-122"/>
                <a:ea typeface="黑体" pitchFamily="49" charset="-122"/>
              </a:rPr>
              <a:t>，使视线落在中间点上即可。调节螺旋</a:t>
            </a:r>
            <a:r>
              <a:rPr lang="en-US" altLang="zh-CN" sz="2400" b="1" smtClean="0">
                <a:latin typeface="黑体" pitchFamily="49" charset="-122"/>
                <a:ea typeface="黑体" pitchFamily="49" charset="-122"/>
              </a:rPr>
              <a:t>1</a:t>
            </a:r>
            <a:r>
              <a:rPr lang="zh-CN" altLang="en-US" sz="2400" b="1" smtClean="0">
                <a:latin typeface="黑体" pitchFamily="49" charset="-122"/>
                <a:ea typeface="黑体" pitchFamily="49" charset="-122"/>
              </a:rPr>
              <a:t>，则视线前后移动，调节螺旋</a:t>
            </a:r>
            <a:r>
              <a:rPr lang="en-US" altLang="zh-CN" sz="2400" b="1" smtClean="0">
                <a:latin typeface="黑体" pitchFamily="49" charset="-122"/>
                <a:ea typeface="黑体" pitchFamily="49" charset="-122"/>
              </a:rPr>
              <a:t>2</a:t>
            </a:r>
            <a:r>
              <a:rPr lang="zh-CN" altLang="en-US" sz="2400" b="1" smtClean="0">
                <a:latin typeface="黑体" pitchFamily="49" charset="-122"/>
                <a:ea typeface="黑体" pitchFamily="49" charset="-122"/>
              </a:rPr>
              <a:t>、</a:t>
            </a:r>
            <a:r>
              <a:rPr lang="en-US" altLang="zh-CN" sz="2400" b="1" smtClean="0">
                <a:latin typeface="黑体" pitchFamily="49" charset="-122"/>
                <a:ea typeface="黑体" pitchFamily="49" charset="-122"/>
              </a:rPr>
              <a:t>3</a:t>
            </a:r>
            <a:r>
              <a:rPr lang="zh-CN" altLang="en-US" sz="2400" b="1" smtClean="0">
                <a:latin typeface="黑体" pitchFamily="49" charset="-122"/>
                <a:ea typeface="黑体" pitchFamily="49" charset="-122"/>
              </a:rPr>
              <a:t>，则视线左右移动。</a:t>
            </a:r>
          </a:p>
        </p:txBody>
      </p:sp>
      <p:cxnSp>
        <p:nvCxnSpPr>
          <p:cNvPr id="41988" name="AutoShape 4"/>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cxnSp>
        <p:nvCxnSpPr>
          <p:cNvPr id="41989" name="AutoShape 5"/>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pic>
        <p:nvPicPr>
          <p:cNvPr id="366598" name="Picture 6" descr="光学对中器校正螺丝"/>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000" y="4149725"/>
            <a:ext cx="2592388" cy="247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04644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66595">
                                            <p:txEl>
                                              <p:pRg st="0" end="0"/>
                                            </p:txEl>
                                          </p:spTgt>
                                        </p:tgtEl>
                                        <p:attrNameLst>
                                          <p:attrName>style.visibility</p:attrName>
                                        </p:attrNameLst>
                                      </p:cBhvr>
                                      <p:to>
                                        <p:strVal val="visible"/>
                                      </p:to>
                                    </p:set>
                                    <p:animEffect transition="in" filter="blinds(horizontal)">
                                      <p:cBhvr>
                                        <p:cTn id="7" dur="500"/>
                                        <p:tgtEl>
                                          <p:spTgt spid="3665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66595">
                                            <p:txEl>
                                              <p:pRg st="1" end="1"/>
                                            </p:txEl>
                                          </p:spTgt>
                                        </p:tgtEl>
                                        <p:attrNameLst>
                                          <p:attrName>style.visibility</p:attrName>
                                        </p:attrNameLst>
                                      </p:cBhvr>
                                      <p:to>
                                        <p:strVal val="visible"/>
                                      </p:to>
                                    </p:set>
                                    <p:animEffect transition="in" filter="blinds(horizontal)">
                                      <p:cBhvr>
                                        <p:cTn id="12" dur="500"/>
                                        <p:tgtEl>
                                          <p:spTgt spid="36659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66598"/>
                                        </p:tgtEl>
                                        <p:attrNameLst>
                                          <p:attrName>style.visibility</p:attrName>
                                        </p:attrNameLst>
                                      </p:cBhvr>
                                      <p:to>
                                        <p:strVal val="visible"/>
                                      </p:to>
                                    </p:set>
                                    <p:animEffect transition="in" filter="blinds(horizontal)">
                                      <p:cBhvr>
                                        <p:cTn id="17" dur="500"/>
                                        <p:tgtEl>
                                          <p:spTgt spid="3665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827088" y="333375"/>
            <a:ext cx="7632700" cy="715963"/>
          </a:xfrm>
        </p:spPr>
        <p:txBody>
          <a:bodyPr/>
          <a:lstStyle/>
          <a:p>
            <a:r>
              <a:rPr lang="en-US" altLang="zh-CN" b="1" smtClean="0">
                <a:solidFill>
                  <a:srgbClr val="0000FF"/>
                </a:solidFill>
                <a:latin typeface="宋体" charset="-122"/>
              </a:rPr>
              <a:t>2.</a:t>
            </a:r>
            <a:r>
              <a:rPr lang="zh-CN" altLang="en-US" b="1" smtClean="0">
                <a:solidFill>
                  <a:srgbClr val="0000FF"/>
                </a:solidFill>
                <a:latin typeface="宋体" charset="-122"/>
              </a:rPr>
              <a:t>照准部水准管轴的检校</a:t>
            </a:r>
          </a:p>
        </p:txBody>
      </p:sp>
      <p:sp>
        <p:nvSpPr>
          <p:cNvPr id="367619" name="Rectangle 3"/>
          <p:cNvSpPr>
            <a:spLocks noGrp="1" noChangeArrowheads="1"/>
          </p:cNvSpPr>
          <p:nvPr>
            <p:ph type="body" sz="half" idx="1"/>
          </p:nvPr>
        </p:nvSpPr>
        <p:spPr>
          <a:xfrm>
            <a:off x="417513" y="1196975"/>
            <a:ext cx="8308975" cy="4681538"/>
          </a:xfrm>
        </p:spPr>
        <p:txBody>
          <a:bodyPr/>
          <a:lstStyle/>
          <a:p>
            <a:pPr marL="0" indent="0" algn="just">
              <a:buFont typeface="Wingdings" pitchFamily="2" charset="2"/>
              <a:buNone/>
            </a:pPr>
            <a:r>
              <a:rPr lang="zh-CN" altLang="en-US" sz="2800" b="1" smtClean="0">
                <a:solidFill>
                  <a:schemeClr val="hlink"/>
                </a:solidFill>
                <a:latin typeface="华文新魏" pitchFamily="2" charset="-122"/>
                <a:ea typeface="华文新魏" pitchFamily="2" charset="-122"/>
              </a:rPr>
              <a:t>检验方法</a:t>
            </a:r>
            <a:r>
              <a:rPr lang="en-US" altLang="zh-CN" sz="2800" b="1" smtClean="0">
                <a:solidFill>
                  <a:schemeClr val="hlink"/>
                </a:solidFill>
                <a:latin typeface="华文新魏" pitchFamily="2" charset="-122"/>
                <a:ea typeface="华文新魏" pitchFamily="2" charset="-122"/>
              </a:rPr>
              <a:t>:</a:t>
            </a:r>
          </a:p>
          <a:p>
            <a:pPr marL="0" indent="0" algn="just">
              <a:lnSpc>
                <a:spcPct val="150000"/>
              </a:lnSpc>
              <a:buFont typeface="Wingdings" pitchFamily="2" charset="2"/>
              <a:buNone/>
            </a:pPr>
            <a:r>
              <a:rPr lang="zh-CN" altLang="en-US" sz="2400" b="1" smtClean="0">
                <a:latin typeface="黑体" pitchFamily="49" charset="-122"/>
                <a:ea typeface="黑体" pitchFamily="49" charset="-122"/>
              </a:rPr>
              <a:t>    先将仪器粗略整平后，使水准管平行于一对脚螺旋，并用这一对脚螺旋使水准管气泡居中，然后将照准部平转</a:t>
            </a:r>
            <a:r>
              <a:rPr lang="en-US" altLang="zh-CN" sz="2400" b="1" smtClean="0">
                <a:latin typeface="黑体" pitchFamily="49" charset="-122"/>
                <a:ea typeface="黑体" pitchFamily="49" charset="-122"/>
              </a:rPr>
              <a:t>180°</a:t>
            </a:r>
            <a:r>
              <a:rPr lang="zh-CN" altLang="en-US" sz="2400" b="1" smtClean="0">
                <a:latin typeface="黑体" pitchFamily="49" charset="-122"/>
                <a:ea typeface="黑体" pitchFamily="49" charset="-122"/>
              </a:rPr>
              <a:t>，若气泡仍然居中，则说明水准管轴与竖轴在一个方向上垂直，否则应进行校正。</a:t>
            </a:r>
          </a:p>
        </p:txBody>
      </p:sp>
      <p:cxnSp>
        <p:nvCxnSpPr>
          <p:cNvPr id="43012" name="AutoShape 4"/>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cxnSp>
        <p:nvCxnSpPr>
          <p:cNvPr id="43013" name="AutoShape 5"/>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pic>
        <p:nvPicPr>
          <p:cNvPr id="367623" name="Picture 7" descr="水准管轴检验"/>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4305300"/>
            <a:ext cx="7867650"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37076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67619">
                                            <p:txEl>
                                              <p:pRg st="0" end="0"/>
                                            </p:txEl>
                                          </p:spTgt>
                                        </p:tgtEl>
                                        <p:attrNameLst>
                                          <p:attrName>style.visibility</p:attrName>
                                        </p:attrNameLst>
                                      </p:cBhvr>
                                      <p:to>
                                        <p:strVal val="visible"/>
                                      </p:to>
                                    </p:set>
                                    <p:animEffect transition="in" filter="blinds(horizontal)">
                                      <p:cBhvr>
                                        <p:cTn id="7" dur="500"/>
                                        <p:tgtEl>
                                          <p:spTgt spid="36761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67623"/>
                                        </p:tgtEl>
                                        <p:attrNameLst>
                                          <p:attrName>style.visibility</p:attrName>
                                        </p:attrNameLst>
                                      </p:cBhvr>
                                      <p:to>
                                        <p:strVal val="visible"/>
                                      </p:to>
                                    </p:set>
                                    <p:animEffect transition="in" filter="blinds(horizontal)">
                                      <p:cBhvr>
                                        <p:cTn id="12" dur="500"/>
                                        <p:tgtEl>
                                          <p:spTgt spid="36762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67619">
                                            <p:txEl>
                                              <p:pRg st="1" end="1"/>
                                            </p:txEl>
                                          </p:spTgt>
                                        </p:tgtEl>
                                        <p:attrNameLst>
                                          <p:attrName>style.visibility</p:attrName>
                                        </p:attrNameLst>
                                      </p:cBhvr>
                                      <p:to>
                                        <p:strVal val="visible"/>
                                      </p:to>
                                    </p:set>
                                    <p:animEffect transition="in" filter="blinds(horizontal)">
                                      <p:cBhvr>
                                        <p:cTn id="17" dur="500"/>
                                        <p:tgtEl>
                                          <p:spTgt spid="3676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827088" y="333375"/>
            <a:ext cx="7632700" cy="715963"/>
          </a:xfrm>
        </p:spPr>
        <p:txBody>
          <a:bodyPr/>
          <a:lstStyle/>
          <a:p>
            <a:pPr eaLnBrk="1" hangingPunct="1"/>
            <a:r>
              <a:rPr lang="zh-CN" altLang="en-US" b="1" smtClean="0">
                <a:solidFill>
                  <a:srgbClr val="0000FF"/>
                </a:solidFill>
                <a:latin typeface="宋体" pitchFamily="2" charset="-122"/>
              </a:rPr>
              <a:t>测回法水平角观测</a:t>
            </a:r>
          </a:p>
        </p:txBody>
      </p:sp>
      <p:sp>
        <p:nvSpPr>
          <p:cNvPr id="325635" name="Rectangle 3"/>
          <p:cNvSpPr>
            <a:spLocks noGrp="1" noChangeArrowheads="1"/>
          </p:cNvSpPr>
          <p:nvPr>
            <p:ph type="body" sz="half" idx="1"/>
          </p:nvPr>
        </p:nvSpPr>
        <p:spPr>
          <a:xfrm>
            <a:off x="468313" y="1196975"/>
            <a:ext cx="8064500" cy="4608513"/>
          </a:xfrm>
        </p:spPr>
        <p:txBody>
          <a:bodyPr/>
          <a:lstStyle/>
          <a:p>
            <a:pPr marL="0" indent="536575">
              <a:lnSpc>
                <a:spcPct val="150000"/>
              </a:lnSpc>
              <a:buNone/>
            </a:pPr>
            <a:r>
              <a:rPr lang="zh-CN" altLang="en-US" sz="2400" b="1" dirty="0" smtClean="0">
                <a:latin typeface="黑体" pitchFamily="49" charset="-122"/>
                <a:ea typeface="黑体" pitchFamily="49" charset="-122"/>
              </a:rPr>
              <a:t>为保证观测结果的正确性，高等级测量中角度外业测量都要观测</a:t>
            </a:r>
            <a:r>
              <a:rPr lang="zh-CN" altLang="en-US" sz="2400" b="1" dirty="0" smtClean="0">
                <a:solidFill>
                  <a:srgbClr val="FF0000"/>
                </a:solidFill>
                <a:latin typeface="黑体" pitchFamily="49" charset="-122"/>
                <a:ea typeface="黑体" pitchFamily="49" charset="-122"/>
              </a:rPr>
              <a:t>多个</a:t>
            </a:r>
            <a:r>
              <a:rPr lang="zh-CN" altLang="en-US" sz="2400" b="1" dirty="0" smtClean="0">
                <a:latin typeface="黑体" pitchFamily="49" charset="-122"/>
                <a:ea typeface="黑体" pitchFamily="49" charset="-122"/>
              </a:rPr>
              <a:t>测回</a:t>
            </a:r>
            <a:r>
              <a:rPr lang="en-US" altLang="zh-CN" sz="2400" b="1" dirty="0" smtClean="0">
                <a:latin typeface="黑体" pitchFamily="49" charset="-122"/>
                <a:ea typeface="黑体" pitchFamily="49" charset="-122"/>
              </a:rPr>
              <a:t>(</a:t>
            </a:r>
            <a:r>
              <a:rPr lang="en-US" altLang="zh-CN" sz="2000" b="1" dirty="0">
                <a:solidFill>
                  <a:srgbClr val="FF0000"/>
                </a:solidFill>
                <a:latin typeface="Times New Roman" pitchFamily="18" charset="0"/>
                <a:ea typeface="宋体" charset="-122"/>
              </a:rPr>
              <a:t>Repetition </a:t>
            </a:r>
            <a:r>
              <a:rPr lang="en-US" altLang="zh-CN" sz="2000" b="1" dirty="0" smtClean="0">
                <a:solidFill>
                  <a:srgbClr val="FF0000"/>
                </a:solidFill>
                <a:latin typeface="Times New Roman" pitchFamily="18" charset="0"/>
                <a:ea typeface="宋体" charset="-122"/>
              </a:rPr>
              <a:t>Measurement</a:t>
            </a:r>
            <a:r>
              <a:rPr lang="en-US" altLang="zh-CN" sz="2400" b="1" dirty="0" smtClean="0">
                <a:latin typeface="黑体" pitchFamily="49" charset="-122"/>
                <a:ea typeface="黑体" pitchFamily="49" charset="-122"/>
              </a:rPr>
              <a:t>)</a:t>
            </a:r>
            <a:r>
              <a:rPr lang="zh-CN" altLang="en-US" sz="2400" b="1" dirty="0" smtClean="0">
                <a:latin typeface="黑体" pitchFamily="49" charset="-122"/>
                <a:ea typeface="黑体" pitchFamily="49" charset="-122"/>
              </a:rPr>
              <a:t>。</a:t>
            </a:r>
            <a:endParaRPr lang="en-US" altLang="zh-CN" sz="2400" b="1" dirty="0" smtClean="0">
              <a:latin typeface="黑体" pitchFamily="49" charset="-122"/>
              <a:ea typeface="黑体" pitchFamily="49" charset="-122"/>
            </a:endParaRPr>
          </a:p>
        </p:txBody>
      </p:sp>
      <p:grpSp>
        <p:nvGrpSpPr>
          <p:cNvPr id="2" name="组合 5"/>
          <p:cNvGrpSpPr>
            <a:grpSpLocks/>
          </p:cNvGrpSpPr>
          <p:nvPr/>
        </p:nvGrpSpPr>
        <p:grpSpPr bwMode="auto">
          <a:xfrm>
            <a:off x="857250" y="2565400"/>
            <a:ext cx="7229475" cy="3468688"/>
            <a:chOff x="857224" y="2564870"/>
            <a:chExt cx="7229475" cy="3468935"/>
          </a:xfrm>
        </p:grpSpPr>
        <p:pic>
          <p:nvPicPr>
            <p:cNvPr id="41990" name="Picture 2"/>
            <p:cNvPicPr>
              <a:picLocks noChangeAspect="1" noChangeArrowheads="1"/>
            </p:cNvPicPr>
            <p:nvPr/>
          </p:nvPicPr>
          <p:blipFill>
            <a:blip r:embed="rId2">
              <a:extLst>
                <a:ext uri="{28A0092B-C50C-407E-A947-70E740481C1C}">
                  <a14:useLocalDpi xmlns:a14="http://schemas.microsoft.com/office/drawing/2010/main" val="0"/>
                </a:ext>
              </a:extLst>
            </a:blip>
            <a:srcRect t="10352"/>
            <a:stretch>
              <a:fillRect/>
            </a:stretch>
          </p:blipFill>
          <p:spPr bwMode="auto">
            <a:xfrm>
              <a:off x="857224" y="2564870"/>
              <a:ext cx="7229475" cy="303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7" name="TextBox 4"/>
            <p:cNvSpPr txBox="1">
              <a:spLocks noChangeArrowheads="1"/>
            </p:cNvSpPr>
            <p:nvPr/>
          </p:nvSpPr>
          <p:spPr bwMode="auto">
            <a:xfrm>
              <a:off x="2500287" y="5571809"/>
              <a:ext cx="5214937" cy="461996"/>
            </a:xfrm>
            <a:prstGeom prst="rect">
              <a:avLst/>
            </a:prstGeom>
            <a:solidFill>
              <a:schemeClr val="accent2">
                <a:lumMod val="20000"/>
                <a:lumOff val="80000"/>
              </a:schemeClr>
            </a:solidFill>
            <a:ln w="9525">
              <a:noFill/>
              <a:miter lim="800000"/>
              <a:headEnd/>
              <a:tailEnd/>
            </a:ln>
          </p:spPr>
          <p:txBody>
            <a:bodyPr>
              <a:spAutoFit/>
            </a:bodyPr>
            <a:lstStyle/>
            <a:p>
              <a:pPr>
                <a:defRPr/>
              </a:pPr>
              <a:r>
                <a:rPr lang="en-US" altLang="zh-CN" b="1" u="sng" dirty="0">
                  <a:solidFill>
                    <a:srgbClr val="FF0000"/>
                  </a:solidFill>
                  <a:latin typeface="新宋体" pitchFamily="49" charset="-122"/>
                  <a:ea typeface="新宋体" pitchFamily="49" charset="-122"/>
                </a:rPr>
                <a:t>From</a:t>
              </a:r>
              <a:r>
                <a:rPr lang="zh-CN" altLang="en-US" b="1" u="sng" dirty="0">
                  <a:solidFill>
                    <a:srgbClr val="FF0000"/>
                  </a:solidFill>
                  <a:latin typeface="新宋体" pitchFamily="49" charset="-122"/>
                  <a:ea typeface="新宋体" pitchFamily="49" charset="-122"/>
                </a:rPr>
                <a:t>：</a:t>
              </a:r>
              <a:r>
                <a:rPr lang="en-US" altLang="zh-CN" b="1" u="sng" dirty="0">
                  <a:solidFill>
                    <a:srgbClr val="FF0000"/>
                  </a:solidFill>
                  <a:latin typeface="新宋体" pitchFamily="49" charset="-122"/>
                  <a:ea typeface="新宋体" pitchFamily="49" charset="-122"/>
                </a:rPr>
                <a:t>GB50026-2007 </a:t>
              </a:r>
              <a:r>
                <a:rPr lang="zh-CN" altLang="en-US" b="1" u="sng" dirty="0">
                  <a:solidFill>
                    <a:srgbClr val="FF0000"/>
                  </a:solidFill>
                  <a:latin typeface="新宋体" pitchFamily="49" charset="-122"/>
                  <a:ea typeface="新宋体" pitchFamily="49" charset="-122"/>
                </a:rPr>
                <a:t>工程测量规范</a:t>
              </a:r>
            </a:p>
          </p:txBody>
        </p:sp>
      </p:grpSp>
      <p:sp>
        <p:nvSpPr>
          <p:cNvPr id="7" name="圆角矩形 6"/>
          <p:cNvSpPr>
            <a:spLocks noChangeArrowheads="1"/>
          </p:cNvSpPr>
          <p:nvPr/>
        </p:nvSpPr>
        <p:spPr bwMode="auto">
          <a:xfrm>
            <a:off x="5214938" y="2571750"/>
            <a:ext cx="1857375" cy="3000375"/>
          </a:xfrm>
          <a:prstGeom prst="roundRect">
            <a:avLst>
              <a:gd name="adj" fmla="val 16667"/>
            </a:avLst>
          </a:prstGeom>
          <a:noFill/>
          <a:ln w="381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Tree>
    <p:extLst>
      <p:ext uri="{BB962C8B-B14F-4D97-AF65-F5344CB8AC3E}">
        <p14:creationId xmlns:p14="http://schemas.microsoft.com/office/powerpoint/2010/main" val="12457729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25635">
                                            <p:txEl>
                                              <p:pRg st="0" end="0"/>
                                            </p:txEl>
                                          </p:spTgt>
                                        </p:tgtEl>
                                        <p:attrNameLst>
                                          <p:attrName>style.visibility</p:attrName>
                                        </p:attrNameLst>
                                      </p:cBhvr>
                                      <p:to>
                                        <p:strVal val="visible"/>
                                      </p:to>
                                    </p:set>
                                    <p:animEffect transition="in" filter="blinds(horizontal)">
                                      <p:cBhvr>
                                        <p:cTn id="7" dur="500"/>
                                        <p:tgtEl>
                                          <p:spTgt spid="3256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9"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0" fill="hold"/>
                                        <p:tgtEl>
                                          <p:spTgt spid="7"/>
                                        </p:tgtEl>
                                        <p:attrNameLst>
                                          <p:attrName>ppt_w</p:attrName>
                                        </p:attrNameLst>
                                      </p:cBhvr>
                                      <p:tavLst>
                                        <p:tav tm="0" fmla="#ppt_w*sin(2.5*pi*$)">
                                          <p:val>
                                            <p:fltVal val="0"/>
                                          </p:val>
                                        </p:tav>
                                        <p:tav tm="100000">
                                          <p:val>
                                            <p:fltVal val="1"/>
                                          </p:val>
                                        </p:tav>
                                      </p:tavLst>
                                    </p:anim>
                                    <p:anim calcmode="lin" valueType="num">
                                      <p:cBhvr>
                                        <p:cTn id="18" dur="5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827088" y="333375"/>
            <a:ext cx="7632700" cy="715963"/>
          </a:xfrm>
        </p:spPr>
        <p:txBody>
          <a:bodyPr/>
          <a:lstStyle/>
          <a:p>
            <a:r>
              <a:rPr lang="en-US" altLang="zh-CN" b="1" smtClean="0">
                <a:solidFill>
                  <a:srgbClr val="0000FF"/>
                </a:solidFill>
                <a:latin typeface="宋体" charset="-122"/>
              </a:rPr>
              <a:t>2.</a:t>
            </a:r>
            <a:r>
              <a:rPr lang="zh-CN" altLang="en-US" b="1" smtClean="0">
                <a:solidFill>
                  <a:srgbClr val="0000FF"/>
                </a:solidFill>
                <a:latin typeface="宋体" charset="-122"/>
              </a:rPr>
              <a:t>照准部的水准管轴的检校</a:t>
            </a:r>
          </a:p>
        </p:txBody>
      </p:sp>
      <p:sp>
        <p:nvSpPr>
          <p:cNvPr id="368643" name="Rectangle 3"/>
          <p:cNvSpPr>
            <a:spLocks noGrp="1" noChangeArrowheads="1"/>
          </p:cNvSpPr>
          <p:nvPr>
            <p:ph type="body" sz="half" idx="1"/>
          </p:nvPr>
        </p:nvSpPr>
        <p:spPr>
          <a:xfrm>
            <a:off x="468313" y="1196975"/>
            <a:ext cx="8135937" cy="4681538"/>
          </a:xfrm>
        </p:spPr>
        <p:txBody>
          <a:bodyPr/>
          <a:lstStyle/>
          <a:p>
            <a:pPr marL="0" indent="0" algn="just">
              <a:buFont typeface="Wingdings" pitchFamily="2" charset="2"/>
              <a:buNone/>
            </a:pPr>
            <a:r>
              <a:rPr lang="zh-CN" altLang="en-US" sz="2800" dirty="0" smtClean="0">
                <a:solidFill>
                  <a:schemeClr val="hlink"/>
                </a:solidFill>
                <a:latin typeface="华文新魏" pitchFamily="2" charset="-122"/>
                <a:ea typeface="华文新魏" pitchFamily="2" charset="-122"/>
              </a:rPr>
              <a:t>校正方法</a:t>
            </a:r>
            <a:r>
              <a:rPr lang="en-US" altLang="zh-CN" sz="2800" dirty="0" smtClean="0">
                <a:solidFill>
                  <a:schemeClr val="hlink"/>
                </a:solidFill>
                <a:latin typeface="华文新魏" pitchFamily="2" charset="-122"/>
                <a:ea typeface="华文新魏" pitchFamily="2" charset="-122"/>
              </a:rPr>
              <a:t>:</a:t>
            </a:r>
          </a:p>
          <a:p>
            <a:pPr marL="0" indent="0">
              <a:lnSpc>
                <a:spcPct val="150000"/>
              </a:lnSpc>
              <a:buFont typeface="Wingdings" pitchFamily="2" charset="2"/>
              <a:buNone/>
            </a:pPr>
            <a:r>
              <a:rPr lang="zh-CN" altLang="en-US" sz="2400" b="1" dirty="0" smtClean="0">
                <a:latin typeface="黑体" pitchFamily="49" charset="-122"/>
                <a:ea typeface="黑体" pitchFamily="49" charset="-122"/>
              </a:rPr>
              <a:t>    水准管校正螺旋与脚螺旋各调一半。需要在相互垂直的两个方向都满足要求。</a:t>
            </a:r>
            <a:endParaRPr lang="en-US" altLang="zh-CN" sz="2400" b="1" dirty="0" smtClean="0">
              <a:latin typeface="黑体" pitchFamily="49" charset="-122"/>
              <a:ea typeface="黑体" pitchFamily="49" charset="-122"/>
            </a:endParaRPr>
          </a:p>
          <a:p>
            <a:pPr marL="0" indent="0">
              <a:buFont typeface="Wingdings" pitchFamily="2" charset="2"/>
              <a:buNone/>
            </a:pPr>
            <a:endParaRPr lang="zh-CN" altLang="en-US" sz="2000" dirty="0" smtClean="0">
              <a:latin typeface="宋体" charset="-122"/>
            </a:endParaRPr>
          </a:p>
        </p:txBody>
      </p:sp>
      <p:cxnSp>
        <p:nvCxnSpPr>
          <p:cNvPr id="44036" name="AutoShape 4"/>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cxnSp>
        <p:nvCxnSpPr>
          <p:cNvPr id="44037" name="AutoShape 5"/>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pic>
        <p:nvPicPr>
          <p:cNvPr id="368647" name="Picture 7" descr="水准管轴校正"/>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4459288"/>
            <a:ext cx="7353300"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48" name="Picture 8" descr="未标题-1%20拷贝"/>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095625"/>
            <a:ext cx="51212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715788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827088" y="333375"/>
            <a:ext cx="7632700" cy="715963"/>
          </a:xfrm>
        </p:spPr>
        <p:txBody>
          <a:bodyPr/>
          <a:lstStyle/>
          <a:p>
            <a:r>
              <a:rPr lang="en-US" altLang="zh-CN" b="1" smtClean="0">
                <a:solidFill>
                  <a:schemeClr val="folHlink"/>
                </a:solidFill>
                <a:latin typeface="宋体" charset="-122"/>
              </a:rPr>
              <a:t>2.</a:t>
            </a:r>
            <a:r>
              <a:rPr lang="zh-CN" altLang="en-US" b="1" smtClean="0">
                <a:solidFill>
                  <a:schemeClr val="folHlink"/>
                </a:solidFill>
                <a:latin typeface="宋体" charset="-122"/>
              </a:rPr>
              <a:t>照准部的水准管轴的检校</a:t>
            </a:r>
          </a:p>
        </p:txBody>
      </p:sp>
      <p:cxnSp>
        <p:nvCxnSpPr>
          <p:cNvPr id="45059" name="AutoShape 4"/>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cxnSp>
        <p:nvCxnSpPr>
          <p:cNvPr id="45060" name="AutoShape 5"/>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pic>
        <p:nvPicPr>
          <p:cNvPr id="45061" name="Picture 5" descr="G:\图片\校正 00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918920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827088" y="333375"/>
            <a:ext cx="7632700" cy="715963"/>
          </a:xfrm>
        </p:spPr>
        <p:txBody>
          <a:bodyPr/>
          <a:lstStyle/>
          <a:p>
            <a:r>
              <a:rPr lang="en-US" altLang="zh-CN" b="1" smtClean="0">
                <a:solidFill>
                  <a:srgbClr val="0000FF"/>
                </a:solidFill>
                <a:latin typeface="宋体" charset="-122"/>
              </a:rPr>
              <a:t>3.</a:t>
            </a:r>
            <a:r>
              <a:rPr lang="zh-CN" altLang="en-US" b="1" smtClean="0">
                <a:solidFill>
                  <a:srgbClr val="0000FF"/>
                </a:solidFill>
                <a:latin typeface="宋体" charset="-122"/>
              </a:rPr>
              <a:t>圆水准器轴的检校</a:t>
            </a:r>
          </a:p>
        </p:txBody>
      </p:sp>
      <p:sp>
        <p:nvSpPr>
          <p:cNvPr id="369667" name="Rectangle 3"/>
          <p:cNvSpPr>
            <a:spLocks noGrp="1" noChangeArrowheads="1"/>
          </p:cNvSpPr>
          <p:nvPr>
            <p:ph type="body" sz="half" idx="1"/>
          </p:nvPr>
        </p:nvSpPr>
        <p:spPr>
          <a:xfrm>
            <a:off x="468313" y="1268413"/>
            <a:ext cx="8135937" cy="4681537"/>
          </a:xfrm>
        </p:spPr>
        <p:txBody>
          <a:bodyPr/>
          <a:lstStyle/>
          <a:p>
            <a:pPr marL="0" indent="0" algn="just">
              <a:buFont typeface="Wingdings" pitchFamily="2" charset="2"/>
              <a:buNone/>
            </a:pPr>
            <a:r>
              <a:rPr lang="zh-CN" altLang="en-US" sz="2800" b="1" smtClean="0">
                <a:solidFill>
                  <a:schemeClr val="hlink"/>
                </a:solidFill>
                <a:latin typeface="华文新魏" pitchFamily="2" charset="-122"/>
                <a:ea typeface="华文新魏" pitchFamily="2" charset="-122"/>
              </a:rPr>
              <a:t>检验方法</a:t>
            </a:r>
            <a:r>
              <a:rPr lang="en-US" altLang="zh-CN" sz="2800" b="1" smtClean="0">
                <a:solidFill>
                  <a:schemeClr val="hlink"/>
                </a:solidFill>
                <a:latin typeface="华文新魏" pitchFamily="2" charset="-122"/>
                <a:ea typeface="华文新魏" pitchFamily="2" charset="-122"/>
              </a:rPr>
              <a:t>:</a:t>
            </a:r>
          </a:p>
          <a:p>
            <a:pPr marL="0" indent="0">
              <a:buFont typeface="Wingdings" pitchFamily="2" charset="2"/>
              <a:buNone/>
            </a:pPr>
            <a:r>
              <a:rPr lang="zh-CN" altLang="en-US" sz="2400" b="1" smtClean="0">
                <a:latin typeface="黑体" pitchFamily="49" charset="-122"/>
                <a:ea typeface="黑体" pitchFamily="49" charset="-122"/>
              </a:rPr>
              <a:t>     水准管精确整平后，检查圆水准器气泡是否居中。</a:t>
            </a:r>
          </a:p>
          <a:p>
            <a:pPr marL="0" indent="0" algn="just">
              <a:buFont typeface="Wingdings" pitchFamily="2" charset="2"/>
              <a:buNone/>
            </a:pPr>
            <a:r>
              <a:rPr lang="zh-CN" altLang="en-US" sz="2800" b="1" smtClean="0">
                <a:solidFill>
                  <a:schemeClr val="hlink"/>
                </a:solidFill>
                <a:latin typeface="华文新魏" pitchFamily="2" charset="-122"/>
                <a:ea typeface="华文新魏" pitchFamily="2" charset="-122"/>
              </a:rPr>
              <a:t>校正方法</a:t>
            </a:r>
            <a:r>
              <a:rPr lang="en-US" altLang="zh-CN" sz="2800" b="1" smtClean="0">
                <a:solidFill>
                  <a:schemeClr val="hlink"/>
                </a:solidFill>
                <a:latin typeface="华文新魏" pitchFamily="2" charset="-122"/>
                <a:ea typeface="华文新魏" pitchFamily="2" charset="-122"/>
              </a:rPr>
              <a:t>:</a:t>
            </a:r>
          </a:p>
          <a:p>
            <a:pPr marL="0" indent="0">
              <a:buFont typeface="Wingdings" pitchFamily="2" charset="2"/>
              <a:buNone/>
            </a:pPr>
            <a:r>
              <a:rPr lang="zh-CN" altLang="en-US" sz="2400" b="1" smtClean="0">
                <a:latin typeface="黑体" pitchFamily="49" charset="-122"/>
                <a:ea typeface="黑体" pitchFamily="49" charset="-122"/>
              </a:rPr>
              <a:t>     直接调整圆水准器盒底部的三个校正螺丝。</a:t>
            </a:r>
          </a:p>
        </p:txBody>
      </p:sp>
      <p:pic>
        <p:nvPicPr>
          <p:cNvPr id="369672" name="Picture 8" descr="未标题-1%20拷贝"/>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413" y="3363913"/>
            <a:ext cx="3621087"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25268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69667">
                                            <p:txEl>
                                              <p:pRg st="0" end="0"/>
                                            </p:txEl>
                                          </p:spTgt>
                                        </p:tgtEl>
                                        <p:attrNameLst>
                                          <p:attrName>style.visibility</p:attrName>
                                        </p:attrNameLst>
                                      </p:cBhvr>
                                      <p:to>
                                        <p:strVal val="visible"/>
                                      </p:to>
                                    </p:set>
                                    <p:animEffect transition="in" filter="blinds(horizontal)">
                                      <p:cBhvr>
                                        <p:cTn id="7" dur="500"/>
                                        <p:tgtEl>
                                          <p:spTgt spid="3696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69667">
                                            <p:txEl>
                                              <p:pRg st="1" end="1"/>
                                            </p:txEl>
                                          </p:spTgt>
                                        </p:tgtEl>
                                        <p:attrNameLst>
                                          <p:attrName>style.visibility</p:attrName>
                                        </p:attrNameLst>
                                      </p:cBhvr>
                                      <p:to>
                                        <p:strVal val="visible"/>
                                      </p:to>
                                    </p:set>
                                    <p:animEffect transition="in" filter="blinds(horizontal)">
                                      <p:cBhvr>
                                        <p:cTn id="12" dur="500"/>
                                        <p:tgtEl>
                                          <p:spTgt spid="36966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69667">
                                            <p:txEl>
                                              <p:pRg st="2" end="2"/>
                                            </p:txEl>
                                          </p:spTgt>
                                        </p:tgtEl>
                                        <p:attrNameLst>
                                          <p:attrName>style.visibility</p:attrName>
                                        </p:attrNameLst>
                                      </p:cBhvr>
                                      <p:to>
                                        <p:strVal val="visible"/>
                                      </p:to>
                                    </p:set>
                                    <p:animEffect transition="in" filter="blinds(horizontal)">
                                      <p:cBhvr>
                                        <p:cTn id="17" dur="500"/>
                                        <p:tgtEl>
                                          <p:spTgt spid="36966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69667">
                                            <p:txEl>
                                              <p:pRg st="3" end="3"/>
                                            </p:txEl>
                                          </p:spTgt>
                                        </p:tgtEl>
                                        <p:attrNameLst>
                                          <p:attrName>style.visibility</p:attrName>
                                        </p:attrNameLst>
                                      </p:cBhvr>
                                      <p:to>
                                        <p:strVal val="visible"/>
                                      </p:to>
                                    </p:set>
                                    <p:animEffect transition="in" filter="blinds(horizontal)">
                                      <p:cBhvr>
                                        <p:cTn id="22" dur="500"/>
                                        <p:tgtEl>
                                          <p:spTgt spid="36966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69672"/>
                                        </p:tgtEl>
                                        <p:attrNameLst>
                                          <p:attrName>style.visibility</p:attrName>
                                        </p:attrNameLst>
                                      </p:cBhvr>
                                      <p:to>
                                        <p:strVal val="visible"/>
                                      </p:to>
                                    </p:set>
                                    <p:animEffect transition="in" filter="blinds(horizontal)">
                                      <p:cBhvr>
                                        <p:cTn id="27" dur="500"/>
                                        <p:tgtEl>
                                          <p:spTgt spid="3696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827088" y="333375"/>
            <a:ext cx="7632700" cy="715963"/>
          </a:xfrm>
        </p:spPr>
        <p:txBody>
          <a:bodyPr/>
          <a:lstStyle/>
          <a:p>
            <a:r>
              <a:rPr lang="en-US" altLang="zh-CN" b="1" smtClean="0">
                <a:solidFill>
                  <a:srgbClr val="0000FF"/>
                </a:solidFill>
                <a:latin typeface="宋体" charset="-122"/>
              </a:rPr>
              <a:t>4.</a:t>
            </a:r>
            <a:r>
              <a:rPr lang="zh-CN" altLang="en-US" b="1" smtClean="0">
                <a:solidFill>
                  <a:srgbClr val="0000FF"/>
                </a:solidFill>
                <a:latin typeface="宋体" charset="-122"/>
              </a:rPr>
              <a:t>十字丝的检校</a:t>
            </a:r>
          </a:p>
        </p:txBody>
      </p:sp>
      <p:sp>
        <p:nvSpPr>
          <p:cNvPr id="370691" name="Rectangle 3"/>
          <p:cNvSpPr>
            <a:spLocks noGrp="1" noChangeArrowheads="1"/>
          </p:cNvSpPr>
          <p:nvPr>
            <p:ph type="body" sz="half" idx="1"/>
          </p:nvPr>
        </p:nvSpPr>
        <p:spPr>
          <a:xfrm>
            <a:off x="317500" y="1196975"/>
            <a:ext cx="8574088" cy="4681538"/>
          </a:xfrm>
        </p:spPr>
        <p:txBody>
          <a:bodyPr/>
          <a:lstStyle/>
          <a:p>
            <a:pPr marL="0" indent="0" algn="just">
              <a:lnSpc>
                <a:spcPct val="90000"/>
              </a:lnSpc>
              <a:buFont typeface="Wingdings" pitchFamily="2" charset="2"/>
              <a:buNone/>
            </a:pPr>
            <a:r>
              <a:rPr lang="zh-CN" altLang="en-US" sz="2800" b="1" smtClean="0">
                <a:solidFill>
                  <a:schemeClr val="hlink"/>
                </a:solidFill>
                <a:latin typeface="华文新魏" pitchFamily="2" charset="-122"/>
                <a:ea typeface="华文新魏" pitchFamily="2" charset="-122"/>
              </a:rPr>
              <a:t>检验方法</a:t>
            </a:r>
            <a:r>
              <a:rPr lang="en-US" altLang="zh-CN" sz="2800" b="1" smtClean="0">
                <a:solidFill>
                  <a:schemeClr val="hlink"/>
                </a:solidFill>
                <a:latin typeface="华文新魏" pitchFamily="2" charset="-122"/>
                <a:ea typeface="华文新魏" pitchFamily="2" charset="-122"/>
              </a:rPr>
              <a:t>:</a:t>
            </a:r>
          </a:p>
          <a:p>
            <a:pPr marL="0" indent="0">
              <a:lnSpc>
                <a:spcPct val="150000"/>
              </a:lnSpc>
              <a:spcBef>
                <a:spcPct val="0"/>
              </a:spcBef>
              <a:buFont typeface="Wingdings" pitchFamily="2" charset="2"/>
              <a:buNone/>
            </a:pPr>
            <a:r>
              <a:rPr lang="zh-CN" altLang="en-US" sz="2800" smtClean="0">
                <a:latin typeface="华文新魏" pitchFamily="2" charset="-122"/>
                <a:ea typeface="华文新魏" pitchFamily="2" charset="-122"/>
              </a:rPr>
              <a:t>         </a:t>
            </a:r>
            <a:r>
              <a:rPr lang="zh-CN" altLang="en-US" sz="2400" b="1" smtClean="0">
                <a:latin typeface="黑体" pitchFamily="49" charset="-122"/>
                <a:ea typeface="黑体" pitchFamily="49" charset="-122"/>
              </a:rPr>
              <a:t>以十字丝竖丝一端照准一个小而清晰的目标点，再用望远镜的竖直微动螺旋使目标点移动到竖丝的另一端，如果目标点到另一端时仍位于竖丝上，则竖丝垂直于横轴的关系满足。否则需要校正。</a:t>
            </a:r>
            <a:endParaRPr lang="en-US" altLang="zh-CN" sz="2800" b="1" smtClean="0">
              <a:latin typeface="黑体" pitchFamily="49" charset="-122"/>
              <a:ea typeface="黑体" pitchFamily="49" charset="-122"/>
            </a:endParaRPr>
          </a:p>
          <a:p>
            <a:pPr marL="0" indent="0" algn="just">
              <a:lnSpc>
                <a:spcPct val="90000"/>
              </a:lnSpc>
              <a:buFont typeface="Wingdings" pitchFamily="2" charset="2"/>
              <a:buNone/>
            </a:pPr>
            <a:r>
              <a:rPr lang="zh-CN" altLang="en-US" sz="2800" b="1" smtClean="0">
                <a:solidFill>
                  <a:schemeClr val="hlink"/>
                </a:solidFill>
                <a:latin typeface="华文新魏" pitchFamily="2" charset="-122"/>
                <a:ea typeface="华文新魏" pitchFamily="2" charset="-122"/>
              </a:rPr>
              <a:t>校正方法</a:t>
            </a:r>
            <a:r>
              <a:rPr lang="en-US" altLang="zh-CN" sz="2800" b="1" smtClean="0">
                <a:solidFill>
                  <a:schemeClr val="hlink"/>
                </a:solidFill>
                <a:latin typeface="华文新魏" pitchFamily="2" charset="-122"/>
                <a:ea typeface="华文新魏" pitchFamily="2" charset="-122"/>
              </a:rPr>
              <a:t>:</a:t>
            </a:r>
          </a:p>
          <a:p>
            <a:pPr marL="0" indent="0">
              <a:lnSpc>
                <a:spcPct val="90000"/>
              </a:lnSpc>
              <a:buFont typeface="Wingdings" pitchFamily="2" charset="2"/>
              <a:buNone/>
            </a:pPr>
            <a:r>
              <a:rPr lang="zh-CN" altLang="en-US" sz="2400" b="1" smtClean="0">
                <a:latin typeface="黑体" pitchFamily="49" charset="-122"/>
                <a:ea typeface="黑体" pitchFamily="49" charset="-122"/>
              </a:rPr>
              <a:t>     松开十字丝分划板压环</a:t>
            </a:r>
            <a:r>
              <a:rPr lang="en-US" altLang="zh-CN" sz="2400" b="1" smtClean="0">
                <a:latin typeface="黑体" pitchFamily="49" charset="-122"/>
                <a:ea typeface="黑体" pitchFamily="49" charset="-122"/>
              </a:rPr>
              <a:t>(</a:t>
            </a:r>
            <a:r>
              <a:rPr lang="zh-CN" altLang="en-US" sz="2400" b="1" smtClean="0">
                <a:latin typeface="黑体" pitchFamily="49" charset="-122"/>
                <a:ea typeface="黑体" pitchFamily="49" charset="-122"/>
              </a:rPr>
              <a:t>固定</a:t>
            </a:r>
            <a:r>
              <a:rPr lang="en-US" altLang="zh-CN" sz="2400" b="1" smtClean="0">
                <a:latin typeface="黑体" pitchFamily="49" charset="-122"/>
                <a:ea typeface="黑体" pitchFamily="49" charset="-122"/>
              </a:rPr>
              <a:t>)</a:t>
            </a:r>
            <a:r>
              <a:rPr lang="zh-CN" altLang="en-US" sz="2400" b="1" smtClean="0">
                <a:latin typeface="黑体" pitchFamily="49" charset="-122"/>
                <a:ea typeface="黑体" pitchFamily="49" charset="-122"/>
              </a:rPr>
              <a:t>螺丝，旋转十字丝分划板。</a:t>
            </a:r>
            <a:endParaRPr lang="en-US" altLang="zh-CN" sz="2400" b="1" smtClean="0">
              <a:latin typeface="黑体" pitchFamily="49" charset="-122"/>
              <a:ea typeface="黑体" pitchFamily="49" charset="-122"/>
            </a:endParaRPr>
          </a:p>
          <a:p>
            <a:pPr marL="0" indent="0">
              <a:lnSpc>
                <a:spcPct val="90000"/>
              </a:lnSpc>
              <a:buFont typeface="Wingdings" pitchFamily="2" charset="2"/>
              <a:buNone/>
            </a:pPr>
            <a:endParaRPr lang="zh-CN" altLang="en-US" sz="2000" smtClean="0"/>
          </a:p>
        </p:txBody>
      </p:sp>
      <p:cxnSp>
        <p:nvCxnSpPr>
          <p:cNvPr id="47108" name="AutoShape 4"/>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cxnSp>
        <p:nvCxnSpPr>
          <p:cNvPr id="47109" name="AutoShape 5"/>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pic>
        <p:nvPicPr>
          <p:cNvPr id="370695" name="Picture 7" descr="十字丝分划板校正"/>
          <p:cNvPicPr>
            <a:picLocks noChangeArrowheads="1"/>
          </p:cNvPicPr>
          <p:nvPr/>
        </p:nvPicPr>
        <p:blipFill>
          <a:blip r:embed="rId2">
            <a:lum contrast="30000"/>
            <a:extLst>
              <a:ext uri="{28A0092B-C50C-407E-A947-70E740481C1C}">
                <a14:useLocalDpi xmlns:a14="http://schemas.microsoft.com/office/drawing/2010/main" val="0"/>
              </a:ext>
            </a:extLst>
          </a:blip>
          <a:srcRect/>
          <a:stretch>
            <a:fillRect/>
          </a:stretch>
        </p:blipFill>
        <p:spPr bwMode="auto">
          <a:xfrm>
            <a:off x="184150" y="4508500"/>
            <a:ext cx="3998913"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6888" y="4437063"/>
            <a:ext cx="4718050" cy="242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27316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70691">
                                            <p:txEl>
                                              <p:pRg st="0" end="0"/>
                                            </p:txEl>
                                          </p:spTgt>
                                        </p:tgtEl>
                                        <p:attrNameLst>
                                          <p:attrName>style.visibility</p:attrName>
                                        </p:attrNameLst>
                                      </p:cBhvr>
                                      <p:to>
                                        <p:strVal val="visible"/>
                                      </p:to>
                                    </p:set>
                                    <p:animEffect transition="in" filter="blinds(horizontal)">
                                      <p:cBhvr>
                                        <p:cTn id="7" dur="500"/>
                                        <p:tgtEl>
                                          <p:spTgt spid="3706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70695"/>
                                        </p:tgtEl>
                                        <p:attrNameLst>
                                          <p:attrName>style.visibility</p:attrName>
                                        </p:attrNameLst>
                                      </p:cBhvr>
                                      <p:to>
                                        <p:strVal val="visible"/>
                                      </p:to>
                                    </p:set>
                                    <p:animEffect transition="in" filter="blinds(horizontal)">
                                      <p:cBhvr>
                                        <p:cTn id="12" dur="500"/>
                                        <p:tgtEl>
                                          <p:spTgt spid="37069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70691">
                                            <p:txEl>
                                              <p:pRg st="1" end="1"/>
                                            </p:txEl>
                                          </p:spTgt>
                                        </p:tgtEl>
                                        <p:attrNameLst>
                                          <p:attrName>style.visibility</p:attrName>
                                        </p:attrNameLst>
                                      </p:cBhvr>
                                      <p:to>
                                        <p:strVal val="visible"/>
                                      </p:to>
                                    </p:set>
                                    <p:animEffect transition="in" filter="blinds(horizontal)">
                                      <p:cBhvr>
                                        <p:cTn id="17" dur="500"/>
                                        <p:tgtEl>
                                          <p:spTgt spid="37069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70691">
                                            <p:txEl>
                                              <p:pRg st="2" end="2"/>
                                            </p:txEl>
                                          </p:spTgt>
                                        </p:tgtEl>
                                        <p:attrNameLst>
                                          <p:attrName>style.visibility</p:attrName>
                                        </p:attrNameLst>
                                      </p:cBhvr>
                                      <p:to>
                                        <p:strVal val="visible"/>
                                      </p:to>
                                    </p:set>
                                    <p:animEffect transition="in" filter="blinds(horizontal)">
                                      <p:cBhvr>
                                        <p:cTn id="22" dur="500"/>
                                        <p:tgtEl>
                                          <p:spTgt spid="370691">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70691">
                                            <p:txEl>
                                              <p:pRg st="3" end="3"/>
                                            </p:txEl>
                                          </p:spTgt>
                                        </p:tgtEl>
                                        <p:attrNameLst>
                                          <p:attrName>style.visibility</p:attrName>
                                        </p:attrNameLst>
                                      </p:cBhvr>
                                      <p:to>
                                        <p:strVal val="visible"/>
                                      </p:to>
                                    </p:set>
                                    <p:animEffect transition="in" filter="blinds(horizontal)">
                                      <p:cBhvr>
                                        <p:cTn id="27" dur="500"/>
                                        <p:tgtEl>
                                          <p:spTgt spid="370691">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17416"/>
                                        </p:tgtEl>
                                        <p:attrNameLst>
                                          <p:attrName>style.visibility</p:attrName>
                                        </p:attrNameLst>
                                      </p:cBhvr>
                                      <p:to>
                                        <p:strVal val="visible"/>
                                      </p:to>
                                    </p:set>
                                    <p:animEffect transition="in" filter="blinds(horizontal)">
                                      <p:cBhvr>
                                        <p:cTn id="32" dur="500"/>
                                        <p:tgtEl>
                                          <p:spTgt spid="174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827088" y="333375"/>
            <a:ext cx="7632700" cy="715963"/>
          </a:xfrm>
        </p:spPr>
        <p:txBody>
          <a:bodyPr/>
          <a:lstStyle/>
          <a:p>
            <a:r>
              <a:rPr lang="en-US" altLang="zh-CN" b="1" smtClean="0">
                <a:solidFill>
                  <a:srgbClr val="0000FF"/>
                </a:solidFill>
                <a:latin typeface="宋体" charset="-122"/>
              </a:rPr>
              <a:t>5.</a:t>
            </a:r>
            <a:r>
              <a:rPr lang="zh-CN" altLang="en-US" b="1" smtClean="0">
                <a:solidFill>
                  <a:srgbClr val="0000FF"/>
                </a:solidFill>
                <a:latin typeface="宋体" charset="-122"/>
              </a:rPr>
              <a:t>视准轴的检校</a:t>
            </a:r>
          </a:p>
        </p:txBody>
      </p:sp>
      <p:sp>
        <p:nvSpPr>
          <p:cNvPr id="371715" name="Rectangle 3"/>
          <p:cNvSpPr>
            <a:spLocks noGrp="1" noChangeArrowheads="1"/>
          </p:cNvSpPr>
          <p:nvPr>
            <p:ph type="body" sz="half" idx="1"/>
          </p:nvPr>
        </p:nvSpPr>
        <p:spPr>
          <a:xfrm>
            <a:off x="468313" y="1195388"/>
            <a:ext cx="8135937" cy="4681537"/>
          </a:xfrm>
        </p:spPr>
        <p:txBody>
          <a:bodyPr/>
          <a:lstStyle/>
          <a:p>
            <a:pPr marL="0" indent="0" algn="just">
              <a:lnSpc>
                <a:spcPct val="90000"/>
              </a:lnSpc>
              <a:buFont typeface="Wingdings" pitchFamily="2" charset="2"/>
              <a:buNone/>
            </a:pPr>
            <a:r>
              <a:rPr lang="zh-CN" altLang="en-US" sz="2800" b="1" smtClean="0">
                <a:solidFill>
                  <a:schemeClr val="hlink"/>
                </a:solidFill>
                <a:latin typeface="华文新魏" pitchFamily="2" charset="-122"/>
                <a:ea typeface="华文新魏" pitchFamily="2" charset="-122"/>
              </a:rPr>
              <a:t>检验方法</a:t>
            </a:r>
            <a:r>
              <a:rPr lang="en-US" altLang="zh-CN" sz="2800" b="1" smtClean="0">
                <a:solidFill>
                  <a:schemeClr val="hlink"/>
                </a:solidFill>
                <a:latin typeface="华文新魏" pitchFamily="2" charset="-122"/>
                <a:ea typeface="华文新魏" pitchFamily="2" charset="-122"/>
              </a:rPr>
              <a:t>:【</a:t>
            </a:r>
            <a:r>
              <a:rPr lang="zh-CN" altLang="en-US" sz="2800" b="1" smtClean="0">
                <a:solidFill>
                  <a:schemeClr val="hlink"/>
                </a:solidFill>
                <a:latin typeface="华文新魏" pitchFamily="2" charset="-122"/>
                <a:ea typeface="华文新魏" pitchFamily="2" charset="-122"/>
              </a:rPr>
              <a:t>也称</a:t>
            </a:r>
            <a:r>
              <a:rPr lang="en-US" altLang="zh-CN" sz="2800" b="1" smtClean="0">
                <a:solidFill>
                  <a:schemeClr val="hlink"/>
                </a:solidFill>
                <a:latin typeface="华文新魏" pitchFamily="2" charset="-122"/>
                <a:ea typeface="华文新魏" pitchFamily="2" charset="-122"/>
              </a:rPr>
              <a:t>2C</a:t>
            </a:r>
            <a:r>
              <a:rPr lang="zh-CN" altLang="en-US" sz="2800" b="1" smtClean="0">
                <a:solidFill>
                  <a:schemeClr val="hlink"/>
                </a:solidFill>
                <a:latin typeface="华文新魏" pitchFamily="2" charset="-122"/>
                <a:ea typeface="华文新魏" pitchFamily="2" charset="-122"/>
              </a:rPr>
              <a:t>检验</a:t>
            </a:r>
            <a:r>
              <a:rPr lang="en-US" altLang="zh-CN" sz="2800" b="1" smtClean="0">
                <a:solidFill>
                  <a:schemeClr val="hlink"/>
                </a:solidFill>
                <a:latin typeface="华文新魏" pitchFamily="2" charset="-122"/>
                <a:ea typeface="华文新魏" pitchFamily="2" charset="-122"/>
              </a:rPr>
              <a:t>】</a:t>
            </a:r>
          </a:p>
        </p:txBody>
      </p:sp>
      <p:cxnSp>
        <p:nvCxnSpPr>
          <p:cNvPr id="48132" name="AutoShape 4"/>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cxnSp>
        <p:nvCxnSpPr>
          <p:cNvPr id="48133" name="AutoShape 5"/>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pic>
        <p:nvPicPr>
          <p:cNvPr id="371721" name="Picture 9" descr="2C校正"/>
          <p:cNvPicPr>
            <a:picLocks noChangeAspect="1" noChangeArrowheads="1"/>
          </p:cNvPicPr>
          <p:nvPr/>
        </p:nvPicPr>
        <p:blipFill>
          <a:blip r:embed="rId3">
            <a:lum contrast="30000"/>
            <a:extLst>
              <a:ext uri="{28A0092B-C50C-407E-A947-70E740481C1C}">
                <a14:useLocalDpi xmlns:a14="http://schemas.microsoft.com/office/drawing/2010/main" val="0"/>
              </a:ext>
            </a:extLst>
          </a:blip>
          <a:srcRect/>
          <a:stretch>
            <a:fillRect/>
          </a:stretch>
        </p:blipFill>
        <p:spPr bwMode="auto">
          <a:xfrm>
            <a:off x="915988" y="1773238"/>
            <a:ext cx="7134225"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71729" name="Object 2"/>
          <p:cNvGraphicFramePr>
            <a:graphicFrameLocks noGrp="1" noChangeAspect="1"/>
          </p:cNvGraphicFramePr>
          <p:nvPr>
            <p:ph sz="half" idx="2"/>
          </p:nvPr>
        </p:nvGraphicFramePr>
        <p:xfrm>
          <a:off x="3514725" y="4292600"/>
          <a:ext cx="2068513" cy="950913"/>
        </p:xfrm>
        <a:graphic>
          <a:graphicData uri="http://schemas.openxmlformats.org/presentationml/2006/ole">
            <mc:AlternateContent xmlns:mc="http://schemas.openxmlformats.org/markup-compatibility/2006">
              <mc:Choice xmlns:v="urn:schemas-microsoft-com:vml" Requires="v">
                <p:oleObj spid="_x0000_s96297" name="公式" r:id="rId4" imgW="926698" imgH="393529" progId="Equation.3">
                  <p:embed/>
                </p:oleObj>
              </mc:Choice>
              <mc:Fallback>
                <p:oleObj name="公式" r:id="rId4" imgW="926698" imgH="39352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4725" y="4292600"/>
                        <a:ext cx="2068513" cy="950913"/>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1731" name="Text Box 19"/>
          <p:cNvSpPr txBox="1">
            <a:spLocks noChangeArrowheads="1"/>
          </p:cNvSpPr>
          <p:nvPr/>
        </p:nvSpPr>
        <p:spPr bwMode="auto">
          <a:xfrm>
            <a:off x="1447800" y="5516563"/>
            <a:ext cx="67786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spcBef>
                <a:spcPct val="50000"/>
              </a:spcBef>
            </a:pPr>
            <a:r>
              <a:rPr kumimoji="0" lang="en-US" altLang="zh-CN" sz="2800" b="1">
                <a:solidFill>
                  <a:schemeClr val="hlink"/>
                </a:solidFill>
                <a:latin typeface="黑体" pitchFamily="49" charset="-122"/>
                <a:ea typeface="黑体" pitchFamily="49" charset="-122"/>
              </a:rPr>
              <a:t>J6</a:t>
            </a:r>
            <a:r>
              <a:rPr kumimoji="0" lang="zh-CN" altLang="en-US" sz="2800" b="1">
                <a:solidFill>
                  <a:schemeClr val="hlink"/>
                </a:solidFill>
                <a:latin typeface="黑体" pitchFamily="49" charset="-122"/>
                <a:ea typeface="黑体" pitchFamily="49" charset="-122"/>
              </a:rPr>
              <a:t>：</a:t>
            </a:r>
            <a:r>
              <a:rPr kumimoji="0" lang="en-US" altLang="zh-CN" sz="2800" b="1">
                <a:solidFill>
                  <a:schemeClr val="hlink"/>
                </a:solidFill>
                <a:latin typeface="黑体" pitchFamily="49" charset="-122"/>
                <a:ea typeface="黑体" pitchFamily="49" charset="-122"/>
              </a:rPr>
              <a:t>2c&gt;60"</a:t>
            </a:r>
            <a:r>
              <a:rPr kumimoji="0" lang="zh-CN" altLang="en-US" sz="2800" b="1">
                <a:solidFill>
                  <a:schemeClr val="hlink"/>
                </a:solidFill>
                <a:latin typeface="黑体" pitchFamily="49" charset="-122"/>
                <a:ea typeface="黑体" pitchFamily="49" charset="-122"/>
              </a:rPr>
              <a:t>；</a:t>
            </a:r>
            <a:r>
              <a:rPr kumimoji="0" lang="en-US" altLang="zh-CN" sz="2800" b="1">
                <a:solidFill>
                  <a:schemeClr val="hlink"/>
                </a:solidFill>
                <a:latin typeface="黑体" pitchFamily="49" charset="-122"/>
                <a:ea typeface="黑体" pitchFamily="49" charset="-122"/>
              </a:rPr>
              <a:t>J2</a:t>
            </a:r>
            <a:r>
              <a:rPr kumimoji="0" lang="zh-CN" altLang="en-US" sz="2800" b="1">
                <a:solidFill>
                  <a:schemeClr val="hlink"/>
                </a:solidFill>
                <a:latin typeface="黑体" pitchFamily="49" charset="-122"/>
                <a:ea typeface="黑体" pitchFamily="49" charset="-122"/>
              </a:rPr>
              <a:t>：</a:t>
            </a:r>
            <a:r>
              <a:rPr kumimoji="0" lang="en-US" altLang="zh-CN" sz="2800" b="1">
                <a:solidFill>
                  <a:schemeClr val="hlink"/>
                </a:solidFill>
                <a:latin typeface="黑体" pitchFamily="49" charset="-122"/>
                <a:ea typeface="黑体" pitchFamily="49" charset="-122"/>
              </a:rPr>
              <a:t>2c&gt;30"</a:t>
            </a:r>
            <a:r>
              <a:rPr kumimoji="0" lang="zh-CN" altLang="en-US" sz="2800" b="1">
                <a:solidFill>
                  <a:schemeClr val="hlink"/>
                </a:solidFill>
                <a:latin typeface="黑体" pitchFamily="49" charset="-122"/>
                <a:ea typeface="黑体" pitchFamily="49" charset="-122"/>
              </a:rPr>
              <a:t>时，则需校正。</a:t>
            </a:r>
          </a:p>
        </p:txBody>
      </p:sp>
      <p:pic>
        <p:nvPicPr>
          <p:cNvPr id="48137" name="Picture 10"/>
          <p:cNvPicPr>
            <a:picLocks noChangeAspect="1" noChangeArrowheads="1"/>
          </p:cNvPicPr>
          <p:nvPr/>
        </p:nvPicPr>
        <p:blipFill>
          <a:blip r:embed="rId6">
            <a:extLst>
              <a:ext uri="{28A0092B-C50C-407E-A947-70E740481C1C}">
                <a14:useLocalDpi xmlns:a14="http://schemas.microsoft.com/office/drawing/2010/main" val="0"/>
              </a:ext>
            </a:extLst>
          </a:blip>
          <a:srcRect b="48880"/>
          <a:stretch>
            <a:fillRect/>
          </a:stretch>
        </p:blipFill>
        <p:spPr bwMode="auto">
          <a:xfrm>
            <a:off x="17463" y="1785938"/>
            <a:ext cx="4554537" cy="2312987"/>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pic>
      <p:pic>
        <p:nvPicPr>
          <p:cNvPr id="48138" name="Picture 12"/>
          <p:cNvPicPr>
            <a:picLocks noChangeAspect="1" noChangeArrowheads="1"/>
          </p:cNvPicPr>
          <p:nvPr/>
        </p:nvPicPr>
        <p:blipFill>
          <a:blip r:embed="rId6">
            <a:extLst>
              <a:ext uri="{28A0092B-C50C-407E-A947-70E740481C1C}">
                <a14:useLocalDpi xmlns:a14="http://schemas.microsoft.com/office/drawing/2010/main" val="0"/>
              </a:ext>
            </a:extLst>
          </a:blip>
          <a:srcRect t="48956"/>
          <a:stretch>
            <a:fillRect/>
          </a:stretch>
        </p:blipFill>
        <p:spPr bwMode="auto">
          <a:xfrm>
            <a:off x="4589463" y="1772816"/>
            <a:ext cx="4554537" cy="2309813"/>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17969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71715">
                                            <p:txEl>
                                              <p:pRg st="0" end="0"/>
                                            </p:txEl>
                                          </p:spTgt>
                                        </p:tgtEl>
                                        <p:attrNameLst>
                                          <p:attrName>style.visibility</p:attrName>
                                        </p:attrNameLst>
                                      </p:cBhvr>
                                      <p:to>
                                        <p:strVal val="visible"/>
                                      </p:to>
                                    </p:set>
                                    <p:animEffect transition="in" filter="blinds(horizontal)">
                                      <p:cBhvr>
                                        <p:cTn id="7" dur="500"/>
                                        <p:tgtEl>
                                          <p:spTgt spid="3717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71721"/>
                                        </p:tgtEl>
                                        <p:attrNameLst>
                                          <p:attrName>style.visibility</p:attrName>
                                        </p:attrNameLst>
                                      </p:cBhvr>
                                      <p:to>
                                        <p:strVal val="visible"/>
                                      </p:to>
                                    </p:set>
                                    <p:animEffect transition="in" filter="blinds(horizontal)">
                                      <p:cBhvr>
                                        <p:cTn id="12" dur="500"/>
                                        <p:tgtEl>
                                          <p:spTgt spid="37172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371729"/>
                                        </p:tgtEl>
                                        <p:attrNameLst>
                                          <p:attrName>style.visibility</p:attrName>
                                        </p:attrNameLst>
                                      </p:cBhvr>
                                      <p:to>
                                        <p:strVal val="visible"/>
                                      </p:to>
                                    </p:set>
                                    <p:anim calcmode="lin" valueType="num">
                                      <p:cBhvr additive="base">
                                        <p:cTn id="17" dur="500" fill="hold"/>
                                        <p:tgtEl>
                                          <p:spTgt spid="371729"/>
                                        </p:tgtEl>
                                        <p:attrNameLst>
                                          <p:attrName>ppt_x</p:attrName>
                                        </p:attrNameLst>
                                      </p:cBhvr>
                                      <p:tavLst>
                                        <p:tav tm="0">
                                          <p:val>
                                            <p:strVal val="#ppt_x"/>
                                          </p:val>
                                        </p:tav>
                                        <p:tav tm="100000">
                                          <p:val>
                                            <p:strVal val="#ppt_x"/>
                                          </p:val>
                                        </p:tav>
                                      </p:tavLst>
                                    </p:anim>
                                    <p:anim calcmode="lin" valueType="num">
                                      <p:cBhvr additive="base">
                                        <p:cTn id="18" dur="500" fill="hold"/>
                                        <p:tgtEl>
                                          <p:spTgt spid="371729"/>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71731"/>
                                        </p:tgtEl>
                                        <p:attrNameLst>
                                          <p:attrName>style.visibility</p:attrName>
                                        </p:attrNameLst>
                                      </p:cBhvr>
                                      <p:to>
                                        <p:strVal val="visible"/>
                                      </p:to>
                                    </p:set>
                                    <p:anim calcmode="lin" valueType="num">
                                      <p:cBhvr additive="base">
                                        <p:cTn id="23" dur="500" fill="hold"/>
                                        <p:tgtEl>
                                          <p:spTgt spid="371731"/>
                                        </p:tgtEl>
                                        <p:attrNameLst>
                                          <p:attrName>ppt_x</p:attrName>
                                        </p:attrNameLst>
                                      </p:cBhvr>
                                      <p:tavLst>
                                        <p:tav tm="0">
                                          <p:val>
                                            <p:strVal val="#ppt_x"/>
                                          </p:val>
                                        </p:tav>
                                        <p:tav tm="100000">
                                          <p:val>
                                            <p:strVal val="#ppt_x"/>
                                          </p:val>
                                        </p:tav>
                                      </p:tavLst>
                                    </p:anim>
                                    <p:anim calcmode="lin" valueType="num">
                                      <p:cBhvr additive="base">
                                        <p:cTn id="24" dur="500" fill="hold"/>
                                        <p:tgtEl>
                                          <p:spTgt spid="3717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73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827088" y="333375"/>
            <a:ext cx="7632700" cy="715963"/>
          </a:xfrm>
        </p:spPr>
        <p:txBody>
          <a:bodyPr/>
          <a:lstStyle/>
          <a:p>
            <a:r>
              <a:rPr lang="en-US" altLang="zh-CN" b="1" smtClean="0">
                <a:solidFill>
                  <a:srgbClr val="0000FF"/>
                </a:solidFill>
                <a:latin typeface="宋体" charset="-122"/>
              </a:rPr>
              <a:t>5.</a:t>
            </a:r>
            <a:r>
              <a:rPr lang="zh-CN" altLang="en-US" b="1" smtClean="0">
                <a:solidFill>
                  <a:srgbClr val="0000FF"/>
                </a:solidFill>
                <a:latin typeface="宋体" charset="-122"/>
              </a:rPr>
              <a:t>视准轴的检校</a:t>
            </a:r>
          </a:p>
        </p:txBody>
      </p:sp>
      <p:sp>
        <p:nvSpPr>
          <p:cNvPr id="404483" name="Rectangle 3"/>
          <p:cNvSpPr>
            <a:spLocks noGrp="1" noChangeArrowheads="1"/>
          </p:cNvSpPr>
          <p:nvPr>
            <p:ph type="body" sz="half" idx="1"/>
          </p:nvPr>
        </p:nvSpPr>
        <p:spPr>
          <a:xfrm>
            <a:off x="384175" y="1195388"/>
            <a:ext cx="8375650" cy="4681537"/>
          </a:xfrm>
        </p:spPr>
        <p:txBody>
          <a:bodyPr/>
          <a:lstStyle/>
          <a:p>
            <a:pPr marL="0" indent="0" algn="just">
              <a:lnSpc>
                <a:spcPct val="90000"/>
              </a:lnSpc>
              <a:buFont typeface="Wingdings" pitchFamily="2" charset="2"/>
              <a:buNone/>
            </a:pPr>
            <a:r>
              <a:rPr lang="zh-CN" altLang="en-US" sz="2800" b="1" smtClean="0">
                <a:solidFill>
                  <a:schemeClr val="hlink"/>
                </a:solidFill>
                <a:latin typeface="华文新魏" pitchFamily="2" charset="-122"/>
                <a:ea typeface="华文新魏" pitchFamily="2" charset="-122"/>
              </a:rPr>
              <a:t>检验具体操作步骤：</a:t>
            </a:r>
          </a:p>
          <a:p>
            <a:pPr marL="0" indent="0" algn="just">
              <a:lnSpc>
                <a:spcPct val="150000"/>
              </a:lnSpc>
              <a:buFont typeface="Wingdings" pitchFamily="2" charset="2"/>
              <a:buNone/>
            </a:pPr>
            <a:r>
              <a:rPr lang="zh-CN" altLang="en-US" sz="2400" b="1" smtClean="0">
                <a:latin typeface="黑体" pitchFamily="49" charset="-122"/>
                <a:ea typeface="黑体" pitchFamily="49" charset="-122"/>
              </a:rPr>
              <a:t>    </a:t>
            </a:r>
            <a:r>
              <a:rPr lang="zh-CN" altLang="zh-CN" sz="2400" b="1" smtClean="0">
                <a:latin typeface="黑体" pitchFamily="49" charset="-122"/>
                <a:ea typeface="黑体" pitchFamily="49" charset="-122"/>
              </a:rPr>
              <a:t>选一长约</a:t>
            </a:r>
            <a:r>
              <a:rPr lang="en-US" altLang="zh-CN" sz="2400" b="1" smtClean="0">
                <a:latin typeface="黑体" pitchFamily="49" charset="-122"/>
                <a:ea typeface="黑体" pitchFamily="49" charset="-122"/>
              </a:rPr>
              <a:t>100m</a:t>
            </a:r>
            <a:r>
              <a:rPr lang="zh-CN" altLang="en-US" sz="2400" b="1" smtClean="0">
                <a:latin typeface="黑体" pitchFamily="49" charset="-122"/>
                <a:ea typeface="黑体" pitchFamily="49" charset="-122"/>
              </a:rPr>
              <a:t>的平坦地面，将仪器架设于中间</a:t>
            </a:r>
            <a:r>
              <a:rPr lang="en-US" altLang="zh-CN" sz="2400" b="1" smtClean="0">
                <a:latin typeface="黑体" pitchFamily="49" charset="-122"/>
                <a:ea typeface="黑体" pitchFamily="49" charset="-122"/>
              </a:rPr>
              <a:t>O</a:t>
            </a:r>
            <a:r>
              <a:rPr lang="zh-CN" altLang="en-US" sz="2400" b="1" smtClean="0">
                <a:latin typeface="黑体" pitchFamily="49" charset="-122"/>
                <a:ea typeface="黑体" pitchFamily="49" charset="-122"/>
              </a:rPr>
              <a:t>处，并将其整平。先以盘左位置照准设于离仪器约</a:t>
            </a:r>
            <a:r>
              <a:rPr lang="en-US" altLang="zh-CN" sz="2400" b="1" smtClean="0">
                <a:latin typeface="黑体" pitchFamily="49" charset="-122"/>
                <a:ea typeface="黑体" pitchFamily="49" charset="-122"/>
              </a:rPr>
              <a:t>50m</a:t>
            </a:r>
            <a:r>
              <a:rPr lang="zh-CN" altLang="en-US" sz="2400" b="1" smtClean="0">
                <a:latin typeface="黑体" pitchFamily="49" charset="-122"/>
                <a:ea typeface="黑体" pitchFamily="49" charset="-122"/>
              </a:rPr>
              <a:t>的一点</a:t>
            </a:r>
            <a:r>
              <a:rPr lang="en-US" altLang="zh-CN" sz="2400" b="1" smtClean="0">
                <a:latin typeface="黑体" pitchFamily="49" charset="-122"/>
                <a:ea typeface="黑体" pitchFamily="49" charset="-122"/>
              </a:rPr>
              <a:t>A</a:t>
            </a:r>
            <a:r>
              <a:rPr lang="zh-CN" altLang="en-US" sz="2400" b="1" smtClean="0">
                <a:latin typeface="黑体" pitchFamily="49" charset="-122"/>
                <a:ea typeface="黑体" pitchFamily="49" charset="-122"/>
              </a:rPr>
              <a:t>，固定水平制动，将望远镜</a:t>
            </a:r>
            <a:r>
              <a:rPr lang="zh-CN" altLang="en-US" sz="2400" b="1" smtClean="0">
                <a:solidFill>
                  <a:schemeClr val="hlink"/>
                </a:solidFill>
                <a:latin typeface="黑体" pitchFamily="49" charset="-122"/>
                <a:ea typeface="黑体" pitchFamily="49" charset="-122"/>
              </a:rPr>
              <a:t>纵转</a:t>
            </a:r>
            <a:r>
              <a:rPr lang="en-US" altLang="zh-CN" sz="2400" b="1" smtClean="0">
                <a:latin typeface="黑体" pitchFamily="49" charset="-122"/>
                <a:ea typeface="黑体" pitchFamily="49" charset="-122"/>
              </a:rPr>
              <a:t>180°</a:t>
            </a:r>
            <a:r>
              <a:rPr lang="zh-CN" altLang="en-US" sz="2400" b="1" smtClean="0">
                <a:latin typeface="黑体" pitchFamily="49" charset="-122"/>
                <a:ea typeface="黑体" pitchFamily="49" charset="-122"/>
              </a:rPr>
              <a:t>，并在离仪器约</a:t>
            </a:r>
            <a:r>
              <a:rPr lang="en-US" altLang="zh-CN" sz="2400" b="1" smtClean="0">
                <a:latin typeface="黑体" pitchFamily="49" charset="-122"/>
                <a:ea typeface="黑体" pitchFamily="49" charset="-122"/>
              </a:rPr>
              <a:t>50m</a:t>
            </a:r>
            <a:r>
              <a:rPr lang="zh-CN" altLang="en-US" sz="2400" b="1" smtClean="0">
                <a:latin typeface="黑体" pitchFamily="49" charset="-122"/>
                <a:ea typeface="黑体" pitchFamily="49" charset="-122"/>
              </a:rPr>
              <a:t>的视线上放一把带毫米分划的小尺，读出视线上小尺的读数</a:t>
            </a:r>
            <a:r>
              <a:rPr lang="en-US" altLang="zh-CN" sz="2400" b="1" smtClean="0">
                <a:latin typeface="黑体" pitchFamily="49" charset="-122"/>
                <a:ea typeface="黑体" pitchFamily="49" charset="-122"/>
              </a:rPr>
              <a:t>m</a:t>
            </a:r>
            <a:r>
              <a:rPr lang="zh-CN" altLang="en-US" sz="2400" b="1" smtClean="0">
                <a:latin typeface="黑体" pitchFamily="49" charset="-122"/>
                <a:ea typeface="黑体" pitchFamily="49" charset="-122"/>
              </a:rPr>
              <a:t>。用同样方法以盘右照准</a:t>
            </a:r>
            <a:r>
              <a:rPr lang="en-US" altLang="zh-CN" sz="2400" b="1" smtClean="0">
                <a:latin typeface="黑体" pitchFamily="49" charset="-122"/>
                <a:ea typeface="黑体" pitchFamily="49" charset="-122"/>
              </a:rPr>
              <a:t>A</a:t>
            </a:r>
            <a:r>
              <a:rPr lang="zh-CN" altLang="en-US" sz="2400" b="1" smtClean="0">
                <a:latin typeface="黑体" pitchFamily="49" charset="-122"/>
                <a:ea typeface="黑体" pitchFamily="49" charset="-122"/>
              </a:rPr>
              <a:t>点，再倒转望远镜，读出视线上小尺的读数</a:t>
            </a:r>
            <a:r>
              <a:rPr lang="en-US" altLang="zh-CN" sz="2400" b="1" smtClean="0">
                <a:latin typeface="黑体" pitchFamily="49" charset="-122"/>
                <a:ea typeface="黑体" pitchFamily="49" charset="-122"/>
              </a:rPr>
              <a:t>n</a:t>
            </a:r>
            <a:r>
              <a:rPr lang="zh-CN" altLang="en-US" sz="2400" b="1" smtClean="0">
                <a:latin typeface="黑体" pitchFamily="49" charset="-122"/>
                <a:ea typeface="黑体" pitchFamily="49" charset="-122"/>
              </a:rPr>
              <a:t>，如果</a:t>
            </a:r>
            <a:r>
              <a:rPr lang="en-US" altLang="zh-CN" sz="2400" b="1" smtClean="0">
                <a:latin typeface="黑体" pitchFamily="49" charset="-122"/>
                <a:ea typeface="黑体" pitchFamily="49" charset="-122"/>
              </a:rPr>
              <a:t>m</a:t>
            </a:r>
            <a:r>
              <a:rPr lang="zh-CN" altLang="en-US" sz="2400" b="1" smtClean="0">
                <a:latin typeface="黑体" pitchFamily="49" charset="-122"/>
                <a:ea typeface="黑体" pitchFamily="49" charset="-122"/>
              </a:rPr>
              <a:t>、</a:t>
            </a:r>
            <a:r>
              <a:rPr lang="en-US" altLang="zh-CN" sz="2400" b="1" smtClean="0">
                <a:latin typeface="黑体" pitchFamily="49" charset="-122"/>
                <a:ea typeface="黑体" pitchFamily="49" charset="-122"/>
              </a:rPr>
              <a:t>n</a:t>
            </a:r>
            <a:r>
              <a:rPr lang="zh-CN" altLang="en-US" sz="2400" b="1" smtClean="0">
                <a:latin typeface="黑体" pitchFamily="49" charset="-122"/>
                <a:ea typeface="黑体" pitchFamily="49" charset="-122"/>
              </a:rPr>
              <a:t>重合，则说明视准轴垂直于横轴，否则垂直关系不满足。</a:t>
            </a:r>
          </a:p>
        </p:txBody>
      </p:sp>
      <p:cxnSp>
        <p:nvCxnSpPr>
          <p:cNvPr id="49156" name="AutoShape 4"/>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cxnSp>
        <p:nvCxnSpPr>
          <p:cNvPr id="49157" name="AutoShape 5"/>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spTree>
    <p:extLst>
      <p:ext uri="{BB962C8B-B14F-4D97-AF65-F5344CB8AC3E}">
        <p14:creationId xmlns:p14="http://schemas.microsoft.com/office/powerpoint/2010/main" val="9029400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04483">
                                            <p:txEl>
                                              <p:pRg st="0" end="0"/>
                                            </p:txEl>
                                          </p:spTgt>
                                        </p:tgtEl>
                                        <p:attrNameLst>
                                          <p:attrName>style.visibility</p:attrName>
                                        </p:attrNameLst>
                                      </p:cBhvr>
                                      <p:to>
                                        <p:strVal val="visible"/>
                                      </p:to>
                                    </p:set>
                                    <p:animEffect transition="in" filter="blinds(horizontal)">
                                      <p:cBhvr>
                                        <p:cTn id="7" dur="500"/>
                                        <p:tgtEl>
                                          <p:spTgt spid="40448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04483">
                                            <p:txEl>
                                              <p:pRg st="1" end="1"/>
                                            </p:txEl>
                                          </p:spTgt>
                                        </p:tgtEl>
                                        <p:attrNameLst>
                                          <p:attrName>style.visibility</p:attrName>
                                        </p:attrNameLst>
                                      </p:cBhvr>
                                      <p:to>
                                        <p:strVal val="visible"/>
                                      </p:to>
                                    </p:set>
                                    <p:animEffect transition="in" filter="blinds(horizontal)">
                                      <p:cBhvr>
                                        <p:cTn id="12" dur="500"/>
                                        <p:tgtEl>
                                          <p:spTgt spid="40448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827088" y="333375"/>
            <a:ext cx="7632700" cy="715963"/>
          </a:xfrm>
        </p:spPr>
        <p:txBody>
          <a:bodyPr/>
          <a:lstStyle/>
          <a:p>
            <a:r>
              <a:rPr lang="en-US" altLang="zh-CN" b="1" smtClean="0">
                <a:solidFill>
                  <a:srgbClr val="0000FF"/>
                </a:solidFill>
                <a:latin typeface="宋体" charset="-122"/>
              </a:rPr>
              <a:t>5.</a:t>
            </a:r>
            <a:r>
              <a:rPr lang="zh-CN" altLang="en-US" b="1" smtClean="0">
                <a:solidFill>
                  <a:srgbClr val="0000FF"/>
                </a:solidFill>
                <a:latin typeface="宋体" charset="-122"/>
              </a:rPr>
              <a:t>视准轴的检校</a:t>
            </a:r>
          </a:p>
        </p:txBody>
      </p:sp>
      <p:sp>
        <p:nvSpPr>
          <p:cNvPr id="372739" name="Rectangle 3"/>
          <p:cNvSpPr>
            <a:spLocks noGrp="1" noChangeArrowheads="1"/>
          </p:cNvSpPr>
          <p:nvPr>
            <p:ph type="body" sz="half" idx="1"/>
          </p:nvPr>
        </p:nvSpPr>
        <p:spPr>
          <a:xfrm>
            <a:off x="468313" y="1196975"/>
            <a:ext cx="8291512" cy="3240088"/>
          </a:xfrm>
        </p:spPr>
        <p:txBody>
          <a:bodyPr/>
          <a:lstStyle/>
          <a:p>
            <a:pPr marL="0" indent="0" algn="just">
              <a:lnSpc>
                <a:spcPct val="90000"/>
              </a:lnSpc>
              <a:spcBef>
                <a:spcPct val="5000"/>
              </a:spcBef>
              <a:buFont typeface="Wingdings" pitchFamily="2" charset="2"/>
              <a:buNone/>
            </a:pPr>
            <a:r>
              <a:rPr lang="zh-CN" altLang="en-US" sz="2800" b="1" smtClean="0">
                <a:solidFill>
                  <a:schemeClr val="hlink"/>
                </a:solidFill>
                <a:latin typeface="华文新魏" pitchFamily="2" charset="-122"/>
                <a:ea typeface="华文新魏" pitchFamily="2" charset="-122"/>
              </a:rPr>
              <a:t>校正方法</a:t>
            </a:r>
            <a:r>
              <a:rPr lang="en-US" altLang="zh-CN" sz="2800" b="1" smtClean="0">
                <a:solidFill>
                  <a:schemeClr val="hlink"/>
                </a:solidFill>
                <a:latin typeface="华文新魏" pitchFamily="2" charset="-122"/>
                <a:ea typeface="华文新魏" pitchFamily="2" charset="-122"/>
              </a:rPr>
              <a:t>:</a:t>
            </a:r>
          </a:p>
          <a:p>
            <a:pPr marL="0" indent="0">
              <a:lnSpc>
                <a:spcPct val="150000"/>
              </a:lnSpc>
              <a:spcBef>
                <a:spcPct val="5000"/>
              </a:spcBef>
              <a:buFont typeface="Wingdings" pitchFamily="2" charset="2"/>
              <a:buNone/>
            </a:pPr>
            <a:r>
              <a:rPr lang="zh-CN" altLang="en-US" sz="2400" b="1" smtClean="0">
                <a:latin typeface="黑体" pitchFamily="49" charset="-122"/>
                <a:ea typeface="黑体" pitchFamily="49" charset="-122"/>
              </a:rPr>
              <a:t>     将</a:t>
            </a:r>
            <a:r>
              <a:rPr lang="en-US" altLang="zh-CN" sz="2400" b="1" i="1" smtClean="0">
                <a:latin typeface="黑体" pitchFamily="49" charset="-122"/>
                <a:ea typeface="黑体" pitchFamily="49" charset="-122"/>
              </a:rPr>
              <a:t>mn</a:t>
            </a:r>
            <a:r>
              <a:rPr lang="zh-CN" altLang="en-US" sz="2400" b="1" smtClean="0">
                <a:latin typeface="黑体" pitchFamily="49" charset="-122"/>
                <a:ea typeface="黑体" pitchFamily="49" charset="-122"/>
              </a:rPr>
              <a:t>距离四等分，取靠近</a:t>
            </a:r>
            <a:r>
              <a:rPr lang="en-US" altLang="zh-CN" sz="2400" b="1" i="1" smtClean="0">
                <a:latin typeface="黑体" pitchFamily="49" charset="-122"/>
                <a:ea typeface="黑体" pitchFamily="49" charset="-122"/>
              </a:rPr>
              <a:t>n</a:t>
            </a:r>
            <a:r>
              <a:rPr lang="zh-CN" altLang="en-US" sz="2400" b="1" smtClean="0">
                <a:latin typeface="黑体" pitchFamily="49" charset="-122"/>
                <a:ea typeface="黑体" pitchFamily="49" charset="-122"/>
              </a:rPr>
              <a:t>点的</a:t>
            </a:r>
            <a:r>
              <a:rPr lang="en-US" altLang="zh-CN" sz="2400" b="1" smtClean="0">
                <a:latin typeface="黑体" pitchFamily="49" charset="-122"/>
                <a:ea typeface="黑体" pitchFamily="49" charset="-122"/>
              </a:rPr>
              <a:t>1/4</a:t>
            </a:r>
            <a:r>
              <a:rPr lang="zh-CN" altLang="en-US" sz="2400" b="1" smtClean="0">
                <a:latin typeface="黑体" pitchFamily="49" charset="-122"/>
                <a:ea typeface="黑体" pitchFamily="49" charset="-122"/>
              </a:rPr>
              <a:t>等分点</a:t>
            </a:r>
            <a:r>
              <a:rPr lang="en-US" altLang="zh-CN" sz="2400" b="1" i="1" smtClean="0">
                <a:latin typeface="黑体" pitchFamily="49" charset="-122"/>
                <a:ea typeface="黑体" pitchFamily="49" charset="-122"/>
              </a:rPr>
              <a:t>p</a:t>
            </a:r>
            <a:r>
              <a:rPr lang="zh-CN" altLang="en-US" sz="2400" b="1" smtClean="0">
                <a:latin typeface="黑体" pitchFamily="49" charset="-122"/>
                <a:ea typeface="黑体" pitchFamily="49" charset="-122"/>
              </a:rPr>
              <a:t>，近似地认为</a:t>
            </a:r>
            <a:r>
              <a:rPr lang="zh-CN" altLang="en-US" sz="2400" b="1" i="1" smtClean="0">
                <a:latin typeface="黑体" pitchFamily="49" charset="-122"/>
                <a:ea typeface="黑体" pitchFamily="49" charset="-122"/>
              </a:rPr>
              <a:t>∠</a:t>
            </a:r>
            <a:r>
              <a:rPr lang="en-US" altLang="zh-CN" sz="2400" b="1" i="1" smtClean="0">
                <a:latin typeface="黑体" pitchFamily="49" charset="-122"/>
                <a:ea typeface="黑体" pitchFamily="49" charset="-122"/>
              </a:rPr>
              <a:t>pOn=c</a:t>
            </a:r>
            <a:r>
              <a:rPr lang="zh-CN" altLang="en-US" sz="2400" b="1" smtClean="0">
                <a:latin typeface="黑体" pitchFamily="49" charset="-122"/>
                <a:ea typeface="黑体" pitchFamily="49" charset="-122"/>
              </a:rPr>
              <a:t>。</a:t>
            </a:r>
            <a:r>
              <a:rPr lang="zh-CN" altLang="en-US" sz="2400" b="1" smtClean="0">
                <a:solidFill>
                  <a:schemeClr val="hlink"/>
                </a:solidFill>
                <a:latin typeface="黑体" pitchFamily="49" charset="-122"/>
                <a:ea typeface="黑体" pitchFamily="49" charset="-122"/>
              </a:rPr>
              <a:t>在照准部不动的条件下，</a:t>
            </a:r>
            <a:r>
              <a:rPr lang="zh-CN" altLang="en-US" sz="2400" b="1" smtClean="0">
                <a:latin typeface="黑体" pitchFamily="49" charset="-122"/>
                <a:ea typeface="黑体" pitchFamily="49" charset="-122"/>
              </a:rPr>
              <a:t>将视线从</a:t>
            </a:r>
            <a:r>
              <a:rPr lang="en-US" altLang="zh-CN" sz="2400" b="1" i="1" smtClean="0">
                <a:latin typeface="黑体" pitchFamily="49" charset="-122"/>
                <a:ea typeface="黑体" pitchFamily="49" charset="-122"/>
              </a:rPr>
              <a:t>On</a:t>
            </a:r>
            <a:r>
              <a:rPr lang="zh-CN" altLang="en-US" sz="2400" b="1" smtClean="0">
                <a:latin typeface="黑体" pitchFamily="49" charset="-122"/>
                <a:ea typeface="黑体" pitchFamily="49" charset="-122"/>
              </a:rPr>
              <a:t>校正到</a:t>
            </a:r>
            <a:r>
              <a:rPr lang="en-US" altLang="zh-CN" sz="2400" b="1" i="1" smtClean="0">
                <a:latin typeface="黑体" pitchFamily="49" charset="-122"/>
                <a:ea typeface="黑体" pitchFamily="49" charset="-122"/>
              </a:rPr>
              <a:t>Op</a:t>
            </a:r>
            <a:r>
              <a:rPr lang="zh-CN" altLang="en-US" sz="2400" b="1" smtClean="0">
                <a:latin typeface="黑体" pitchFamily="49" charset="-122"/>
                <a:ea typeface="黑体" pitchFamily="49" charset="-122"/>
              </a:rPr>
              <a:t>，则理想关系可得到满足。</a:t>
            </a:r>
          </a:p>
          <a:p>
            <a:pPr marL="0" indent="0">
              <a:lnSpc>
                <a:spcPct val="150000"/>
              </a:lnSpc>
              <a:spcBef>
                <a:spcPct val="5000"/>
              </a:spcBef>
              <a:buFont typeface="Wingdings" pitchFamily="2" charset="2"/>
              <a:buNone/>
            </a:pPr>
            <a:r>
              <a:rPr lang="zh-CN" altLang="en-US" sz="2400" b="1" smtClean="0">
                <a:latin typeface="黑体" pitchFamily="49" charset="-122"/>
                <a:ea typeface="黑体" pitchFamily="49" charset="-122"/>
              </a:rPr>
              <a:t>    由于视线是由物镜光心和十字丝交点构成的，所以校正的部位仍为十字丝分划板。调整分划板左右两个校正螺旋，则可使视线左右摆动。</a:t>
            </a:r>
          </a:p>
        </p:txBody>
      </p:sp>
      <p:cxnSp>
        <p:nvCxnSpPr>
          <p:cNvPr id="50180" name="AutoShape 4"/>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cxnSp>
        <p:nvCxnSpPr>
          <p:cNvPr id="50181" name="AutoShape 5"/>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pic>
        <p:nvPicPr>
          <p:cNvPr id="372743" name="Picture 7" descr="2C校正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937125"/>
            <a:ext cx="5495925"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5625" y="5067300"/>
            <a:ext cx="3508375"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18271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72739">
                                            <p:txEl>
                                              <p:pRg st="0" end="0"/>
                                            </p:txEl>
                                          </p:spTgt>
                                        </p:tgtEl>
                                        <p:attrNameLst>
                                          <p:attrName>style.visibility</p:attrName>
                                        </p:attrNameLst>
                                      </p:cBhvr>
                                      <p:to>
                                        <p:strVal val="visible"/>
                                      </p:to>
                                    </p:set>
                                    <p:animEffect transition="in" filter="blinds(horizontal)">
                                      <p:cBhvr>
                                        <p:cTn id="7" dur="500"/>
                                        <p:tgtEl>
                                          <p:spTgt spid="3727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72743"/>
                                        </p:tgtEl>
                                        <p:attrNameLst>
                                          <p:attrName>style.visibility</p:attrName>
                                        </p:attrNameLst>
                                      </p:cBhvr>
                                      <p:to>
                                        <p:strVal val="visible"/>
                                      </p:to>
                                    </p:set>
                                    <p:animEffect transition="in" filter="blinds(horizontal)">
                                      <p:cBhvr>
                                        <p:cTn id="12" dur="500"/>
                                        <p:tgtEl>
                                          <p:spTgt spid="37274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72739">
                                            <p:txEl>
                                              <p:pRg st="1" end="1"/>
                                            </p:txEl>
                                          </p:spTgt>
                                        </p:tgtEl>
                                        <p:attrNameLst>
                                          <p:attrName>style.visibility</p:attrName>
                                        </p:attrNameLst>
                                      </p:cBhvr>
                                      <p:to>
                                        <p:strVal val="visible"/>
                                      </p:to>
                                    </p:set>
                                    <p:animEffect transition="in" filter="blinds(horizontal)">
                                      <p:cBhvr>
                                        <p:cTn id="17" dur="500"/>
                                        <p:tgtEl>
                                          <p:spTgt spid="372739">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72739">
                                            <p:txEl>
                                              <p:pRg st="2" end="2"/>
                                            </p:txEl>
                                          </p:spTgt>
                                        </p:tgtEl>
                                        <p:attrNameLst>
                                          <p:attrName>style.visibility</p:attrName>
                                        </p:attrNameLst>
                                      </p:cBhvr>
                                      <p:to>
                                        <p:strVal val="visible"/>
                                      </p:to>
                                    </p:set>
                                    <p:animEffect transition="in" filter="blinds(horizontal)">
                                      <p:cBhvr>
                                        <p:cTn id="22" dur="500"/>
                                        <p:tgtEl>
                                          <p:spTgt spid="372739">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827088" y="333375"/>
            <a:ext cx="7632700" cy="715963"/>
          </a:xfrm>
        </p:spPr>
        <p:txBody>
          <a:bodyPr/>
          <a:lstStyle/>
          <a:p>
            <a:r>
              <a:rPr lang="en-US" altLang="zh-CN" b="1" smtClean="0">
                <a:solidFill>
                  <a:srgbClr val="0000FF"/>
                </a:solidFill>
                <a:latin typeface="宋体" charset="-122"/>
              </a:rPr>
              <a:t>6.</a:t>
            </a:r>
            <a:r>
              <a:rPr lang="zh-CN" altLang="en-US" b="1" smtClean="0">
                <a:solidFill>
                  <a:srgbClr val="0000FF"/>
                </a:solidFill>
                <a:latin typeface="宋体" charset="-122"/>
              </a:rPr>
              <a:t>横轴的检校</a:t>
            </a:r>
          </a:p>
        </p:txBody>
      </p:sp>
      <p:sp>
        <p:nvSpPr>
          <p:cNvPr id="51203" name="Rectangle 3"/>
          <p:cNvSpPr>
            <a:spLocks noGrp="1" noChangeArrowheads="1"/>
          </p:cNvSpPr>
          <p:nvPr>
            <p:ph type="body" sz="half" idx="1"/>
          </p:nvPr>
        </p:nvSpPr>
        <p:spPr>
          <a:xfrm>
            <a:off x="468313" y="1268413"/>
            <a:ext cx="8135937" cy="4681537"/>
          </a:xfrm>
        </p:spPr>
        <p:txBody>
          <a:bodyPr/>
          <a:lstStyle/>
          <a:p>
            <a:pPr marL="0" indent="0" algn="just">
              <a:lnSpc>
                <a:spcPct val="90000"/>
              </a:lnSpc>
              <a:buFont typeface="Wingdings" pitchFamily="2" charset="2"/>
              <a:buNone/>
            </a:pPr>
            <a:r>
              <a:rPr lang="zh-CN" altLang="en-US" sz="2800" b="1" smtClean="0">
                <a:solidFill>
                  <a:schemeClr val="hlink"/>
                </a:solidFill>
                <a:latin typeface="华文新魏" pitchFamily="2" charset="-122"/>
                <a:ea typeface="华文新魏" pitchFamily="2" charset="-122"/>
              </a:rPr>
              <a:t>检验方法</a:t>
            </a:r>
            <a:r>
              <a:rPr lang="en-US" altLang="zh-CN" sz="2800" b="1" smtClean="0">
                <a:solidFill>
                  <a:schemeClr val="hlink"/>
                </a:solidFill>
                <a:latin typeface="华文新魏" pitchFamily="2" charset="-122"/>
                <a:ea typeface="华文新魏" pitchFamily="2" charset="-122"/>
              </a:rPr>
              <a:t>:【</a:t>
            </a:r>
            <a:r>
              <a:rPr lang="zh-CN" altLang="en-US" sz="2800" b="1" smtClean="0">
                <a:solidFill>
                  <a:schemeClr val="hlink"/>
                </a:solidFill>
                <a:latin typeface="华文新魏" pitchFamily="2" charset="-122"/>
                <a:ea typeface="华文新魏" pitchFamily="2" charset="-122"/>
              </a:rPr>
              <a:t>也称</a:t>
            </a:r>
            <a:r>
              <a:rPr lang="en-US" altLang="zh-CN" sz="2800" b="1" smtClean="0">
                <a:solidFill>
                  <a:schemeClr val="hlink"/>
                </a:solidFill>
                <a:latin typeface="华文新魏" pitchFamily="2" charset="-122"/>
                <a:ea typeface="华文新魏" pitchFamily="2" charset="-122"/>
              </a:rPr>
              <a:t>i</a:t>
            </a:r>
            <a:r>
              <a:rPr lang="zh-CN" altLang="en-US" sz="2800" b="1" smtClean="0">
                <a:solidFill>
                  <a:schemeClr val="hlink"/>
                </a:solidFill>
                <a:latin typeface="华文新魏" pitchFamily="2" charset="-122"/>
                <a:ea typeface="华文新魏" pitchFamily="2" charset="-122"/>
              </a:rPr>
              <a:t>角检验</a:t>
            </a:r>
            <a:r>
              <a:rPr lang="en-US" altLang="zh-CN" sz="2800" b="1" smtClean="0">
                <a:solidFill>
                  <a:schemeClr val="hlink"/>
                </a:solidFill>
                <a:latin typeface="华文新魏" pitchFamily="2" charset="-122"/>
                <a:ea typeface="华文新魏" pitchFamily="2" charset="-122"/>
              </a:rPr>
              <a:t>】</a:t>
            </a:r>
          </a:p>
        </p:txBody>
      </p:sp>
      <p:cxnSp>
        <p:nvCxnSpPr>
          <p:cNvPr id="51204" name="AutoShape 4"/>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cxnSp>
        <p:nvCxnSpPr>
          <p:cNvPr id="51205" name="AutoShape 5"/>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cxnSp>
        <p:nvCxnSpPr>
          <p:cNvPr id="51206" name="AutoShape 8"/>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cxnSp>
        <p:nvCxnSpPr>
          <p:cNvPr id="51207" name="AutoShape 9"/>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pic>
        <p:nvPicPr>
          <p:cNvPr id="373770" name="Picture 10" descr="未标题-1 拷贝"/>
          <p:cNvPicPr>
            <a:picLocks noChangeAspect="1" noChangeArrowheads="1"/>
          </p:cNvPicPr>
          <p:nvPr/>
        </p:nvPicPr>
        <p:blipFill>
          <a:blip r:embed="rId3">
            <a:extLst>
              <a:ext uri="{28A0092B-C50C-407E-A947-70E740481C1C}">
                <a14:useLocalDpi xmlns:a14="http://schemas.microsoft.com/office/drawing/2010/main" val="0"/>
              </a:ext>
            </a:extLst>
          </a:blip>
          <a:srcRect b="-714"/>
          <a:stretch>
            <a:fillRect/>
          </a:stretch>
        </p:blipFill>
        <p:spPr bwMode="auto">
          <a:xfrm>
            <a:off x="4371975" y="1773238"/>
            <a:ext cx="4506913"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3771" name="Line 11"/>
          <p:cNvSpPr>
            <a:spLocks noChangeShapeType="1"/>
          </p:cNvSpPr>
          <p:nvPr/>
        </p:nvSpPr>
        <p:spPr bwMode="auto">
          <a:xfrm flipV="1">
            <a:off x="5556250" y="1997075"/>
            <a:ext cx="2625725" cy="2540000"/>
          </a:xfrm>
          <a:prstGeom prst="line">
            <a:avLst/>
          </a:prstGeom>
          <a:noFill/>
          <a:ln w="57150">
            <a:solidFill>
              <a:srgbClr val="FF33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3772" name="Line 12"/>
          <p:cNvSpPr>
            <a:spLocks noChangeShapeType="1"/>
          </p:cNvSpPr>
          <p:nvPr/>
        </p:nvSpPr>
        <p:spPr bwMode="auto">
          <a:xfrm flipH="1">
            <a:off x="7915275" y="1997075"/>
            <a:ext cx="280988" cy="2146300"/>
          </a:xfrm>
          <a:prstGeom prst="line">
            <a:avLst/>
          </a:prstGeom>
          <a:noFill/>
          <a:ln w="38100">
            <a:solidFill>
              <a:srgbClr val="FF33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3773" name="Line 13"/>
          <p:cNvSpPr>
            <a:spLocks noChangeShapeType="1"/>
          </p:cNvSpPr>
          <p:nvPr/>
        </p:nvSpPr>
        <p:spPr bwMode="auto">
          <a:xfrm>
            <a:off x="8196263" y="1981200"/>
            <a:ext cx="241300" cy="2511425"/>
          </a:xfrm>
          <a:prstGeom prst="line">
            <a:avLst/>
          </a:prstGeom>
          <a:noFill/>
          <a:ln w="38100">
            <a:solidFill>
              <a:srgbClr val="0000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3774" name="Line 14"/>
          <p:cNvSpPr>
            <a:spLocks noChangeShapeType="1"/>
          </p:cNvSpPr>
          <p:nvPr/>
        </p:nvSpPr>
        <p:spPr bwMode="auto">
          <a:xfrm flipV="1">
            <a:off x="5530850" y="1981200"/>
            <a:ext cx="2651125" cy="2570163"/>
          </a:xfrm>
          <a:prstGeom prst="line">
            <a:avLst/>
          </a:prstGeom>
          <a:noFill/>
          <a:ln w="57150">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73775" name="Object 2"/>
          <p:cNvGraphicFramePr>
            <a:graphicFrameLocks noChangeAspect="1"/>
          </p:cNvGraphicFramePr>
          <p:nvPr/>
        </p:nvGraphicFramePr>
        <p:xfrm>
          <a:off x="915988" y="2276475"/>
          <a:ext cx="2719387" cy="1152525"/>
        </p:xfrm>
        <a:graphic>
          <a:graphicData uri="http://schemas.openxmlformats.org/presentationml/2006/ole">
            <mc:AlternateContent xmlns:mc="http://schemas.openxmlformats.org/markup-compatibility/2006">
              <mc:Choice xmlns:v="urn:schemas-microsoft-com:vml" Requires="v">
                <p:oleObj spid="_x0000_s97321" name="公式" r:id="rId4" imgW="1091726" imgH="431613" progId="Equation.3">
                  <p:embed/>
                </p:oleObj>
              </mc:Choice>
              <mc:Fallback>
                <p:oleObj name="公式" r:id="rId4" imgW="1091726" imgH="431613"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988" y="2276475"/>
                        <a:ext cx="2719387" cy="1152525"/>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3776" name="Text Box 16"/>
          <p:cNvSpPr txBox="1">
            <a:spLocks noChangeArrowheads="1"/>
          </p:cNvSpPr>
          <p:nvPr/>
        </p:nvSpPr>
        <p:spPr bwMode="auto">
          <a:xfrm>
            <a:off x="517525" y="3933825"/>
            <a:ext cx="39211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spcBef>
                <a:spcPct val="50000"/>
              </a:spcBef>
            </a:pPr>
            <a:r>
              <a:rPr kumimoji="0" lang="en-US" altLang="zh-CN" sz="2800" b="1">
                <a:solidFill>
                  <a:schemeClr val="hlink"/>
                </a:solidFill>
                <a:latin typeface="黑体" pitchFamily="49" charset="-122"/>
                <a:ea typeface="黑体" pitchFamily="49" charset="-122"/>
              </a:rPr>
              <a:t>J6 </a:t>
            </a:r>
            <a:r>
              <a:rPr kumimoji="0" lang="zh-CN" altLang="en-US" sz="2800" b="1">
                <a:solidFill>
                  <a:schemeClr val="hlink"/>
                </a:solidFill>
                <a:latin typeface="黑体" pitchFamily="49" charset="-122"/>
                <a:ea typeface="黑体" pitchFamily="49" charset="-122"/>
              </a:rPr>
              <a:t>：</a:t>
            </a:r>
            <a:r>
              <a:rPr kumimoji="0" lang="en-US" altLang="zh-CN" sz="2800" b="1">
                <a:solidFill>
                  <a:schemeClr val="hlink"/>
                </a:solidFill>
                <a:latin typeface="黑体" pitchFamily="49" charset="-122"/>
                <a:ea typeface="黑体" pitchFamily="49" charset="-122"/>
              </a:rPr>
              <a:t>i&gt;20"</a:t>
            </a:r>
            <a:r>
              <a:rPr kumimoji="0" lang="zh-CN" altLang="en-US" sz="2800" b="1">
                <a:solidFill>
                  <a:schemeClr val="hlink"/>
                </a:solidFill>
                <a:latin typeface="黑体" pitchFamily="49" charset="-122"/>
                <a:ea typeface="黑体" pitchFamily="49" charset="-122"/>
              </a:rPr>
              <a:t>，则需校正。</a:t>
            </a:r>
          </a:p>
        </p:txBody>
      </p:sp>
    </p:spTree>
    <p:extLst>
      <p:ext uri="{BB962C8B-B14F-4D97-AF65-F5344CB8AC3E}">
        <p14:creationId xmlns:p14="http://schemas.microsoft.com/office/powerpoint/2010/main" val="17810061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nodeType="withEffect">
                                  <p:stCondLst>
                                    <p:cond delay="0"/>
                                  </p:stCondLst>
                                  <p:childTnLst>
                                    <p:set>
                                      <p:cBhvr>
                                        <p:cTn id="6" dur="1" fill="hold">
                                          <p:stCondLst>
                                            <p:cond delay="0"/>
                                          </p:stCondLst>
                                        </p:cTn>
                                        <p:tgtEl>
                                          <p:spTgt spid="373770"/>
                                        </p:tgtEl>
                                        <p:attrNameLst>
                                          <p:attrName>style.visibility</p:attrName>
                                        </p:attrNameLst>
                                      </p:cBhvr>
                                      <p:to>
                                        <p:strVal val="visible"/>
                                      </p:to>
                                    </p:set>
                                    <p:animEffect transition="in" filter="randombar(horizontal)">
                                      <p:cBhvr>
                                        <p:cTn id="7" dur="500"/>
                                        <p:tgtEl>
                                          <p:spTgt spid="3737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3771"/>
                                        </p:tgtEl>
                                        <p:attrNameLst>
                                          <p:attrName>style.visibility</p:attrName>
                                        </p:attrNameLst>
                                      </p:cBhvr>
                                      <p:to>
                                        <p:strVal val="visible"/>
                                      </p:to>
                                    </p:set>
                                    <p:animEffect transition="in" filter="wipe(left)">
                                      <p:cBhvr>
                                        <p:cTn id="12" dur="1000"/>
                                        <p:tgtEl>
                                          <p:spTgt spid="37377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73772"/>
                                        </p:tgtEl>
                                        <p:attrNameLst>
                                          <p:attrName>style.visibility</p:attrName>
                                        </p:attrNameLst>
                                      </p:cBhvr>
                                      <p:to>
                                        <p:strVal val="visible"/>
                                      </p:to>
                                    </p:set>
                                    <p:animEffect transition="in" filter="wipe(up)">
                                      <p:cBhvr>
                                        <p:cTn id="17" dur="1000"/>
                                        <p:tgtEl>
                                          <p:spTgt spid="37377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73774"/>
                                        </p:tgtEl>
                                        <p:attrNameLst>
                                          <p:attrName>style.visibility</p:attrName>
                                        </p:attrNameLst>
                                      </p:cBhvr>
                                      <p:to>
                                        <p:strVal val="visible"/>
                                      </p:to>
                                    </p:set>
                                    <p:animEffect transition="in" filter="wipe(down)">
                                      <p:cBhvr>
                                        <p:cTn id="22" dur="1000"/>
                                        <p:tgtEl>
                                          <p:spTgt spid="37377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73773"/>
                                        </p:tgtEl>
                                        <p:attrNameLst>
                                          <p:attrName>style.visibility</p:attrName>
                                        </p:attrNameLst>
                                      </p:cBhvr>
                                      <p:to>
                                        <p:strVal val="visible"/>
                                      </p:to>
                                    </p:set>
                                    <p:animEffect transition="in" filter="wipe(up)">
                                      <p:cBhvr>
                                        <p:cTn id="27" dur="2000"/>
                                        <p:tgtEl>
                                          <p:spTgt spid="37377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nodeType="clickEffect">
                                  <p:stCondLst>
                                    <p:cond delay="0"/>
                                  </p:stCondLst>
                                  <p:childTnLst>
                                    <p:set>
                                      <p:cBhvr>
                                        <p:cTn id="31" dur="1" fill="hold">
                                          <p:stCondLst>
                                            <p:cond delay="0"/>
                                          </p:stCondLst>
                                        </p:cTn>
                                        <p:tgtEl>
                                          <p:spTgt spid="373775"/>
                                        </p:tgtEl>
                                        <p:attrNameLst>
                                          <p:attrName>style.visibility</p:attrName>
                                        </p:attrNameLst>
                                      </p:cBhvr>
                                      <p:to>
                                        <p:strVal val="visible"/>
                                      </p:to>
                                    </p:set>
                                    <p:animEffect transition="in" filter="checkerboard(across)">
                                      <p:cBhvr>
                                        <p:cTn id="32" dur="500"/>
                                        <p:tgtEl>
                                          <p:spTgt spid="37377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373776"/>
                                        </p:tgtEl>
                                        <p:attrNameLst>
                                          <p:attrName>style.visibility</p:attrName>
                                        </p:attrNameLst>
                                      </p:cBhvr>
                                      <p:to>
                                        <p:strVal val="visible"/>
                                      </p:to>
                                    </p:set>
                                    <p:animEffect transition="in" filter="checkerboard(across)">
                                      <p:cBhvr>
                                        <p:cTn id="37" dur="500"/>
                                        <p:tgtEl>
                                          <p:spTgt spid="373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3771" grpId="0" animBg="1"/>
      <p:bldP spid="373772" grpId="0" animBg="1"/>
      <p:bldP spid="373773" grpId="0" animBg="1"/>
      <p:bldP spid="373774" grpId="0" animBg="1"/>
      <p:bldP spid="37377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827088" y="333375"/>
            <a:ext cx="7632700" cy="715963"/>
          </a:xfrm>
        </p:spPr>
        <p:txBody>
          <a:bodyPr/>
          <a:lstStyle/>
          <a:p>
            <a:r>
              <a:rPr lang="en-US" altLang="zh-CN" b="1" smtClean="0">
                <a:solidFill>
                  <a:srgbClr val="0000FF"/>
                </a:solidFill>
                <a:latin typeface="宋体" charset="-122"/>
              </a:rPr>
              <a:t>6.</a:t>
            </a:r>
            <a:r>
              <a:rPr lang="zh-CN" altLang="en-US" b="1" smtClean="0">
                <a:solidFill>
                  <a:srgbClr val="0000FF"/>
                </a:solidFill>
                <a:latin typeface="宋体" charset="-122"/>
              </a:rPr>
              <a:t>横轴的检校</a:t>
            </a:r>
          </a:p>
        </p:txBody>
      </p:sp>
      <p:sp>
        <p:nvSpPr>
          <p:cNvPr id="52227" name="Rectangle 3"/>
          <p:cNvSpPr>
            <a:spLocks noGrp="1" noChangeArrowheads="1"/>
          </p:cNvSpPr>
          <p:nvPr>
            <p:ph type="body" sz="half" idx="1"/>
          </p:nvPr>
        </p:nvSpPr>
        <p:spPr>
          <a:xfrm>
            <a:off x="468313" y="1268413"/>
            <a:ext cx="8135937" cy="4681537"/>
          </a:xfrm>
        </p:spPr>
        <p:txBody>
          <a:bodyPr/>
          <a:lstStyle/>
          <a:p>
            <a:pPr marL="0" indent="0" algn="just">
              <a:lnSpc>
                <a:spcPct val="90000"/>
              </a:lnSpc>
              <a:buFont typeface="Wingdings" pitchFamily="2" charset="2"/>
              <a:buNone/>
            </a:pPr>
            <a:r>
              <a:rPr lang="zh-CN" altLang="en-US" sz="2800" b="1" smtClean="0">
                <a:solidFill>
                  <a:schemeClr val="hlink"/>
                </a:solidFill>
                <a:latin typeface="华文新魏" pitchFamily="2" charset="-122"/>
                <a:ea typeface="华文新魏" pitchFamily="2" charset="-122"/>
              </a:rPr>
              <a:t>检验具体操作步骤：</a:t>
            </a:r>
          </a:p>
          <a:p>
            <a:pPr marL="0" indent="0">
              <a:lnSpc>
                <a:spcPct val="150000"/>
              </a:lnSpc>
              <a:buFont typeface="Wingdings" pitchFamily="2" charset="2"/>
              <a:buNone/>
            </a:pPr>
            <a:r>
              <a:rPr lang="zh-CN" altLang="en-US" sz="2400" b="1" smtClean="0">
                <a:latin typeface="黑体" pitchFamily="49" charset="-122"/>
                <a:ea typeface="黑体" pitchFamily="49" charset="-122"/>
              </a:rPr>
              <a:t>    将仪器架设在一个高的建筑物附近。将仪器仔细精确整平，在望远镜倾斜约</a:t>
            </a:r>
            <a:r>
              <a:rPr lang="en-US" altLang="zh-CN" sz="2400" b="1" smtClean="0">
                <a:latin typeface="黑体" pitchFamily="49" charset="-122"/>
                <a:ea typeface="黑体" pitchFamily="49" charset="-122"/>
              </a:rPr>
              <a:t>30°</a:t>
            </a:r>
            <a:r>
              <a:rPr lang="zh-CN" altLang="en-US" sz="2400" b="1" smtClean="0">
                <a:latin typeface="黑体" pitchFamily="49" charset="-122"/>
                <a:ea typeface="黑体" pitchFamily="49" charset="-122"/>
              </a:rPr>
              <a:t>左右的高处，以盘左照准一清晰的目标点</a:t>
            </a:r>
            <a:r>
              <a:rPr lang="en-US" altLang="zh-CN" sz="2400" b="1" i="1" smtClean="0">
                <a:latin typeface="黑体" pitchFamily="49" charset="-122"/>
                <a:ea typeface="黑体" pitchFamily="49" charset="-122"/>
              </a:rPr>
              <a:t>P</a:t>
            </a:r>
            <a:r>
              <a:rPr lang="zh-CN" altLang="en-US" sz="2400" b="1" smtClean="0">
                <a:latin typeface="黑体" pitchFamily="49" charset="-122"/>
                <a:ea typeface="黑体" pitchFamily="49" charset="-122"/>
              </a:rPr>
              <a:t>，然后将望远镜放平，在视线上靠近墙放一把带</a:t>
            </a:r>
            <a:r>
              <a:rPr lang="en-US" altLang="zh-CN" sz="2400" b="1" smtClean="0">
                <a:latin typeface="黑体" pitchFamily="49" charset="-122"/>
                <a:ea typeface="黑体" pitchFamily="49" charset="-122"/>
              </a:rPr>
              <a:t>mm</a:t>
            </a:r>
            <a:r>
              <a:rPr lang="zh-CN" altLang="en-US" sz="2400" b="1" smtClean="0">
                <a:latin typeface="黑体" pitchFamily="49" charset="-122"/>
                <a:ea typeface="黑体" pitchFamily="49" charset="-122"/>
              </a:rPr>
              <a:t>分划的小尺，读出视线在小尺上的读数</a:t>
            </a:r>
            <a:r>
              <a:rPr lang="en-US" altLang="zh-CN" sz="2400" b="1" smtClean="0">
                <a:latin typeface="黑体" pitchFamily="49" charset="-122"/>
                <a:ea typeface="黑体" pitchFamily="49" charset="-122"/>
              </a:rPr>
              <a:t>m1</a:t>
            </a:r>
            <a:r>
              <a:rPr lang="zh-CN" altLang="en-US" sz="2400" b="1" smtClean="0">
                <a:latin typeface="黑体" pitchFamily="49" charset="-122"/>
                <a:ea typeface="黑体" pitchFamily="49" charset="-122"/>
              </a:rPr>
              <a:t>。再将望远镜改为盘右，仍然照准</a:t>
            </a:r>
            <a:r>
              <a:rPr lang="en-US" altLang="zh-CN" sz="2400" b="1" i="1" smtClean="0">
                <a:latin typeface="黑体" pitchFamily="49" charset="-122"/>
                <a:ea typeface="黑体" pitchFamily="49" charset="-122"/>
              </a:rPr>
              <a:t>P</a:t>
            </a:r>
            <a:r>
              <a:rPr lang="zh-CN" altLang="en-US" sz="2400" b="1" smtClean="0">
                <a:latin typeface="黑体" pitchFamily="49" charset="-122"/>
                <a:ea typeface="黑体" pitchFamily="49" charset="-122"/>
              </a:rPr>
              <a:t>点，并放平视线，读出视线在小尺上的读数</a:t>
            </a:r>
            <a:r>
              <a:rPr lang="en-US" altLang="zh-CN" sz="2400" b="1" smtClean="0">
                <a:latin typeface="黑体" pitchFamily="49" charset="-122"/>
                <a:ea typeface="黑体" pitchFamily="49" charset="-122"/>
              </a:rPr>
              <a:t>m2</a:t>
            </a:r>
            <a:r>
              <a:rPr lang="zh-CN" altLang="en-US" sz="2400" b="1" smtClean="0">
                <a:latin typeface="黑体" pitchFamily="49" charset="-122"/>
                <a:ea typeface="黑体" pitchFamily="49" charset="-122"/>
              </a:rPr>
              <a:t>。如果</a:t>
            </a:r>
            <a:r>
              <a:rPr lang="en-US" altLang="zh-CN" sz="2400" b="1" smtClean="0">
                <a:latin typeface="黑体" pitchFamily="49" charset="-122"/>
                <a:ea typeface="黑体" pitchFamily="49" charset="-122"/>
              </a:rPr>
              <a:t>m1</a:t>
            </a:r>
            <a:r>
              <a:rPr lang="zh-CN" altLang="en-US" sz="2400" b="1" smtClean="0">
                <a:latin typeface="黑体" pitchFamily="49" charset="-122"/>
                <a:ea typeface="黑体" pitchFamily="49" charset="-122"/>
              </a:rPr>
              <a:t>、</a:t>
            </a:r>
            <a:r>
              <a:rPr lang="en-US" altLang="zh-CN" sz="2400" b="1" smtClean="0">
                <a:latin typeface="黑体" pitchFamily="49" charset="-122"/>
                <a:ea typeface="黑体" pitchFamily="49" charset="-122"/>
              </a:rPr>
              <a:t>m2</a:t>
            </a:r>
            <a:r>
              <a:rPr lang="zh-CN" altLang="en-US" sz="2400" b="1" smtClean="0">
                <a:latin typeface="黑体" pitchFamily="49" charset="-122"/>
                <a:ea typeface="黑体" pitchFamily="49" charset="-122"/>
              </a:rPr>
              <a:t>两点重合，则仪器理想关系满足。否则，说明这一理想关系不满足，需要校正。</a:t>
            </a:r>
          </a:p>
        </p:txBody>
      </p:sp>
      <p:cxnSp>
        <p:nvCxnSpPr>
          <p:cNvPr id="52228" name="AutoShape 4"/>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cxnSp>
        <p:nvCxnSpPr>
          <p:cNvPr id="52229" name="AutoShape 5"/>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spTree>
    <p:extLst>
      <p:ext uri="{BB962C8B-B14F-4D97-AF65-F5344CB8AC3E}">
        <p14:creationId xmlns:p14="http://schemas.microsoft.com/office/powerpoint/2010/main" val="147370866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827088" y="333375"/>
            <a:ext cx="7632700" cy="715963"/>
          </a:xfrm>
        </p:spPr>
        <p:txBody>
          <a:bodyPr/>
          <a:lstStyle/>
          <a:p>
            <a:r>
              <a:rPr lang="en-US" altLang="zh-CN" b="1" smtClean="0">
                <a:solidFill>
                  <a:srgbClr val="0000FF"/>
                </a:solidFill>
                <a:latin typeface="宋体" charset="-122"/>
              </a:rPr>
              <a:t>6.</a:t>
            </a:r>
            <a:r>
              <a:rPr lang="zh-CN" altLang="en-US" b="1" smtClean="0">
                <a:solidFill>
                  <a:srgbClr val="0000FF"/>
                </a:solidFill>
                <a:latin typeface="宋体" charset="-122"/>
              </a:rPr>
              <a:t>横轴的检校</a:t>
            </a:r>
          </a:p>
        </p:txBody>
      </p:sp>
      <p:sp>
        <p:nvSpPr>
          <p:cNvPr id="53251" name="Rectangle 3"/>
          <p:cNvSpPr>
            <a:spLocks noGrp="1" noChangeArrowheads="1"/>
          </p:cNvSpPr>
          <p:nvPr>
            <p:ph type="body" sz="half" idx="1"/>
          </p:nvPr>
        </p:nvSpPr>
        <p:spPr>
          <a:xfrm>
            <a:off x="317500" y="1196975"/>
            <a:ext cx="4387850" cy="5040313"/>
          </a:xfrm>
        </p:spPr>
        <p:txBody>
          <a:bodyPr/>
          <a:lstStyle/>
          <a:p>
            <a:pPr marL="0" indent="0" algn="just">
              <a:lnSpc>
                <a:spcPct val="80000"/>
              </a:lnSpc>
              <a:buFont typeface="Wingdings" pitchFamily="2" charset="2"/>
              <a:buNone/>
            </a:pPr>
            <a:r>
              <a:rPr lang="zh-CN" altLang="en-US" sz="2800" b="1" smtClean="0">
                <a:solidFill>
                  <a:schemeClr val="hlink"/>
                </a:solidFill>
                <a:latin typeface="华文新魏" pitchFamily="2" charset="-122"/>
                <a:ea typeface="华文新魏" pitchFamily="2" charset="-122"/>
              </a:rPr>
              <a:t>校正方法</a:t>
            </a:r>
            <a:r>
              <a:rPr lang="en-US" altLang="zh-CN" sz="2800" b="1" smtClean="0">
                <a:solidFill>
                  <a:schemeClr val="hlink"/>
                </a:solidFill>
                <a:latin typeface="华文新魏" pitchFamily="2" charset="-122"/>
                <a:ea typeface="华文新魏" pitchFamily="2" charset="-122"/>
              </a:rPr>
              <a:t>:</a:t>
            </a:r>
          </a:p>
          <a:p>
            <a:pPr marL="0" indent="0">
              <a:lnSpc>
                <a:spcPct val="120000"/>
              </a:lnSpc>
              <a:spcBef>
                <a:spcPct val="0"/>
              </a:spcBef>
              <a:buFont typeface="Wingdings" pitchFamily="2" charset="2"/>
              <a:buNone/>
            </a:pPr>
            <a:r>
              <a:rPr lang="zh-CN" altLang="en-US" sz="2800" smtClean="0">
                <a:latin typeface="华文新魏" pitchFamily="2" charset="-122"/>
                <a:ea typeface="华文新魏" pitchFamily="2" charset="-122"/>
              </a:rPr>
              <a:t>        </a:t>
            </a:r>
            <a:r>
              <a:rPr lang="zh-CN" altLang="en-US" sz="2400" b="1" smtClean="0">
                <a:latin typeface="黑体" pitchFamily="49" charset="-122"/>
                <a:ea typeface="黑体" pitchFamily="49" charset="-122"/>
              </a:rPr>
              <a:t>由于盘左盘右倾斜的方向相反而大小相等，所以取</a:t>
            </a:r>
            <a:r>
              <a:rPr lang="en-US" altLang="zh-CN" sz="2400" b="1" smtClean="0">
                <a:latin typeface="黑体" pitchFamily="49" charset="-122"/>
                <a:ea typeface="黑体" pitchFamily="49" charset="-122"/>
              </a:rPr>
              <a:t>m1</a:t>
            </a:r>
            <a:r>
              <a:rPr lang="zh-CN" altLang="en-US" sz="2400" b="1" smtClean="0">
                <a:latin typeface="黑体" pitchFamily="49" charset="-122"/>
                <a:ea typeface="黑体" pitchFamily="49" charset="-122"/>
              </a:rPr>
              <a:t>、</a:t>
            </a:r>
            <a:r>
              <a:rPr lang="en-US" altLang="zh-CN" sz="2400" b="1" smtClean="0">
                <a:latin typeface="黑体" pitchFamily="49" charset="-122"/>
                <a:ea typeface="黑体" pitchFamily="49" charset="-122"/>
              </a:rPr>
              <a:t>m2</a:t>
            </a:r>
            <a:r>
              <a:rPr lang="zh-CN" altLang="en-US" sz="2400" b="1" smtClean="0">
                <a:latin typeface="黑体" pitchFamily="49" charset="-122"/>
                <a:ea typeface="黑体" pitchFamily="49" charset="-122"/>
              </a:rPr>
              <a:t>的中点</a:t>
            </a:r>
            <a:r>
              <a:rPr lang="en-US" altLang="zh-CN" sz="2400" b="1" smtClean="0">
                <a:latin typeface="黑体" pitchFamily="49" charset="-122"/>
                <a:ea typeface="黑体" pitchFamily="49" charset="-122"/>
              </a:rPr>
              <a:t>m</a:t>
            </a:r>
            <a:r>
              <a:rPr lang="zh-CN" altLang="en-US" sz="2400" b="1" smtClean="0">
                <a:latin typeface="黑体" pitchFamily="49" charset="-122"/>
                <a:ea typeface="黑体" pitchFamily="49" charset="-122"/>
              </a:rPr>
              <a:t>，则</a:t>
            </a:r>
            <a:r>
              <a:rPr lang="en-US" altLang="zh-CN" sz="2400" b="1" i="1" smtClean="0">
                <a:latin typeface="黑体" pitchFamily="49" charset="-122"/>
                <a:ea typeface="黑体" pitchFamily="49" charset="-122"/>
              </a:rPr>
              <a:t>p</a:t>
            </a:r>
            <a:r>
              <a:rPr lang="zh-CN" altLang="en-US" sz="2400" b="1" smtClean="0">
                <a:latin typeface="黑体" pitchFamily="49" charset="-122"/>
                <a:ea typeface="黑体" pitchFamily="49" charset="-122"/>
              </a:rPr>
              <a:t>、</a:t>
            </a:r>
            <a:r>
              <a:rPr lang="en-US" altLang="zh-CN" sz="2400" b="1" smtClean="0">
                <a:latin typeface="黑体" pitchFamily="49" charset="-122"/>
                <a:ea typeface="黑体" pitchFamily="49" charset="-122"/>
              </a:rPr>
              <a:t>m</a:t>
            </a:r>
            <a:r>
              <a:rPr lang="zh-CN" altLang="en-US" sz="2400" b="1" smtClean="0">
                <a:latin typeface="黑体" pitchFamily="49" charset="-122"/>
                <a:ea typeface="黑体" pitchFamily="49" charset="-122"/>
              </a:rPr>
              <a:t>在同一铅垂面内，照准</a:t>
            </a:r>
            <a:r>
              <a:rPr lang="en-US" altLang="zh-CN" sz="2400" b="1" smtClean="0">
                <a:latin typeface="黑体" pitchFamily="49" charset="-122"/>
                <a:ea typeface="黑体" pitchFamily="49" charset="-122"/>
              </a:rPr>
              <a:t>m</a:t>
            </a:r>
            <a:r>
              <a:rPr lang="zh-CN" altLang="en-US" sz="2400" b="1" smtClean="0">
                <a:latin typeface="黑体" pitchFamily="49" charset="-122"/>
                <a:ea typeface="黑体" pitchFamily="49" charset="-122"/>
              </a:rPr>
              <a:t>点，将望远镜抬高，则视线必然偏离</a:t>
            </a:r>
            <a:r>
              <a:rPr lang="en-US" altLang="zh-CN" sz="2400" b="1" i="1" smtClean="0">
                <a:latin typeface="黑体" pitchFamily="49" charset="-122"/>
                <a:ea typeface="黑体" pitchFamily="49" charset="-122"/>
              </a:rPr>
              <a:t>p</a:t>
            </a:r>
            <a:r>
              <a:rPr lang="zh-CN" altLang="en-US" sz="2400" b="1" smtClean="0">
                <a:latin typeface="黑体" pitchFamily="49" charset="-122"/>
                <a:ea typeface="黑体" pitchFamily="49" charset="-122"/>
              </a:rPr>
              <a:t>点而落在</a:t>
            </a:r>
            <a:r>
              <a:rPr lang="en-US" altLang="zh-CN" sz="2400" b="1" i="1" smtClean="0">
                <a:latin typeface="黑体" pitchFamily="49" charset="-122"/>
                <a:ea typeface="黑体" pitchFamily="49" charset="-122"/>
              </a:rPr>
              <a:t>p</a:t>
            </a:r>
            <a:r>
              <a:rPr lang="en-US" altLang="zh-CN" sz="2400" b="1" smtClean="0">
                <a:latin typeface="黑体" pitchFamily="49" charset="-122"/>
                <a:ea typeface="黑体" pitchFamily="49" charset="-122"/>
              </a:rPr>
              <a:t>′</a:t>
            </a:r>
            <a:r>
              <a:rPr lang="zh-CN" altLang="en-US" sz="2400" b="1" smtClean="0">
                <a:latin typeface="黑体" pitchFamily="49" charset="-122"/>
                <a:ea typeface="黑体" pitchFamily="49" charset="-122"/>
              </a:rPr>
              <a:t>处。在保持仪器不动的条件下，校正横轴的一端，使视线落在</a:t>
            </a:r>
            <a:r>
              <a:rPr lang="en-US" altLang="zh-CN" sz="2400" b="1" i="1" smtClean="0">
                <a:latin typeface="黑体" pitchFamily="49" charset="-122"/>
                <a:ea typeface="黑体" pitchFamily="49" charset="-122"/>
              </a:rPr>
              <a:t>p</a:t>
            </a:r>
            <a:r>
              <a:rPr lang="zh-CN" altLang="en-US" sz="2400" b="1" smtClean="0">
                <a:latin typeface="黑体" pitchFamily="49" charset="-122"/>
                <a:ea typeface="黑体" pitchFamily="49" charset="-122"/>
              </a:rPr>
              <a:t>上，则完成校正工作。</a:t>
            </a:r>
          </a:p>
          <a:p>
            <a:pPr marL="0" indent="0">
              <a:lnSpc>
                <a:spcPct val="120000"/>
              </a:lnSpc>
              <a:spcBef>
                <a:spcPct val="0"/>
              </a:spcBef>
              <a:buFont typeface="Wingdings" pitchFamily="2" charset="2"/>
              <a:buNone/>
            </a:pPr>
            <a:r>
              <a:rPr lang="en-US" altLang="zh-CN" sz="2400" b="1" smtClean="0">
                <a:solidFill>
                  <a:schemeClr val="hlink"/>
                </a:solidFill>
                <a:latin typeface="黑体" pitchFamily="49" charset="-122"/>
                <a:ea typeface="黑体" pitchFamily="49" charset="-122"/>
              </a:rPr>
              <a:t>Note</a:t>
            </a:r>
            <a:r>
              <a:rPr lang="zh-CN" altLang="en-US" sz="2400" b="1" smtClean="0">
                <a:solidFill>
                  <a:schemeClr val="hlink"/>
                </a:solidFill>
                <a:latin typeface="黑体" pitchFamily="49" charset="-122"/>
                <a:ea typeface="黑体" pitchFamily="49" charset="-122"/>
              </a:rPr>
              <a:t>：</a:t>
            </a:r>
            <a:r>
              <a:rPr lang="zh-CN" altLang="en-US" sz="2400" b="1" smtClean="0">
                <a:latin typeface="黑体" pitchFamily="49" charset="-122"/>
                <a:ea typeface="黑体" pitchFamily="49" charset="-122"/>
              </a:rPr>
              <a:t>这项校正需打开保护罩，必须在无尘环境下进行，非专业校正人员不作此项校正。</a:t>
            </a:r>
            <a:endParaRPr lang="en-US" altLang="zh-CN" sz="2400" b="1" smtClean="0">
              <a:latin typeface="黑体" pitchFamily="49" charset="-122"/>
              <a:ea typeface="黑体" pitchFamily="49" charset="-122"/>
            </a:endParaRPr>
          </a:p>
        </p:txBody>
      </p:sp>
      <p:cxnSp>
        <p:nvCxnSpPr>
          <p:cNvPr id="53252" name="AutoShape 4"/>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cxnSp>
        <p:nvCxnSpPr>
          <p:cNvPr id="53253" name="AutoShape 5"/>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pic>
        <p:nvPicPr>
          <p:cNvPr id="53254" name="Picture 6" descr="横轴校正"/>
          <p:cNvPicPr>
            <a:picLocks noChangeAspect="1" noChangeArrowheads="1"/>
          </p:cNvPicPr>
          <p:nvPr/>
        </p:nvPicPr>
        <p:blipFill>
          <a:blip r:embed="rId2">
            <a:lum contrast="30000"/>
            <a:extLst>
              <a:ext uri="{28A0092B-C50C-407E-A947-70E740481C1C}">
                <a14:useLocalDpi xmlns:a14="http://schemas.microsoft.com/office/drawing/2010/main" val="0"/>
              </a:ext>
            </a:extLst>
          </a:blip>
          <a:srcRect/>
          <a:stretch>
            <a:fillRect/>
          </a:stretch>
        </p:blipFill>
        <p:spPr bwMode="auto">
          <a:xfrm>
            <a:off x="4772025" y="1989138"/>
            <a:ext cx="1598613" cy="3221037"/>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pic>
      <p:pic>
        <p:nvPicPr>
          <p:cNvPr id="53255" name="Picture 7" descr="未标题-1%20拷贝"/>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225" y="2205038"/>
            <a:ext cx="2603500" cy="2416175"/>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57451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827088" y="333375"/>
            <a:ext cx="7632700" cy="715963"/>
          </a:xfrm>
        </p:spPr>
        <p:txBody>
          <a:bodyPr/>
          <a:lstStyle/>
          <a:p>
            <a:pPr eaLnBrk="1" hangingPunct="1"/>
            <a:r>
              <a:rPr lang="zh-CN" altLang="en-US" b="1" dirty="0" smtClean="0">
                <a:solidFill>
                  <a:srgbClr val="0000FF"/>
                </a:solidFill>
                <a:latin typeface="宋体" charset="-122"/>
              </a:rPr>
              <a:t>方向观测法测量水平角</a:t>
            </a:r>
          </a:p>
        </p:txBody>
      </p:sp>
      <p:sp>
        <p:nvSpPr>
          <p:cNvPr id="351235" name="Rectangle 3"/>
          <p:cNvSpPr>
            <a:spLocks noGrp="1" noChangeArrowheads="1"/>
          </p:cNvSpPr>
          <p:nvPr>
            <p:ph type="body" sz="half" idx="1"/>
          </p:nvPr>
        </p:nvSpPr>
        <p:spPr>
          <a:xfrm>
            <a:off x="468313" y="1268413"/>
            <a:ext cx="8280400" cy="4681537"/>
          </a:xfrm>
        </p:spPr>
        <p:txBody>
          <a:bodyPr/>
          <a:lstStyle/>
          <a:p>
            <a:pPr marL="0" indent="711200" eaLnBrk="1" hangingPunct="1">
              <a:lnSpc>
                <a:spcPct val="150000"/>
              </a:lnSpc>
              <a:buFont typeface="Wingdings" pitchFamily="2" charset="2"/>
              <a:buNone/>
            </a:pPr>
            <a:r>
              <a:rPr lang="zh-CN" altLang="en-US" sz="2400" b="1" dirty="0" smtClean="0">
                <a:latin typeface="黑体" pitchFamily="49" charset="-122"/>
                <a:ea typeface="黑体" pitchFamily="49" charset="-122"/>
              </a:rPr>
              <a:t>当方向数较多时，角的组合较多，测量时可以将水平角度值的表达方法，简化为各个方向与起始方向之间的</a:t>
            </a:r>
            <a:r>
              <a:rPr lang="zh-CN" altLang="en-US" sz="2400" b="1" dirty="0" smtClean="0">
                <a:solidFill>
                  <a:srgbClr val="FF0000"/>
                </a:solidFill>
                <a:latin typeface="黑体" pitchFamily="49" charset="-122"/>
                <a:ea typeface="黑体" pitchFamily="49" charset="-122"/>
              </a:rPr>
              <a:t>夹角</a:t>
            </a:r>
            <a:r>
              <a:rPr lang="zh-CN" altLang="en-US" sz="2400" b="1" dirty="0" smtClean="0">
                <a:latin typeface="黑体" pitchFamily="49" charset="-122"/>
                <a:ea typeface="黑体" pitchFamily="49" charset="-122"/>
              </a:rPr>
              <a:t>。若需要任意两个方向间的夹角，则将这两个方向值相减即可。</a:t>
            </a:r>
          </a:p>
        </p:txBody>
      </p:sp>
      <p:cxnSp>
        <p:nvCxnSpPr>
          <p:cNvPr id="5124" name="AutoShape 4"/>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cxnSp>
        <p:nvCxnSpPr>
          <p:cNvPr id="5125" name="AutoShape 5"/>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graphicFrame>
        <p:nvGraphicFramePr>
          <p:cNvPr id="5126" name="Object 2"/>
          <p:cNvGraphicFramePr>
            <a:graphicFrameLocks noChangeAspect="1"/>
          </p:cNvGraphicFramePr>
          <p:nvPr/>
        </p:nvGraphicFramePr>
        <p:xfrm>
          <a:off x="1331913" y="3213100"/>
          <a:ext cx="6210300" cy="2809875"/>
        </p:xfrm>
        <a:graphic>
          <a:graphicData uri="http://schemas.openxmlformats.org/presentationml/2006/ole">
            <mc:AlternateContent xmlns:mc="http://schemas.openxmlformats.org/markup-compatibility/2006">
              <mc:Choice xmlns:v="urn:schemas-microsoft-com:vml" Requires="v">
                <p:oleObj spid="_x0000_s84010" name="Image" r:id="rId3" imgW="5752381" imgH="2603175" progId="Photoshop.Image.7">
                  <p:embed/>
                </p:oleObj>
              </mc:Choice>
              <mc:Fallback>
                <p:oleObj name="Image" r:id="rId3" imgW="5752381" imgH="2603175"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3213100"/>
                        <a:ext cx="6210300" cy="280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0624843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51235">
                                            <p:txEl>
                                              <p:pRg st="0" end="0"/>
                                            </p:txEl>
                                          </p:spTgt>
                                        </p:tgtEl>
                                        <p:attrNameLst>
                                          <p:attrName>style.visibility</p:attrName>
                                        </p:attrNameLst>
                                      </p:cBhvr>
                                      <p:to>
                                        <p:strVal val="visible"/>
                                      </p:to>
                                    </p:set>
                                    <p:animEffect transition="in" filter="blinds(horizontal)">
                                      <p:cBhvr>
                                        <p:cTn id="7" dur="500"/>
                                        <p:tgtEl>
                                          <p:spTgt spid="3512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827088" y="333375"/>
            <a:ext cx="7632700" cy="715963"/>
          </a:xfrm>
        </p:spPr>
        <p:txBody>
          <a:bodyPr/>
          <a:lstStyle/>
          <a:p>
            <a:r>
              <a:rPr lang="en-US" altLang="zh-CN" b="1" smtClean="0">
                <a:solidFill>
                  <a:srgbClr val="0000FF"/>
                </a:solidFill>
                <a:latin typeface="宋体" charset="-122"/>
              </a:rPr>
              <a:t>7.</a:t>
            </a:r>
            <a:r>
              <a:rPr lang="zh-CN" altLang="en-US" b="1" smtClean="0">
                <a:solidFill>
                  <a:srgbClr val="0000FF"/>
                </a:solidFill>
                <a:latin typeface="宋体" charset="-122"/>
              </a:rPr>
              <a:t>竖盘指标差的检校</a:t>
            </a:r>
          </a:p>
        </p:txBody>
      </p:sp>
      <p:sp>
        <p:nvSpPr>
          <p:cNvPr id="54275" name="Rectangle 3"/>
          <p:cNvSpPr>
            <a:spLocks noGrp="1" noChangeArrowheads="1"/>
          </p:cNvSpPr>
          <p:nvPr>
            <p:ph type="body" sz="half" idx="1"/>
          </p:nvPr>
        </p:nvSpPr>
        <p:spPr>
          <a:xfrm>
            <a:off x="384175" y="1268413"/>
            <a:ext cx="8442325" cy="4824412"/>
          </a:xfrm>
        </p:spPr>
        <p:txBody>
          <a:bodyPr/>
          <a:lstStyle/>
          <a:p>
            <a:pPr marL="0" indent="0" algn="just">
              <a:lnSpc>
                <a:spcPct val="80000"/>
              </a:lnSpc>
              <a:buFont typeface="Wingdings" pitchFamily="2" charset="2"/>
              <a:buNone/>
            </a:pPr>
            <a:r>
              <a:rPr lang="zh-CN" altLang="en-US" sz="2800" b="1" smtClean="0">
                <a:solidFill>
                  <a:schemeClr val="hlink"/>
                </a:solidFill>
                <a:latin typeface="华文新魏" pitchFamily="2" charset="-122"/>
                <a:ea typeface="华文新魏" pitchFamily="2" charset="-122"/>
              </a:rPr>
              <a:t>检验方法</a:t>
            </a:r>
            <a:r>
              <a:rPr lang="en-US" altLang="zh-CN" sz="2800" b="1" smtClean="0">
                <a:solidFill>
                  <a:schemeClr val="hlink"/>
                </a:solidFill>
                <a:latin typeface="华文新魏" pitchFamily="2" charset="-122"/>
                <a:ea typeface="华文新魏" pitchFamily="2" charset="-122"/>
              </a:rPr>
              <a:t>:</a:t>
            </a:r>
          </a:p>
          <a:p>
            <a:pPr marL="0" indent="0">
              <a:lnSpc>
                <a:spcPct val="120000"/>
              </a:lnSpc>
              <a:spcBef>
                <a:spcPct val="0"/>
              </a:spcBef>
              <a:buFont typeface="Wingdings" pitchFamily="2" charset="2"/>
              <a:buNone/>
            </a:pPr>
            <a:r>
              <a:rPr lang="zh-CN" altLang="en-US" sz="2400" b="1" smtClean="0">
                <a:latin typeface="黑体" pitchFamily="49" charset="-122"/>
                <a:ea typeface="黑体" pitchFamily="49" charset="-122"/>
              </a:rPr>
              <a:t>   盘左、盘右照准同一目标，读取读数</a:t>
            </a:r>
            <a:r>
              <a:rPr lang="en-US" altLang="zh-CN" sz="2400" b="1" smtClean="0">
                <a:latin typeface="黑体" pitchFamily="49" charset="-122"/>
                <a:ea typeface="黑体" pitchFamily="49" charset="-122"/>
              </a:rPr>
              <a:t>L</a:t>
            </a:r>
            <a:r>
              <a:rPr lang="zh-CN" altLang="en-US" sz="2400" b="1" smtClean="0">
                <a:latin typeface="黑体" pitchFamily="49" charset="-122"/>
                <a:ea typeface="黑体" pitchFamily="49" charset="-122"/>
              </a:rPr>
              <a:t>和</a:t>
            </a:r>
            <a:r>
              <a:rPr lang="en-US" altLang="zh-CN" sz="2400" b="1" smtClean="0">
                <a:latin typeface="黑体" pitchFamily="49" charset="-122"/>
                <a:ea typeface="黑体" pitchFamily="49" charset="-122"/>
              </a:rPr>
              <a:t>R</a:t>
            </a:r>
            <a:r>
              <a:rPr lang="zh-CN" altLang="en-US" sz="2400" b="1" smtClean="0">
                <a:latin typeface="黑体" pitchFamily="49" charset="-122"/>
                <a:ea typeface="黑体" pitchFamily="49" charset="-122"/>
              </a:rPr>
              <a:t>后，按</a:t>
            </a:r>
            <a:r>
              <a:rPr lang="en-US" altLang="zh-CN" sz="2400" b="1" i="1" smtClean="0">
                <a:latin typeface="黑体" pitchFamily="49" charset="-122"/>
                <a:ea typeface="黑体" pitchFamily="49" charset="-122"/>
              </a:rPr>
              <a:t>x=(L+R-360)/2</a:t>
            </a:r>
            <a:r>
              <a:rPr lang="zh-CN" altLang="en-US" sz="2400" b="1" smtClean="0">
                <a:latin typeface="黑体" pitchFamily="49" charset="-122"/>
                <a:ea typeface="黑体" pitchFamily="49" charset="-122"/>
              </a:rPr>
              <a:t>计算其指标差。</a:t>
            </a:r>
          </a:p>
          <a:p>
            <a:pPr marL="0" indent="0">
              <a:lnSpc>
                <a:spcPct val="80000"/>
              </a:lnSpc>
              <a:buFont typeface="Wingdings" pitchFamily="2" charset="2"/>
              <a:buNone/>
            </a:pPr>
            <a:endParaRPr lang="zh-CN" altLang="en-US" sz="1000" smtClean="0">
              <a:solidFill>
                <a:schemeClr val="hlink"/>
              </a:solidFill>
              <a:latin typeface="华文新魏" pitchFamily="2" charset="-122"/>
              <a:ea typeface="华文新魏" pitchFamily="2" charset="-122"/>
            </a:endParaRPr>
          </a:p>
          <a:p>
            <a:pPr marL="0" indent="0">
              <a:lnSpc>
                <a:spcPct val="80000"/>
              </a:lnSpc>
              <a:buFont typeface="Wingdings" pitchFamily="2" charset="2"/>
              <a:buNone/>
            </a:pPr>
            <a:r>
              <a:rPr lang="zh-CN" altLang="en-US" sz="2800" b="1" smtClean="0">
                <a:solidFill>
                  <a:schemeClr val="hlink"/>
                </a:solidFill>
                <a:latin typeface="华文新魏" pitchFamily="2" charset="-122"/>
                <a:ea typeface="华文新魏" pitchFamily="2" charset="-122"/>
              </a:rPr>
              <a:t>校正方法</a:t>
            </a:r>
            <a:r>
              <a:rPr lang="en-US" altLang="zh-CN" sz="2800" b="1" smtClean="0">
                <a:solidFill>
                  <a:schemeClr val="hlink"/>
                </a:solidFill>
                <a:latin typeface="华文新魏" pitchFamily="2" charset="-122"/>
                <a:ea typeface="华文新魏" pitchFamily="2" charset="-122"/>
              </a:rPr>
              <a:t>:</a:t>
            </a:r>
          </a:p>
          <a:p>
            <a:pPr marL="0" indent="0">
              <a:lnSpc>
                <a:spcPct val="120000"/>
              </a:lnSpc>
              <a:spcBef>
                <a:spcPts val="600"/>
              </a:spcBef>
              <a:buFont typeface="Wingdings" pitchFamily="2" charset="2"/>
              <a:buNone/>
            </a:pPr>
            <a:r>
              <a:rPr lang="en-US" altLang="zh-CN" sz="2400" b="1" smtClean="0">
                <a:latin typeface="黑体" pitchFamily="49" charset="-122"/>
                <a:ea typeface="黑体" pitchFamily="49" charset="-122"/>
              </a:rPr>
              <a:t>   (1)</a:t>
            </a:r>
            <a:r>
              <a:rPr lang="zh-CN" altLang="en-US" sz="2400" b="1" smtClean="0">
                <a:latin typeface="黑体" pitchFamily="49" charset="-122"/>
                <a:ea typeface="黑体" pitchFamily="49" charset="-122"/>
              </a:rPr>
              <a:t>指标水准管：保持盘右照准原来的目标不变，这时正确读数应为</a:t>
            </a:r>
            <a:r>
              <a:rPr lang="en-US" altLang="zh-CN" sz="2400" b="1" smtClean="0">
                <a:latin typeface="黑体" pitchFamily="49" charset="-122"/>
                <a:ea typeface="黑体" pitchFamily="49" charset="-122"/>
              </a:rPr>
              <a:t>R</a:t>
            </a:r>
            <a:r>
              <a:rPr lang="zh-CN" altLang="en-US" sz="2400" b="1" smtClean="0">
                <a:latin typeface="黑体" pitchFamily="49" charset="-122"/>
                <a:ea typeface="黑体" pitchFamily="49" charset="-122"/>
              </a:rPr>
              <a:t>－</a:t>
            </a:r>
            <a:r>
              <a:rPr lang="en-US" altLang="zh-CN" sz="2400" b="1" smtClean="0">
                <a:latin typeface="黑体" pitchFamily="49" charset="-122"/>
                <a:ea typeface="黑体" pitchFamily="49" charset="-122"/>
              </a:rPr>
              <a:t>x</a:t>
            </a:r>
            <a:r>
              <a:rPr lang="zh-CN" altLang="en-US" sz="2400" b="1" smtClean="0">
                <a:latin typeface="黑体" pitchFamily="49" charset="-122"/>
                <a:ea typeface="黑体" pitchFamily="49" charset="-122"/>
              </a:rPr>
              <a:t>。用</a:t>
            </a:r>
            <a:r>
              <a:rPr lang="zh-CN" altLang="en-US" sz="2400" b="1" smtClean="0">
                <a:solidFill>
                  <a:schemeClr val="hlink"/>
                </a:solidFill>
                <a:latin typeface="黑体" pitchFamily="49" charset="-122"/>
                <a:ea typeface="黑体" pitchFamily="49" charset="-122"/>
              </a:rPr>
              <a:t>指标水准管微动螺旋</a:t>
            </a:r>
            <a:r>
              <a:rPr lang="zh-CN" altLang="en-US" sz="2400" b="1" smtClean="0">
                <a:latin typeface="黑体" pitchFamily="49" charset="-122"/>
                <a:ea typeface="黑体" pitchFamily="49" charset="-122"/>
              </a:rPr>
              <a:t>将竖盘读数安置在</a:t>
            </a:r>
            <a:r>
              <a:rPr lang="en-US" altLang="zh-CN" sz="2400" b="1" smtClean="0">
                <a:latin typeface="黑体" pitchFamily="49" charset="-122"/>
                <a:ea typeface="黑体" pitchFamily="49" charset="-122"/>
              </a:rPr>
              <a:t>R</a:t>
            </a:r>
            <a:r>
              <a:rPr lang="zh-CN" altLang="en-US" sz="2400" b="1" smtClean="0">
                <a:latin typeface="黑体" pitchFamily="49" charset="-122"/>
                <a:ea typeface="黑体" pitchFamily="49" charset="-122"/>
              </a:rPr>
              <a:t>－</a:t>
            </a:r>
            <a:r>
              <a:rPr lang="en-US" altLang="zh-CN" sz="2400" b="1" smtClean="0">
                <a:latin typeface="黑体" pitchFamily="49" charset="-122"/>
                <a:ea typeface="黑体" pitchFamily="49" charset="-122"/>
              </a:rPr>
              <a:t>x</a:t>
            </a:r>
            <a:r>
              <a:rPr lang="zh-CN" altLang="en-US" sz="2400" b="1" smtClean="0">
                <a:latin typeface="黑体" pitchFamily="49" charset="-122"/>
                <a:ea typeface="黑体" pitchFamily="49" charset="-122"/>
              </a:rPr>
              <a:t>位置上，这时水准管气泡必不再居中，调节指标水准管校正螺旋，使气泡居中即可。 </a:t>
            </a:r>
          </a:p>
          <a:p>
            <a:pPr marL="0" indent="0">
              <a:lnSpc>
                <a:spcPct val="120000"/>
              </a:lnSpc>
              <a:spcBef>
                <a:spcPts val="600"/>
              </a:spcBef>
              <a:buFont typeface="Wingdings" pitchFamily="2" charset="2"/>
              <a:buNone/>
            </a:pPr>
            <a:r>
              <a:rPr lang="en-US" altLang="zh-CN" sz="2400" b="1" smtClean="0">
                <a:latin typeface="黑体" pitchFamily="49" charset="-122"/>
                <a:ea typeface="黑体" pitchFamily="49" charset="-122"/>
              </a:rPr>
              <a:t>   (2)</a:t>
            </a:r>
            <a:r>
              <a:rPr lang="zh-CN" altLang="en-US" sz="2400" b="1" smtClean="0">
                <a:latin typeface="黑体" pitchFamily="49" charset="-122"/>
                <a:ea typeface="黑体" pitchFamily="49" charset="-122"/>
              </a:rPr>
              <a:t>竖盘指标自动补偿：机械调整方法，专业人员校正。</a:t>
            </a:r>
          </a:p>
          <a:p>
            <a:pPr marL="0" indent="0">
              <a:lnSpc>
                <a:spcPct val="120000"/>
              </a:lnSpc>
              <a:spcBef>
                <a:spcPts val="600"/>
              </a:spcBef>
              <a:buFont typeface="Wingdings" pitchFamily="2" charset="2"/>
              <a:buNone/>
            </a:pPr>
            <a:r>
              <a:rPr lang="en-US" altLang="zh-CN" sz="2400" b="1" smtClean="0">
                <a:latin typeface="黑体" pitchFamily="49" charset="-122"/>
                <a:ea typeface="黑体" pitchFamily="49" charset="-122"/>
              </a:rPr>
              <a:t>   (3)</a:t>
            </a:r>
            <a:r>
              <a:rPr lang="zh-CN" altLang="en-US" sz="2400" b="1" smtClean="0">
                <a:latin typeface="黑体" pitchFamily="49" charset="-122"/>
                <a:ea typeface="黑体" pitchFamily="49" charset="-122"/>
              </a:rPr>
              <a:t>电子经纬仪：软件自动校正，操作参照仪器说明书。</a:t>
            </a:r>
            <a:endParaRPr lang="en-US" altLang="zh-CN" sz="2400" b="1" smtClean="0">
              <a:latin typeface="黑体" pitchFamily="49" charset="-122"/>
              <a:ea typeface="黑体" pitchFamily="49" charset="-122"/>
            </a:endParaRPr>
          </a:p>
        </p:txBody>
      </p:sp>
      <p:cxnSp>
        <p:nvCxnSpPr>
          <p:cNvPr id="54276" name="AutoShape 4"/>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cxnSp>
        <p:nvCxnSpPr>
          <p:cNvPr id="54277" name="AutoShape 5"/>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spTree>
    <p:extLst>
      <p:ext uri="{BB962C8B-B14F-4D97-AF65-F5344CB8AC3E}">
        <p14:creationId xmlns:p14="http://schemas.microsoft.com/office/powerpoint/2010/main" val="381659971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827088" y="333375"/>
            <a:ext cx="7632700" cy="715963"/>
          </a:xfrm>
        </p:spPr>
        <p:txBody>
          <a:bodyPr/>
          <a:lstStyle/>
          <a:p>
            <a:r>
              <a:rPr lang="en-US" altLang="zh-CN" b="1" smtClean="0">
                <a:solidFill>
                  <a:schemeClr val="folHlink"/>
                </a:solidFill>
                <a:latin typeface="宋体" charset="-122"/>
              </a:rPr>
              <a:t>7.</a:t>
            </a:r>
            <a:r>
              <a:rPr lang="zh-CN" altLang="en-US" b="1" smtClean="0">
                <a:solidFill>
                  <a:schemeClr val="folHlink"/>
                </a:solidFill>
                <a:latin typeface="宋体" charset="-122"/>
              </a:rPr>
              <a:t>竖盘指标差的检校</a:t>
            </a:r>
          </a:p>
        </p:txBody>
      </p:sp>
      <p:cxnSp>
        <p:nvCxnSpPr>
          <p:cNvPr id="55299" name="AutoShape 4"/>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cxnSp>
        <p:nvCxnSpPr>
          <p:cNvPr id="55300" name="AutoShape 5"/>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pic>
        <p:nvPicPr>
          <p:cNvPr id="55301" name="Picture 4" descr="G:\图片\校正 0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1863" y="44450"/>
            <a:ext cx="6823075" cy="682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2" name="矩形 7"/>
          <p:cNvSpPr>
            <a:spLocks noChangeArrowheads="1"/>
          </p:cNvSpPr>
          <p:nvPr/>
        </p:nvSpPr>
        <p:spPr bwMode="auto">
          <a:xfrm>
            <a:off x="1114425" y="1412875"/>
            <a:ext cx="466725"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a:solidFill>
                  <a:srgbClr val="FF0000"/>
                </a:solidFill>
                <a:latin typeface="黑体" pitchFamily="49" charset="-122"/>
                <a:ea typeface="黑体" pitchFamily="49" charset="-122"/>
              </a:rPr>
              <a:t>有竖盘</a:t>
            </a:r>
            <a:endParaRPr lang="en-US" altLang="zh-CN" b="1">
              <a:solidFill>
                <a:srgbClr val="FF0000"/>
              </a:solidFill>
              <a:latin typeface="黑体" pitchFamily="49" charset="-122"/>
              <a:ea typeface="黑体" pitchFamily="49" charset="-122"/>
            </a:endParaRPr>
          </a:p>
          <a:p>
            <a:r>
              <a:rPr lang="zh-CN" altLang="en-US" b="1">
                <a:solidFill>
                  <a:srgbClr val="FF0000"/>
                </a:solidFill>
                <a:latin typeface="黑体" pitchFamily="49" charset="-122"/>
                <a:ea typeface="黑体" pitchFamily="49" charset="-122"/>
              </a:rPr>
              <a:t>指标水准管的经纬仪</a:t>
            </a:r>
            <a:endParaRPr lang="zh-CN" altLang="en-US">
              <a:solidFill>
                <a:srgbClr val="FF0000"/>
              </a:solidFill>
            </a:endParaRPr>
          </a:p>
        </p:txBody>
      </p:sp>
    </p:spTree>
    <p:extLst>
      <p:ext uri="{BB962C8B-B14F-4D97-AF65-F5344CB8AC3E}">
        <p14:creationId xmlns:p14="http://schemas.microsoft.com/office/powerpoint/2010/main" val="131203493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827088" y="333375"/>
            <a:ext cx="7632700" cy="715963"/>
          </a:xfrm>
        </p:spPr>
        <p:txBody>
          <a:bodyPr/>
          <a:lstStyle/>
          <a:p>
            <a:r>
              <a:rPr lang="zh-CN" altLang="en-US" b="1" smtClean="0">
                <a:solidFill>
                  <a:srgbClr val="0000FF"/>
                </a:solidFill>
                <a:latin typeface="宋体" charset="-122"/>
              </a:rPr>
              <a:t>角度测量的误差来源</a:t>
            </a:r>
          </a:p>
        </p:txBody>
      </p:sp>
      <p:sp>
        <p:nvSpPr>
          <p:cNvPr id="377859" name="Rectangle 3"/>
          <p:cNvSpPr>
            <a:spLocks noGrp="1" noChangeArrowheads="1"/>
          </p:cNvSpPr>
          <p:nvPr>
            <p:ph type="body" sz="half" idx="1"/>
          </p:nvPr>
        </p:nvSpPr>
        <p:spPr>
          <a:xfrm>
            <a:off x="468313" y="1125538"/>
            <a:ext cx="8135937" cy="5040312"/>
          </a:xfrm>
        </p:spPr>
        <p:txBody>
          <a:bodyPr/>
          <a:lstStyle/>
          <a:p>
            <a:pPr marL="1074738" lvl="1" indent="-538163">
              <a:buSzPct val="80000"/>
            </a:pPr>
            <a:r>
              <a:rPr lang="zh-CN" altLang="en-US" b="1" smtClean="0">
                <a:solidFill>
                  <a:schemeClr val="hlink"/>
                </a:solidFill>
                <a:latin typeface="华文新魏" pitchFamily="2" charset="-122"/>
                <a:ea typeface="华文新魏" pitchFamily="2" charset="-122"/>
              </a:rPr>
              <a:t>仪器误差</a:t>
            </a:r>
          </a:p>
          <a:p>
            <a:pPr marL="1074738" lvl="1" indent="-538163">
              <a:lnSpc>
                <a:spcPct val="150000"/>
              </a:lnSpc>
              <a:buSzPct val="80000"/>
              <a:buFont typeface="Wingdings" pitchFamily="2" charset="2"/>
              <a:buNone/>
            </a:pPr>
            <a:r>
              <a:rPr lang="zh-CN" altLang="en-US" sz="2400" b="1" smtClean="0">
                <a:latin typeface="黑体" pitchFamily="49" charset="-122"/>
                <a:ea typeface="黑体" pitchFamily="49" charset="-122"/>
              </a:rPr>
              <a:t>    ⑴照准部偏心误差       ⑵视准轴误差</a:t>
            </a:r>
          </a:p>
          <a:p>
            <a:pPr marL="1074738" lvl="1" indent="-538163">
              <a:lnSpc>
                <a:spcPct val="150000"/>
              </a:lnSpc>
              <a:buSzPct val="80000"/>
              <a:buFont typeface="Wingdings" pitchFamily="2" charset="2"/>
              <a:buNone/>
            </a:pPr>
            <a:r>
              <a:rPr lang="zh-CN" altLang="en-US" sz="2400" b="1" smtClean="0">
                <a:latin typeface="黑体" pitchFamily="49" charset="-122"/>
                <a:ea typeface="黑体" pitchFamily="49" charset="-122"/>
              </a:rPr>
              <a:t>    ⑶横轴倾斜误差        </a:t>
            </a:r>
            <a:r>
              <a:rPr lang="en-US" altLang="zh-CN" sz="2400" b="1" smtClean="0">
                <a:latin typeface="黑体" pitchFamily="49" charset="-122"/>
                <a:ea typeface="黑体" pitchFamily="49" charset="-122"/>
              </a:rPr>
              <a:t> ⑷</a:t>
            </a:r>
            <a:r>
              <a:rPr lang="zh-CN" altLang="en-US" sz="2400" b="1" smtClean="0">
                <a:latin typeface="黑体" pitchFamily="49" charset="-122"/>
                <a:ea typeface="黑体" pitchFamily="49" charset="-122"/>
              </a:rPr>
              <a:t>竖轴倾斜误差</a:t>
            </a:r>
          </a:p>
          <a:p>
            <a:pPr marL="1074738" lvl="1" indent="-538163">
              <a:buSzPct val="80000"/>
              <a:buFont typeface="Wingdings" pitchFamily="2" charset="2"/>
              <a:buNone/>
            </a:pPr>
            <a:endParaRPr lang="zh-CN" altLang="en-US" sz="2400" smtClean="0">
              <a:latin typeface="华文新魏" pitchFamily="2" charset="-122"/>
              <a:ea typeface="华文新魏" pitchFamily="2" charset="-122"/>
            </a:endParaRPr>
          </a:p>
          <a:p>
            <a:pPr marL="1074738" lvl="1" indent="-538163">
              <a:buSzPct val="80000"/>
            </a:pPr>
            <a:r>
              <a:rPr lang="zh-CN" altLang="en-US" b="1" smtClean="0">
                <a:solidFill>
                  <a:schemeClr val="hlink"/>
                </a:solidFill>
                <a:latin typeface="华文新魏" pitchFamily="2" charset="-122"/>
                <a:ea typeface="华文新魏" pitchFamily="2" charset="-122"/>
              </a:rPr>
              <a:t>观测误差</a:t>
            </a:r>
          </a:p>
          <a:p>
            <a:pPr marL="1074738" lvl="1" indent="-538163">
              <a:lnSpc>
                <a:spcPct val="150000"/>
              </a:lnSpc>
              <a:buSzPct val="80000"/>
              <a:buFont typeface="Wingdings" pitchFamily="2" charset="2"/>
              <a:buNone/>
            </a:pPr>
            <a:r>
              <a:rPr lang="zh-CN" altLang="en-US" sz="2400" b="1" smtClean="0">
                <a:latin typeface="黑体" pitchFamily="49" charset="-122"/>
                <a:ea typeface="黑体" pitchFamily="49" charset="-122"/>
              </a:rPr>
              <a:t>    ⑴仪器对中误差         ⑵目标偏心误差</a:t>
            </a:r>
          </a:p>
          <a:p>
            <a:pPr marL="1074738" lvl="1" indent="-538163">
              <a:lnSpc>
                <a:spcPct val="150000"/>
              </a:lnSpc>
              <a:buSzPct val="80000"/>
              <a:buFont typeface="Wingdings" pitchFamily="2" charset="2"/>
              <a:buNone/>
            </a:pPr>
            <a:r>
              <a:rPr lang="zh-CN" altLang="en-US" sz="2400" b="1" smtClean="0">
                <a:latin typeface="黑体" pitchFamily="49" charset="-122"/>
                <a:ea typeface="黑体" pitchFamily="49" charset="-122"/>
              </a:rPr>
              <a:t>    ⑶照准误差             ⑷读数误差</a:t>
            </a:r>
          </a:p>
          <a:p>
            <a:pPr marL="1074738" lvl="1" indent="-538163">
              <a:buSzPct val="80000"/>
              <a:buFont typeface="Wingdings" pitchFamily="2" charset="2"/>
              <a:buNone/>
            </a:pPr>
            <a:endParaRPr lang="zh-CN" altLang="en-US" sz="2400" smtClean="0">
              <a:latin typeface="华文新魏" pitchFamily="2" charset="-122"/>
              <a:ea typeface="华文新魏" pitchFamily="2" charset="-122"/>
            </a:endParaRPr>
          </a:p>
          <a:p>
            <a:pPr marL="1074738" lvl="1" indent="-538163">
              <a:buSzPct val="80000"/>
            </a:pPr>
            <a:r>
              <a:rPr lang="zh-CN" altLang="en-US" b="1" smtClean="0">
                <a:solidFill>
                  <a:schemeClr val="hlink"/>
                </a:solidFill>
                <a:latin typeface="华文新魏" pitchFamily="2" charset="-122"/>
                <a:ea typeface="华文新魏" pitchFamily="2" charset="-122"/>
              </a:rPr>
              <a:t>外界条件的影响：</a:t>
            </a:r>
            <a:r>
              <a:rPr lang="zh-CN" altLang="en-US" sz="2400" b="1" smtClean="0">
                <a:latin typeface="黑体" pitchFamily="49" charset="-122"/>
                <a:ea typeface="黑体" pitchFamily="49" charset="-122"/>
              </a:rPr>
              <a:t>光线、温度等</a:t>
            </a:r>
            <a:endParaRPr lang="en-US" altLang="zh-CN" sz="2400" b="1" smtClean="0">
              <a:latin typeface="黑体" pitchFamily="49" charset="-122"/>
              <a:ea typeface="黑体" pitchFamily="49" charset="-122"/>
            </a:endParaRPr>
          </a:p>
        </p:txBody>
      </p:sp>
      <p:cxnSp>
        <p:nvCxnSpPr>
          <p:cNvPr id="56324" name="AutoShape 4"/>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cxnSp>
        <p:nvCxnSpPr>
          <p:cNvPr id="56325" name="AutoShape 5"/>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spTree>
    <p:extLst>
      <p:ext uri="{BB962C8B-B14F-4D97-AF65-F5344CB8AC3E}">
        <p14:creationId xmlns:p14="http://schemas.microsoft.com/office/powerpoint/2010/main" val="5557153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377859">
                                            <p:txEl>
                                              <p:pRg st="0" end="0"/>
                                            </p:txEl>
                                          </p:spTgt>
                                        </p:tgtEl>
                                        <p:attrNameLst>
                                          <p:attrName>style.visibility</p:attrName>
                                        </p:attrNameLst>
                                      </p:cBhvr>
                                      <p:to>
                                        <p:strVal val="visible"/>
                                      </p:to>
                                    </p:set>
                                    <p:anim calcmode="lin" valueType="num">
                                      <p:cBhvr additive="base">
                                        <p:cTn id="7" dur="500" fill="hold"/>
                                        <p:tgtEl>
                                          <p:spTgt spid="37785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7785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377859">
                                            <p:txEl>
                                              <p:pRg st="1" end="1"/>
                                            </p:txEl>
                                          </p:spTgt>
                                        </p:tgtEl>
                                        <p:attrNameLst>
                                          <p:attrName>style.visibility</p:attrName>
                                        </p:attrNameLst>
                                      </p:cBhvr>
                                      <p:to>
                                        <p:strVal val="visible"/>
                                      </p:to>
                                    </p:set>
                                    <p:anim calcmode="lin" valueType="num">
                                      <p:cBhvr additive="base">
                                        <p:cTn id="13" dur="500" fill="hold"/>
                                        <p:tgtEl>
                                          <p:spTgt spid="377859">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7785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377859">
                                            <p:txEl>
                                              <p:pRg st="2" end="2"/>
                                            </p:txEl>
                                          </p:spTgt>
                                        </p:tgtEl>
                                        <p:attrNameLst>
                                          <p:attrName>style.visibility</p:attrName>
                                        </p:attrNameLst>
                                      </p:cBhvr>
                                      <p:to>
                                        <p:strVal val="visible"/>
                                      </p:to>
                                    </p:set>
                                    <p:anim calcmode="lin" valueType="num">
                                      <p:cBhvr additive="base">
                                        <p:cTn id="19" dur="500" fill="hold"/>
                                        <p:tgtEl>
                                          <p:spTgt spid="377859">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7785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nodeType="clickEffect">
                                  <p:stCondLst>
                                    <p:cond delay="0"/>
                                  </p:stCondLst>
                                  <p:childTnLst>
                                    <p:set>
                                      <p:cBhvr>
                                        <p:cTn id="24" dur="1" fill="hold">
                                          <p:stCondLst>
                                            <p:cond delay="0"/>
                                          </p:stCondLst>
                                        </p:cTn>
                                        <p:tgtEl>
                                          <p:spTgt spid="377859">
                                            <p:txEl>
                                              <p:pRg st="4" end="4"/>
                                            </p:txEl>
                                          </p:spTgt>
                                        </p:tgtEl>
                                        <p:attrNameLst>
                                          <p:attrName>style.visibility</p:attrName>
                                        </p:attrNameLst>
                                      </p:cBhvr>
                                      <p:to>
                                        <p:strVal val="visible"/>
                                      </p:to>
                                    </p:set>
                                    <p:anim calcmode="lin" valueType="num">
                                      <p:cBhvr additive="base">
                                        <p:cTn id="25" dur="500" fill="hold"/>
                                        <p:tgtEl>
                                          <p:spTgt spid="377859">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7785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nodeType="clickEffect">
                                  <p:stCondLst>
                                    <p:cond delay="0"/>
                                  </p:stCondLst>
                                  <p:childTnLst>
                                    <p:set>
                                      <p:cBhvr>
                                        <p:cTn id="30" dur="1" fill="hold">
                                          <p:stCondLst>
                                            <p:cond delay="0"/>
                                          </p:stCondLst>
                                        </p:cTn>
                                        <p:tgtEl>
                                          <p:spTgt spid="377859">
                                            <p:txEl>
                                              <p:pRg st="5" end="5"/>
                                            </p:txEl>
                                          </p:spTgt>
                                        </p:tgtEl>
                                        <p:attrNameLst>
                                          <p:attrName>style.visibility</p:attrName>
                                        </p:attrNameLst>
                                      </p:cBhvr>
                                      <p:to>
                                        <p:strVal val="visible"/>
                                      </p:to>
                                    </p:set>
                                    <p:anim calcmode="lin" valueType="num">
                                      <p:cBhvr additive="base">
                                        <p:cTn id="31" dur="500" fill="hold"/>
                                        <p:tgtEl>
                                          <p:spTgt spid="377859">
                                            <p:txEl>
                                              <p:pRg st="5" end="5"/>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7785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nodeType="clickEffect">
                                  <p:stCondLst>
                                    <p:cond delay="0"/>
                                  </p:stCondLst>
                                  <p:childTnLst>
                                    <p:set>
                                      <p:cBhvr>
                                        <p:cTn id="36" dur="1" fill="hold">
                                          <p:stCondLst>
                                            <p:cond delay="0"/>
                                          </p:stCondLst>
                                        </p:cTn>
                                        <p:tgtEl>
                                          <p:spTgt spid="377859">
                                            <p:txEl>
                                              <p:pRg st="6" end="6"/>
                                            </p:txEl>
                                          </p:spTgt>
                                        </p:tgtEl>
                                        <p:attrNameLst>
                                          <p:attrName>style.visibility</p:attrName>
                                        </p:attrNameLst>
                                      </p:cBhvr>
                                      <p:to>
                                        <p:strVal val="visible"/>
                                      </p:to>
                                    </p:set>
                                    <p:anim calcmode="lin" valueType="num">
                                      <p:cBhvr additive="base">
                                        <p:cTn id="37" dur="500" fill="hold"/>
                                        <p:tgtEl>
                                          <p:spTgt spid="377859">
                                            <p:txEl>
                                              <p:pRg st="6" end="6"/>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77859">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2" fill="hold" nodeType="clickEffect">
                                  <p:stCondLst>
                                    <p:cond delay="0"/>
                                  </p:stCondLst>
                                  <p:childTnLst>
                                    <p:set>
                                      <p:cBhvr>
                                        <p:cTn id="42" dur="1" fill="hold">
                                          <p:stCondLst>
                                            <p:cond delay="0"/>
                                          </p:stCondLst>
                                        </p:cTn>
                                        <p:tgtEl>
                                          <p:spTgt spid="377859">
                                            <p:txEl>
                                              <p:pRg st="8" end="8"/>
                                            </p:txEl>
                                          </p:spTgt>
                                        </p:tgtEl>
                                        <p:attrNameLst>
                                          <p:attrName>style.visibility</p:attrName>
                                        </p:attrNameLst>
                                      </p:cBhvr>
                                      <p:to>
                                        <p:strVal val="visible"/>
                                      </p:to>
                                    </p:set>
                                    <p:anim calcmode="lin" valueType="num">
                                      <p:cBhvr additive="base">
                                        <p:cTn id="43" dur="500" fill="hold"/>
                                        <p:tgtEl>
                                          <p:spTgt spid="377859">
                                            <p:txEl>
                                              <p:pRg st="8" end="8"/>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377859">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827088" y="333375"/>
            <a:ext cx="7632700" cy="715963"/>
          </a:xfrm>
        </p:spPr>
        <p:txBody>
          <a:bodyPr/>
          <a:lstStyle/>
          <a:p>
            <a:r>
              <a:rPr lang="en-US" altLang="zh-CN" b="1" smtClean="0">
                <a:solidFill>
                  <a:srgbClr val="0000FF"/>
                </a:solidFill>
                <a:latin typeface="宋体" charset="-122"/>
              </a:rPr>
              <a:t>1.</a:t>
            </a:r>
            <a:r>
              <a:rPr lang="zh-CN" altLang="en-US" b="1" smtClean="0">
                <a:solidFill>
                  <a:srgbClr val="0000FF"/>
                </a:solidFill>
                <a:latin typeface="宋体" charset="-122"/>
              </a:rPr>
              <a:t>照准部</a:t>
            </a:r>
            <a:r>
              <a:rPr lang="zh-CN" altLang="en-US" b="1" smtClean="0">
                <a:solidFill>
                  <a:srgbClr val="0000FF"/>
                </a:solidFill>
              </a:rPr>
              <a:t>偏心误差</a:t>
            </a:r>
          </a:p>
        </p:txBody>
      </p:sp>
      <p:sp>
        <p:nvSpPr>
          <p:cNvPr id="378883" name="Rectangle 3"/>
          <p:cNvSpPr>
            <a:spLocks noGrp="1" noChangeArrowheads="1"/>
          </p:cNvSpPr>
          <p:nvPr>
            <p:ph type="body" sz="half" idx="1"/>
          </p:nvPr>
        </p:nvSpPr>
        <p:spPr>
          <a:xfrm>
            <a:off x="468313" y="1268413"/>
            <a:ext cx="8135937" cy="4681537"/>
          </a:xfrm>
        </p:spPr>
        <p:txBody>
          <a:bodyPr/>
          <a:lstStyle/>
          <a:p>
            <a:pPr marL="0" indent="0" algn="just">
              <a:lnSpc>
                <a:spcPct val="80000"/>
              </a:lnSpc>
              <a:buFont typeface="Wingdings" pitchFamily="2" charset="2"/>
              <a:buNone/>
            </a:pPr>
            <a:r>
              <a:rPr lang="zh-CN" altLang="en-US" sz="2400" b="1" dirty="0" smtClean="0">
                <a:solidFill>
                  <a:schemeClr val="hlink"/>
                </a:solidFill>
                <a:latin typeface="华文新魏" pitchFamily="2" charset="-122"/>
                <a:ea typeface="华文新魏" pitchFamily="2" charset="-122"/>
              </a:rPr>
              <a:t>原因分析</a:t>
            </a:r>
            <a:r>
              <a:rPr lang="en-US" altLang="zh-CN" sz="2400" b="1" dirty="0" smtClean="0">
                <a:solidFill>
                  <a:schemeClr val="hlink"/>
                </a:solidFill>
                <a:latin typeface="华文新魏" pitchFamily="2" charset="-122"/>
                <a:ea typeface="华文新魏" pitchFamily="2" charset="-122"/>
              </a:rPr>
              <a:t>:</a:t>
            </a:r>
          </a:p>
          <a:p>
            <a:pPr marL="0" indent="0" algn="just">
              <a:lnSpc>
                <a:spcPct val="120000"/>
              </a:lnSpc>
              <a:buFont typeface="Wingdings" pitchFamily="2" charset="2"/>
              <a:buNone/>
            </a:pPr>
            <a:r>
              <a:rPr lang="zh-CN" altLang="en-US" sz="2400" b="1" dirty="0" smtClean="0">
                <a:latin typeface="黑体" pitchFamily="49" charset="-122"/>
                <a:ea typeface="黑体" pitchFamily="49" charset="-122"/>
              </a:rPr>
              <a:t>    照准部旋转中心与度盘中心不重合。</a:t>
            </a:r>
            <a:endParaRPr lang="zh-CN" altLang="en-US" sz="2400" dirty="0" smtClean="0">
              <a:solidFill>
                <a:schemeClr val="hlink"/>
              </a:solidFill>
              <a:latin typeface="华文新魏" pitchFamily="2" charset="-122"/>
              <a:ea typeface="华文新魏" pitchFamily="2" charset="-122"/>
            </a:endParaRPr>
          </a:p>
          <a:p>
            <a:pPr marL="0" indent="0" algn="just">
              <a:lnSpc>
                <a:spcPct val="80000"/>
              </a:lnSpc>
              <a:buFont typeface="Wingdings" pitchFamily="2" charset="2"/>
              <a:buNone/>
            </a:pPr>
            <a:r>
              <a:rPr lang="zh-CN" altLang="en-US" sz="2400" b="1" dirty="0" smtClean="0">
                <a:solidFill>
                  <a:schemeClr val="hlink"/>
                </a:solidFill>
                <a:latin typeface="华文新魏" pitchFamily="2" charset="-122"/>
                <a:ea typeface="华文新魏" pitchFamily="2" charset="-122"/>
              </a:rPr>
              <a:t>误差特点：</a:t>
            </a:r>
          </a:p>
          <a:p>
            <a:pPr marL="0" indent="0" algn="just">
              <a:lnSpc>
                <a:spcPct val="120000"/>
              </a:lnSpc>
              <a:buFont typeface="Wingdings" pitchFamily="2" charset="2"/>
              <a:buNone/>
            </a:pPr>
            <a:r>
              <a:rPr lang="zh-CN" altLang="en-US" sz="2400" b="1" dirty="0" smtClean="0">
                <a:latin typeface="黑体" pitchFamily="49" charset="-122"/>
                <a:ea typeface="黑体" pitchFamily="49" charset="-122"/>
              </a:rPr>
              <a:t>    在度盘的不同位置对读数的影响不同。</a:t>
            </a:r>
          </a:p>
          <a:p>
            <a:pPr marL="0" indent="0" algn="just">
              <a:lnSpc>
                <a:spcPct val="80000"/>
              </a:lnSpc>
              <a:buFont typeface="Wingdings" pitchFamily="2" charset="2"/>
              <a:buNone/>
            </a:pPr>
            <a:r>
              <a:rPr lang="zh-CN" altLang="en-US" sz="2400" b="1" dirty="0" smtClean="0">
                <a:solidFill>
                  <a:schemeClr val="hlink"/>
                </a:solidFill>
                <a:latin typeface="华文新魏" pitchFamily="2" charset="-122"/>
                <a:ea typeface="华文新魏" pitchFamily="2" charset="-122"/>
              </a:rPr>
              <a:t>减弱或消除办法：</a:t>
            </a:r>
          </a:p>
          <a:p>
            <a:pPr marL="0" indent="0" algn="just">
              <a:lnSpc>
                <a:spcPct val="120000"/>
              </a:lnSpc>
              <a:buFont typeface="Wingdings" pitchFamily="2" charset="2"/>
              <a:buNone/>
            </a:pPr>
            <a:r>
              <a:rPr lang="zh-CN" altLang="en-US" sz="2400" b="1" dirty="0" smtClean="0">
                <a:latin typeface="黑体" pitchFamily="49" charset="-122"/>
                <a:ea typeface="黑体" pitchFamily="49" charset="-122"/>
              </a:rPr>
              <a:t>   </a:t>
            </a:r>
            <a:r>
              <a:rPr lang="en-US" altLang="zh-CN" sz="2400" b="1" dirty="0" smtClean="0">
                <a:latin typeface="黑体" pitchFamily="49" charset="-122"/>
                <a:ea typeface="黑体" pitchFamily="49" charset="-122"/>
              </a:rPr>
              <a:t>(1)</a:t>
            </a:r>
            <a:r>
              <a:rPr lang="zh-CN" altLang="en-US" sz="2400" b="1" dirty="0" smtClean="0">
                <a:latin typeface="黑体" pitchFamily="49" charset="-122"/>
                <a:ea typeface="黑体" pitchFamily="49" charset="-122"/>
              </a:rPr>
              <a:t>不同测回间配置度盘，使读数均匀分布在度盘上；</a:t>
            </a:r>
          </a:p>
          <a:p>
            <a:pPr marL="0" indent="0" algn="just">
              <a:lnSpc>
                <a:spcPct val="120000"/>
              </a:lnSpc>
              <a:buFont typeface="Wingdings" pitchFamily="2" charset="2"/>
              <a:buNone/>
            </a:pPr>
            <a:r>
              <a:rPr lang="zh-CN" altLang="en-US" sz="2400" b="1" dirty="0" smtClean="0">
                <a:latin typeface="黑体" pitchFamily="49" charset="-122"/>
                <a:ea typeface="黑体" pitchFamily="49" charset="-122"/>
              </a:rPr>
              <a:t>   </a:t>
            </a:r>
            <a:r>
              <a:rPr lang="en-US" altLang="zh-CN" sz="2400" b="1" dirty="0" smtClean="0">
                <a:latin typeface="黑体" pitchFamily="49" charset="-122"/>
                <a:ea typeface="黑体" pitchFamily="49" charset="-122"/>
              </a:rPr>
              <a:t>(2)</a:t>
            </a:r>
            <a:r>
              <a:rPr lang="zh-CN" altLang="en-US" sz="2400" b="1" dirty="0" smtClean="0">
                <a:latin typeface="黑体" pitchFamily="49" charset="-122"/>
                <a:ea typeface="黑体" pitchFamily="49" charset="-122"/>
              </a:rPr>
              <a:t>采用度盘对径分划取平均值的办法；</a:t>
            </a:r>
          </a:p>
          <a:p>
            <a:pPr marL="0" indent="0" algn="just">
              <a:lnSpc>
                <a:spcPct val="120000"/>
              </a:lnSpc>
              <a:buFont typeface="Wingdings" pitchFamily="2" charset="2"/>
              <a:buNone/>
            </a:pPr>
            <a:r>
              <a:rPr lang="zh-CN" altLang="en-US" sz="2400" b="1" dirty="0" smtClean="0">
                <a:latin typeface="黑体" pitchFamily="49" charset="-122"/>
                <a:ea typeface="黑体" pitchFamily="49" charset="-122"/>
              </a:rPr>
              <a:t>   </a:t>
            </a:r>
            <a:r>
              <a:rPr lang="en-US" altLang="zh-CN" sz="2400" b="1" dirty="0" smtClean="0">
                <a:latin typeface="黑体" pitchFamily="49" charset="-122"/>
                <a:ea typeface="黑体" pitchFamily="49" charset="-122"/>
              </a:rPr>
              <a:t>(3)</a:t>
            </a:r>
            <a:r>
              <a:rPr lang="zh-CN" altLang="en-US" sz="2400" b="1" dirty="0" smtClean="0">
                <a:solidFill>
                  <a:srgbClr val="0000FF"/>
                </a:solidFill>
                <a:latin typeface="黑体" pitchFamily="49" charset="-122"/>
                <a:ea typeface="黑体" pitchFamily="49" charset="-122"/>
              </a:rPr>
              <a:t>盘左盘右取平均值的办法。</a:t>
            </a:r>
            <a:endParaRPr lang="en-US" altLang="zh-CN" sz="2400" b="1" dirty="0" smtClean="0">
              <a:solidFill>
                <a:srgbClr val="0000FF"/>
              </a:solidFill>
              <a:latin typeface="黑体" pitchFamily="49" charset="-122"/>
              <a:ea typeface="黑体" pitchFamily="49" charset="-122"/>
            </a:endParaRPr>
          </a:p>
          <a:p>
            <a:pPr marL="0" indent="0" algn="just">
              <a:lnSpc>
                <a:spcPct val="120000"/>
              </a:lnSpc>
              <a:buFont typeface="Wingdings" pitchFamily="2" charset="2"/>
              <a:buNone/>
            </a:pPr>
            <a:endParaRPr lang="en-US" altLang="zh-CN" sz="700" b="1" dirty="0" smtClean="0">
              <a:solidFill>
                <a:schemeClr val="hlink"/>
              </a:solidFill>
              <a:latin typeface="华文新魏" pitchFamily="2" charset="-122"/>
              <a:ea typeface="华文新魏" pitchFamily="2" charset="-122"/>
            </a:endParaRPr>
          </a:p>
          <a:p>
            <a:pPr marL="0" indent="0" algn="just">
              <a:lnSpc>
                <a:spcPct val="120000"/>
              </a:lnSpc>
              <a:buFont typeface="Wingdings" pitchFamily="2" charset="2"/>
              <a:buNone/>
            </a:pPr>
            <a:r>
              <a:rPr lang="en-US" altLang="zh-CN" sz="2400" b="1" dirty="0" smtClean="0">
                <a:solidFill>
                  <a:schemeClr val="hlink"/>
                </a:solidFill>
                <a:latin typeface="华文新魏" pitchFamily="2" charset="-122"/>
                <a:ea typeface="华文新魏" pitchFamily="2" charset="-122"/>
              </a:rPr>
              <a:t>Note</a:t>
            </a:r>
            <a:r>
              <a:rPr lang="zh-CN" altLang="en-US" sz="2400" b="1" dirty="0" smtClean="0">
                <a:solidFill>
                  <a:schemeClr val="hlink"/>
                </a:solidFill>
                <a:latin typeface="华文新魏" pitchFamily="2" charset="-122"/>
                <a:ea typeface="华文新魏" pitchFamily="2" charset="-122"/>
              </a:rPr>
              <a:t>：</a:t>
            </a:r>
            <a:r>
              <a:rPr lang="zh-CN" altLang="en-US" sz="2400" b="1" dirty="0" smtClean="0">
                <a:latin typeface="黑体" pitchFamily="49" charset="-122"/>
                <a:ea typeface="黑体" pitchFamily="49" charset="-122"/>
              </a:rPr>
              <a:t>目前的仪器制造水平基本上可以将此项误差的影响减弱到对角度值的影响忽略不计的程度。</a:t>
            </a:r>
          </a:p>
        </p:txBody>
      </p:sp>
      <p:cxnSp>
        <p:nvCxnSpPr>
          <p:cNvPr id="57348" name="AutoShape 4"/>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cxnSp>
        <p:nvCxnSpPr>
          <p:cNvPr id="57349" name="AutoShape 5"/>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spTree>
    <p:extLst>
      <p:ext uri="{BB962C8B-B14F-4D97-AF65-F5344CB8AC3E}">
        <p14:creationId xmlns:p14="http://schemas.microsoft.com/office/powerpoint/2010/main" val="7915679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378883">
                                            <p:txEl>
                                              <p:pRg st="0" end="0"/>
                                            </p:txEl>
                                          </p:spTgt>
                                        </p:tgtEl>
                                        <p:attrNameLst>
                                          <p:attrName>style.visibility</p:attrName>
                                        </p:attrNameLst>
                                      </p:cBhvr>
                                      <p:to>
                                        <p:strVal val="visible"/>
                                      </p:to>
                                    </p:set>
                                    <p:anim calcmode="lin" valueType="num">
                                      <p:cBhvr additive="base">
                                        <p:cTn id="7" dur="500" fill="hold"/>
                                        <p:tgtEl>
                                          <p:spTgt spid="37888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7888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378883">
                                            <p:txEl>
                                              <p:pRg st="1" end="1"/>
                                            </p:txEl>
                                          </p:spTgt>
                                        </p:tgtEl>
                                        <p:attrNameLst>
                                          <p:attrName>style.visibility</p:attrName>
                                        </p:attrNameLst>
                                      </p:cBhvr>
                                      <p:to>
                                        <p:strVal val="visible"/>
                                      </p:to>
                                    </p:set>
                                    <p:anim calcmode="lin" valueType="num">
                                      <p:cBhvr additive="base">
                                        <p:cTn id="13" dur="500" fill="hold"/>
                                        <p:tgtEl>
                                          <p:spTgt spid="378883">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7888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378883">
                                            <p:txEl>
                                              <p:pRg st="2" end="2"/>
                                            </p:txEl>
                                          </p:spTgt>
                                        </p:tgtEl>
                                        <p:attrNameLst>
                                          <p:attrName>style.visibility</p:attrName>
                                        </p:attrNameLst>
                                      </p:cBhvr>
                                      <p:to>
                                        <p:strVal val="visible"/>
                                      </p:to>
                                    </p:set>
                                    <p:anim calcmode="lin" valueType="num">
                                      <p:cBhvr additive="base">
                                        <p:cTn id="19" dur="500" fill="hold"/>
                                        <p:tgtEl>
                                          <p:spTgt spid="378883">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7888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nodeType="clickEffect">
                                  <p:stCondLst>
                                    <p:cond delay="0"/>
                                  </p:stCondLst>
                                  <p:childTnLst>
                                    <p:set>
                                      <p:cBhvr>
                                        <p:cTn id="24" dur="1" fill="hold">
                                          <p:stCondLst>
                                            <p:cond delay="0"/>
                                          </p:stCondLst>
                                        </p:cTn>
                                        <p:tgtEl>
                                          <p:spTgt spid="378883">
                                            <p:txEl>
                                              <p:pRg st="3" end="3"/>
                                            </p:txEl>
                                          </p:spTgt>
                                        </p:tgtEl>
                                        <p:attrNameLst>
                                          <p:attrName>style.visibility</p:attrName>
                                        </p:attrNameLst>
                                      </p:cBhvr>
                                      <p:to>
                                        <p:strVal val="visible"/>
                                      </p:to>
                                    </p:set>
                                    <p:anim calcmode="lin" valueType="num">
                                      <p:cBhvr additive="base">
                                        <p:cTn id="25" dur="500" fill="hold"/>
                                        <p:tgtEl>
                                          <p:spTgt spid="378883">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7888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nodeType="clickEffect">
                                  <p:stCondLst>
                                    <p:cond delay="0"/>
                                  </p:stCondLst>
                                  <p:childTnLst>
                                    <p:set>
                                      <p:cBhvr>
                                        <p:cTn id="30" dur="1" fill="hold">
                                          <p:stCondLst>
                                            <p:cond delay="0"/>
                                          </p:stCondLst>
                                        </p:cTn>
                                        <p:tgtEl>
                                          <p:spTgt spid="378883">
                                            <p:txEl>
                                              <p:pRg st="4" end="4"/>
                                            </p:txEl>
                                          </p:spTgt>
                                        </p:tgtEl>
                                        <p:attrNameLst>
                                          <p:attrName>style.visibility</p:attrName>
                                        </p:attrNameLst>
                                      </p:cBhvr>
                                      <p:to>
                                        <p:strVal val="visible"/>
                                      </p:to>
                                    </p:set>
                                    <p:anim calcmode="lin" valueType="num">
                                      <p:cBhvr additive="base">
                                        <p:cTn id="31" dur="500" fill="hold"/>
                                        <p:tgtEl>
                                          <p:spTgt spid="378883">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7888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nodeType="clickEffect">
                                  <p:stCondLst>
                                    <p:cond delay="0"/>
                                  </p:stCondLst>
                                  <p:childTnLst>
                                    <p:set>
                                      <p:cBhvr>
                                        <p:cTn id="36" dur="1" fill="hold">
                                          <p:stCondLst>
                                            <p:cond delay="0"/>
                                          </p:stCondLst>
                                        </p:cTn>
                                        <p:tgtEl>
                                          <p:spTgt spid="378883">
                                            <p:txEl>
                                              <p:pRg st="5" end="5"/>
                                            </p:txEl>
                                          </p:spTgt>
                                        </p:tgtEl>
                                        <p:attrNameLst>
                                          <p:attrName>style.visibility</p:attrName>
                                        </p:attrNameLst>
                                      </p:cBhvr>
                                      <p:to>
                                        <p:strVal val="visible"/>
                                      </p:to>
                                    </p:set>
                                    <p:anim calcmode="lin" valueType="num">
                                      <p:cBhvr additive="base">
                                        <p:cTn id="37" dur="500" fill="hold"/>
                                        <p:tgtEl>
                                          <p:spTgt spid="378883">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7888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2" fill="hold" nodeType="clickEffect">
                                  <p:stCondLst>
                                    <p:cond delay="0"/>
                                  </p:stCondLst>
                                  <p:childTnLst>
                                    <p:set>
                                      <p:cBhvr>
                                        <p:cTn id="42" dur="1" fill="hold">
                                          <p:stCondLst>
                                            <p:cond delay="0"/>
                                          </p:stCondLst>
                                        </p:cTn>
                                        <p:tgtEl>
                                          <p:spTgt spid="378883">
                                            <p:txEl>
                                              <p:pRg st="6" end="6"/>
                                            </p:txEl>
                                          </p:spTgt>
                                        </p:tgtEl>
                                        <p:attrNameLst>
                                          <p:attrName>style.visibility</p:attrName>
                                        </p:attrNameLst>
                                      </p:cBhvr>
                                      <p:to>
                                        <p:strVal val="visible"/>
                                      </p:to>
                                    </p:set>
                                    <p:anim calcmode="lin" valueType="num">
                                      <p:cBhvr additive="base">
                                        <p:cTn id="43" dur="500" fill="hold"/>
                                        <p:tgtEl>
                                          <p:spTgt spid="378883">
                                            <p:txEl>
                                              <p:pRg st="6" end="6"/>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37888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2" fill="hold" nodeType="clickEffect">
                                  <p:stCondLst>
                                    <p:cond delay="0"/>
                                  </p:stCondLst>
                                  <p:childTnLst>
                                    <p:set>
                                      <p:cBhvr>
                                        <p:cTn id="48" dur="1" fill="hold">
                                          <p:stCondLst>
                                            <p:cond delay="0"/>
                                          </p:stCondLst>
                                        </p:cTn>
                                        <p:tgtEl>
                                          <p:spTgt spid="378883">
                                            <p:txEl>
                                              <p:pRg st="7" end="7"/>
                                            </p:txEl>
                                          </p:spTgt>
                                        </p:tgtEl>
                                        <p:attrNameLst>
                                          <p:attrName>style.visibility</p:attrName>
                                        </p:attrNameLst>
                                      </p:cBhvr>
                                      <p:to>
                                        <p:strVal val="visible"/>
                                      </p:to>
                                    </p:set>
                                    <p:anim calcmode="lin" valueType="num">
                                      <p:cBhvr additive="base">
                                        <p:cTn id="49" dur="500" fill="hold"/>
                                        <p:tgtEl>
                                          <p:spTgt spid="378883">
                                            <p:txEl>
                                              <p:pRg st="7" end="7"/>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37888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2" fill="hold" nodeType="clickEffect">
                                  <p:stCondLst>
                                    <p:cond delay="0"/>
                                  </p:stCondLst>
                                  <p:childTnLst>
                                    <p:set>
                                      <p:cBhvr>
                                        <p:cTn id="54" dur="1" fill="hold">
                                          <p:stCondLst>
                                            <p:cond delay="0"/>
                                          </p:stCondLst>
                                        </p:cTn>
                                        <p:tgtEl>
                                          <p:spTgt spid="378883">
                                            <p:txEl>
                                              <p:pRg st="9" end="9"/>
                                            </p:txEl>
                                          </p:spTgt>
                                        </p:tgtEl>
                                        <p:attrNameLst>
                                          <p:attrName>style.visibility</p:attrName>
                                        </p:attrNameLst>
                                      </p:cBhvr>
                                      <p:to>
                                        <p:strVal val="visible"/>
                                      </p:to>
                                    </p:set>
                                    <p:anim calcmode="lin" valueType="num">
                                      <p:cBhvr additive="base">
                                        <p:cTn id="55" dur="500" fill="hold"/>
                                        <p:tgtEl>
                                          <p:spTgt spid="378883">
                                            <p:txEl>
                                              <p:pRg st="9" end="9"/>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378883">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827088" y="333375"/>
            <a:ext cx="7632700" cy="715963"/>
          </a:xfrm>
        </p:spPr>
        <p:txBody>
          <a:bodyPr/>
          <a:lstStyle/>
          <a:p>
            <a:r>
              <a:rPr lang="en-US" altLang="zh-CN" b="1" smtClean="0">
                <a:solidFill>
                  <a:srgbClr val="0000FF"/>
                </a:solidFill>
                <a:latin typeface="宋体" charset="-122"/>
              </a:rPr>
              <a:t>2.</a:t>
            </a:r>
            <a:r>
              <a:rPr lang="zh-CN" altLang="en-US" b="1" smtClean="0">
                <a:solidFill>
                  <a:srgbClr val="0000FF"/>
                </a:solidFill>
              </a:rPr>
              <a:t>视准轴误差</a:t>
            </a:r>
          </a:p>
        </p:txBody>
      </p:sp>
      <p:sp>
        <p:nvSpPr>
          <p:cNvPr id="379907" name="Rectangle 3"/>
          <p:cNvSpPr>
            <a:spLocks noGrp="1" noChangeArrowheads="1"/>
          </p:cNvSpPr>
          <p:nvPr>
            <p:ph type="body" sz="half" idx="1"/>
          </p:nvPr>
        </p:nvSpPr>
        <p:spPr>
          <a:xfrm>
            <a:off x="468313" y="1268413"/>
            <a:ext cx="8135937" cy="4681537"/>
          </a:xfrm>
        </p:spPr>
        <p:txBody>
          <a:bodyPr/>
          <a:lstStyle/>
          <a:p>
            <a:pPr marL="0" indent="0" algn="just">
              <a:lnSpc>
                <a:spcPct val="80000"/>
              </a:lnSpc>
              <a:buFont typeface="Wingdings" pitchFamily="2" charset="2"/>
              <a:buNone/>
            </a:pPr>
            <a:r>
              <a:rPr lang="zh-CN" altLang="en-US" sz="2400" b="1" smtClean="0">
                <a:solidFill>
                  <a:schemeClr val="hlink"/>
                </a:solidFill>
                <a:latin typeface="华文新魏" pitchFamily="2" charset="-122"/>
                <a:ea typeface="华文新魏" pitchFamily="2" charset="-122"/>
              </a:rPr>
              <a:t>原因分析</a:t>
            </a:r>
            <a:r>
              <a:rPr lang="en-US" altLang="zh-CN" sz="2400" b="1" smtClean="0">
                <a:solidFill>
                  <a:schemeClr val="hlink"/>
                </a:solidFill>
                <a:latin typeface="华文新魏" pitchFamily="2" charset="-122"/>
                <a:ea typeface="华文新魏" pitchFamily="2" charset="-122"/>
              </a:rPr>
              <a:t>:</a:t>
            </a:r>
          </a:p>
          <a:p>
            <a:pPr marL="0" indent="0" algn="just">
              <a:lnSpc>
                <a:spcPct val="120000"/>
              </a:lnSpc>
              <a:buFont typeface="Wingdings" pitchFamily="2" charset="2"/>
              <a:buNone/>
            </a:pPr>
            <a:r>
              <a:rPr lang="zh-CN" altLang="en-US" sz="2400" b="1" smtClean="0">
                <a:latin typeface="黑体" pitchFamily="49" charset="-122"/>
                <a:ea typeface="黑体" pitchFamily="49" charset="-122"/>
              </a:rPr>
              <a:t>    视准轴与横轴不严格垂直，由于十字丝分划板安置不正确、望远镜调焦运行晃动、温度变化对仪器的影响。</a:t>
            </a:r>
          </a:p>
          <a:p>
            <a:pPr marL="0" indent="0" algn="just">
              <a:lnSpc>
                <a:spcPct val="80000"/>
              </a:lnSpc>
              <a:buFont typeface="Wingdings" pitchFamily="2" charset="2"/>
              <a:buNone/>
            </a:pPr>
            <a:endParaRPr lang="zh-CN" altLang="en-US" sz="2400" smtClean="0">
              <a:solidFill>
                <a:schemeClr val="hlink"/>
              </a:solidFill>
              <a:latin typeface="华文新魏" pitchFamily="2" charset="-122"/>
              <a:ea typeface="华文新魏" pitchFamily="2" charset="-122"/>
            </a:endParaRPr>
          </a:p>
          <a:p>
            <a:pPr marL="0" indent="0" algn="just">
              <a:lnSpc>
                <a:spcPct val="80000"/>
              </a:lnSpc>
              <a:buFont typeface="Wingdings" pitchFamily="2" charset="2"/>
              <a:buNone/>
            </a:pPr>
            <a:r>
              <a:rPr lang="zh-CN" altLang="en-US" sz="2400" b="1" smtClean="0">
                <a:solidFill>
                  <a:schemeClr val="hlink"/>
                </a:solidFill>
                <a:latin typeface="华文新魏" pitchFamily="2" charset="-122"/>
                <a:ea typeface="华文新魏" pitchFamily="2" charset="-122"/>
              </a:rPr>
              <a:t>误差特点：</a:t>
            </a:r>
          </a:p>
          <a:p>
            <a:pPr marL="0" indent="0" algn="just">
              <a:lnSpc>
                <a:spcPct val="120000"/>
              </a:lnSpc>
              <a:buFont typeface="Wingdings" pitchFamily="2" charset="2"/>
              <a:buNone/>
            </a:pPr>
            <a:r>
              <a:rPr lang="zh-CN" altLang="en-US" sz="2400" b="1" smtClean="0">
                <a:latin typeface="黑体" pitchFamily="49" charset="-122"/>
                <a:ea typeface="黑体" pitchFamily="49" charset="-122"/>
              </a:rPr>
              <a:t>   </a:t>
            </a:r>
            <a:r>
              <a:rPr lang="en-US" altLang="zh-CN" sz="2400" b="1" smtClean="0">
                <a:latin typeface="黑体" pitchFamily="49" charset="-122"/>
                <a:ea typeface="黑体" pitchFamily="49" charset="-122"/>
              </a:rPr>
              <a:t>(1)</a:t>
            </a:r>
            <a:r>
              <a:rPr lang="zh-CN" altLang="en-US" sz="2400" b="1" smtClean="0">
                <a:latin typeface="黑体" pitchFamily="49" charset="-122"/>
                <a:ea typeface="黑体" pitchFamily="49" charset="-122"/>
              </a:rPr>
              <a:t>随竖角的增大对观测值的影响增大，水平时最小；</a:t>
            </a:r>
          </a:p>
          <a:p>
            <a:pPr marL="0" indent="0" algn="just">
              <a:lnSpc>
                <a:spcPct val="120000"/>
              </a:lnSpc>
              <a:buFont typeface="Wingdings" pitchFamily="2" charset="2"/>
              <a:buNone/>
            </a:pPr>
            <a:r>
              <a:rPr lang="zh-CN" altLang="en-US" sz="2400" b="1" smtClean="0">
                <a:latin typeface="黑体" pitchFamily="49" charset="-122"/>
                <a:ea typeface="黑体" pitchFamily="49" charset="-122"/>
              </a:rPr>
              <a:t>   </a:t>
            </a:r>
            <a:r>
              <a:rPr lang="en-US" altLang="zh-CN" sz="2400" b="1" smtClean="0">
                <a:latin typeface="黑体" pitchFamily="49" charset="-122"/>
                <a:ea typeface="黑体" pitchFamily="49" charset="-122"/>
              </a:rPr>
              <a:t>(2)</a:t>
            </a:r>
            <a:r>
              <a:rPr lang="zh-CN" altLang="en-US" sz="2400" b="1" smtClean="0">
                <a:latin typeface="黑体" pitchFamily="49" charset="-122"/>
                <a:ea typeface="黑体" pitchFamily="49" charset="-122"/>
              </a:rPr>
              <a:t>对盘左盘右的影响相同，符号相反。</a:t>
            </a:r>
          </a:p>
          <a:p>
            <a:pPr marL="0" indent="0" algn="just">
              <a:lnSpc>
                <a:spcPct val="80000"/>
              </a:lnSpc>
              <a:buFont typeface="Wingdings" pitchFamily="2" charset="2"/>
              <a:buNone/>
            </a:pPr>
            <a:endParaRPr lang="zh-CN" altLang="en-US" sz="2400" smtClean="0">
              <a:solidFill>
                <a:schemeClr val="hlink"/>
              </a:solidFill>
              <a:latin typeface="华文新魏" pitchFamily="2" charset="-122"/>
              <a:ea typeface="华文新魏" pitchFamily="2" charset="-122"/>
            </a:endParaRPr>
          </a:p>
          <a:p>
            <a:pPr marL="0" indent="0" algn="just">
              <a:lnSpc>
                <a:spcPct val="80000"/>
              </a:lnSpc>
              <a:buFont typeface="Wingdings" pitchFamily="2" charset="2"/>
              <a:buNone/>
            </a:pPr>
            <a:r>
              <a:rPr lang="zh-CN" altLang="en-US" sz="2400" b="1" smtClean="0">
                <a:solidFill>
                  <a:schemeClr val="hlink"/>
                </a:solidFill>
                <a:latin typeface="华文新魏" pitchFamily="2" charset="-122"/>
                <a:ea typeface="华文新魏" pitchFamily="2" charset="-122"/>
              </a:rPr>
              <a:t>减弱或消除办法：</a:t>
            </a:r>
          </a:p>
          <a:p>
            <a:pPr marL="0" indent="0" algn="just">
              <a:lnSpc>
                <a:spcPct val="120000"/>
              </a:lnSpc>
              <a:buFont typeface="Wingdings" pitchFamily="2" charset="2"/>
              <a:buNone/>
            </a:pPr>
            <a:r>
              <a:rPr lang="zh-CN" altLang="en-US" sz="2400" b="1" smtClean="0">
                <a:latin typeface="黑体" pitchFamily="49" charset="-122"/>
                <a:ea typeface="黑体" pitchFamily="49" charset="-122"/>
              </a:rPr>
              <a:t>   </a:t>
            </a:r>
            <a:r>
              <a:rPr lang="zh-CN" altLang="en-US" sz="2400" b="1" smtClean="0">
                <a:solidFill>
                  <a:srgbClr val="0000FF"/>
                </a:solidFill>
                <a:latin typeface="黑体" pitchFamily="49" charset="-122"/>
                <a:ea typeface="黑体" pitchFamily="49" charset="-122"/>
              </a:rPr>
              <a:t>盘左盘右取平均值。</a:t>
            </a:r>
          </a:p>
        </p:txBody>
      </p:sp>
      <p:cxnSp>
        <p:nvCxnSpPr>
          <p:cNvPr id="58372" name="AutoShape 4"/>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cxnSp>
        <p:nvCxnSpPr>
          <p:cNvPr id="58373" name="AutoShape 5"/>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spTree>
    <p:extLst>
      <p:ext uri="{BB962C8B-B14F-4D97-AF65-F5344CB8AC3E}">
        <p14:creationId xmlns:p14="http://schemas.microsoft.com/office/powerpoint/2010/main" val="37358543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379907">
                                            <p:txEl>
                                              <p:pRg st="0" end="0"/>
                                            </p:txEl>
                                          </p:spTgt>
                                        </p:tgtEl>
                                        <p:attrNameLst>
                                          <p:attrName>style.visibility</p:attrName>
                                        </p:attrNameLst>
                                      </p:cBhvr>
                                      <p:to>
                                        <p:strVal val="visible"/>
                                      </p:to>
                                    </p:set>
                                    <p:anim calcmode="lin" valueType="num">
                                      <p:cBhvr additive="base">
                                        <p:cTn id="7" dur="500" fill="hold"/>
                                        <p:tgtEl>
                                          <p:spTgt spid="37990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7990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379907">
                                            <p:txEl>
                                              <p:pRg st="1" end="1"/>
                                            </p:txEl>
                                          </p:spTgt>
                                        </p:tgtEl>
                                        <p:attrNameLst>
                                          <p:attrName>style.visibility</p:attrName>
                                        </p:attrNameLst>
                                      </p:cBhvr>
                                      <p:to>
                                        <p:strVal val="visible"/>
                                      </p:to>
                                    </p:set>
                                    <p:anim calcmode="lin" valueType="num">
                                      <p:cBhvr additive="base">
                                        <p:cTn id="13" dur="500" fill="hold"/>
                                        <p:tgtEl>
                                          <p:spTgt spid="379907">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7990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379907">
                                            <p:txEl>
                                              <p:pRg st="3" end="3"/>
                                            </p:txEl>
                                          </p:spTgt>
                                        </p:tgtEl>
                                        <p:attrNameLst>
                                          <p:attrName>style.visibility</p:attrName>
                                        </p:attrNameLst>
                                      </p:cBhvr>
                                      <p:to>
                                        <p:strVal val="visible"/>
                                      </p:to>
                                    </p:set>
                                    <p:anim calcmode="lin" valueType="num">
                                      <p:cBhvr additive="base">
                                        <p:cTn id="19" dur="500" fill="hold"/>
                                        <p:tgtEl>
                                          <p:spTgt spid="37990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7990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nodeType="clickEffect">
                                  <p:stCondLst>
                                    <p:cond delay="0"/>
                                  </p:stCondLst>
                                  <p:childTnLst>
                                    <p:set>
                                      <p:cBhvr>
                                        <p:cTn id="24" dur="1" fill="hold">
                                          <p:stCondLst>
                                            <p:cond delay="0"/>
                                          </p:stCondLst>
                                        </p:cTn>
                                        <p:tgtEl>
                                          <p:spTgt spid="379907">
                                            <p:txEl>
                                              <p:pRg st="4" end="4"/>
                                            </p:txEl>
                                          </p:spTgt>
                                        </p:tgtEl>
                                        <p:attrNameLst>
                                          <p:attrName>style.visibility</p:attrName>
                                        </p:attrNameLst>
                                      </p:cBhvr>
                                      <p:to>
                                        <p:strVal val="visible"/>
                                      </p:to>
                                    </p:set>
                                    <p:anim calcmode="lin" valueType="num">
                                      <p:cBhvr additive="base">
                                        <p:cTn id="25" dur="500" fill="hold"/>
                                        <p:tgtEl>
                                          <p:spTgt spid="379907">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7990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nodeType="clickEffect">
                                  <p:stCondLst>
                                    <p:cond delay="0"/>
                                  </p:stCondLst>
                                  <p:childTnLst>
                                    <p:set>
                                      <p:cBhvr>
                                        <p:cTn id="30" dur="1" fill="hold">
                                          <p:stCondLst>
                                            <p:cond delay="0"/>
                                          </p:stCondLst>
                                        </p:cTn>
                                        <p:tgtEl>
                                          <p:spTgt spid="379907">
                                            <p:txEl>
                                              <p:pRg st="5" end="5"/>
                                            </p:txEl>
                                          </p:spTgt>
                                        </p:tgtEl>
                                        <p:attrNameLst>
                                          <p:attrName>style.visibility</p:attrName>
                                        </p:attrNameLst>
                                      </p:cBhvr>
                                      <p:to>
                                        <p:strVal val="visible"/>
                                      </p:to>
                                    </p:set>
                                    <p:anim calcmode="lin" valueType="num">
                                      <p:cBhvr additive="base">
                                        <p:cTn id="31" dur="500" fill="hold"/>
                                        <p:tgtEl>
                                          <p:spTgt spid="379907">
                                            <p:txEl>
                                              <p:pRg st="5" end="5"/>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7990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nodeType="clickEffect">
                                  <p:stCondLst>
                                    <p:cond delay="0"/>
                                  </p:stCondLst>
                                  <p:childTnLst>
                                    <p:set>
                                      <p:cBhvr>
                                        <p:cTn id="36" dur="1" fill="hold">
                                          <p:stCondLst>
                                            <p:cond delay="0"/>
                                          </p:stCondLst>
                                        </p:cTn>
                                        <p:tgtEl>
                                          <p:spTgt spid="379907">
                                            <p:txEl>
                                              <p:pRg st="7" end="7"/>
                                            </p:txEl>
                                          </p:spTgt>
                                        </p:tgtEl>
                                        <p:attrNameLst>
                                          <p:attrName>style.visibility</p:attrName>
                                        </p:attrNameLst>
                                      </p:cBhvr>
                                      <p:to>
                                        <p:strVal val="visible"/>
                                      </p:to>
                                    </p:set>
                                    <p:anim calcmode="lin" valueType="num">
                                      <p:cBhvr additive="base">
                                        <p:cTn id="37" dur="500" fill="hold"/>
                                        <p:tgtEl>
                                          <p:spTgt spid="379907">
                                            <p:txEl>
                                              <p:pRg st="7" end="7"/>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7990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2" fill="hold" nodeType="clickEffect">
                                  <p:stCondLst>
                                    <p:cond delay="0"/>
                                  </p:stCondLst>
                                  <p:childTnLst>
                                    <p:set>
                                      <p:cBhvr>
                                        <p:cTn id="42" dur="1" fill="hold">
                                          <p:stCondLst>
                                            <p:cond delay="0"/>
                                          </p:stCondLst>
                                        </p:cTn>
                                        <p:tgtEl>
                                          <p:spTgt spid="379907">
                                            <p:txEl>
                                              <p:pRg st="8" end="8"/>
                                            </p:txEl>
                                          </p:spTgt>
                                        </p:tgtEl>
                                        <p:attrNameLst>
                                          <p:attrName>style.visibility</p:attrName>
                                        </p:attrNameLst>
                                      </p:cBhvr>
                                      <p:to>
                                        <p:strVal val="visible"/>
                                      </p:to>
                                    </p:set>
                                    <p:anim calcmode="lin" valueType="num">
                                      <p:cBhvr additive="base">
                                        <p:cTn id="43" dur="500" fill="hold"/>
                                        <p:tgtEl>
                                          <p:spTgt spid="379907">
                                            <p:txEl>
                                              <p:pRg st="8" end="8"/>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379907">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971550" y="333375"/>
            <a:ext cx="7056438" cy="787400"/>
          </a:xfrm>
        </p:spPr>
        <p:txBody>
          <a:bodyPr/>
          <a:lstStyle/>
          <a:p>
            <a:r>
              <a:rPr lang="en-US" altLang="zh-CN" b="1" smtClean="0">
                <a:solidFill>
                  <a:srgbClr val="0000FF"/>
                </a:solidFill>
                <a:latin typeface="宋体" charset="-122"/>
              </a:rPr>
              <a:t>2.</a:t>
            </a:r>
            <a:r>
              <a:rPr lang="zh-CN" altLang="en-US" b="1" smtClean="0">
                <a:solidFill>
                  <a:srgbClr val="0000FF"/>
                </a:solidFill>
              </a:rPr>
              <a:t>视准轴误差</a:t>
            </a:r>
          </a:p>
        </p:txBody>
      </p:sp>
      <p:cxnSp>
        <p:nvCxnSpPr>
          <p:cNvPr id="59395" name="AutoShape 4"/>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cxnSp>
        <p:nvCxnSpPr>
          <p:cNvPr id="59396" name="AutoShape 5"/>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pic>
        <p:nvPicPr>
          <p:cNvPr id="59398" name="Picture 8" descr="视准轴误差"/>
          <p:cNvPicPr>
            <a:picLocks noChangeAspect="1" noChangeArrowheads="1"/>
          </p:cNvPicPr>
          <p:nvPr/>
        </p:nvPicPr>
        <p:blipFill>
          <a:blip r:embed="rId3">
            <a:lum contrast="30000"/>
            <a:extLst>
              <a:ext uri="{28A0092B-C50C-407E-A947-70E740481C1C}">
                <a14:useLocalDpi xmlns:a14="http://schemas.microsoft.com/office/drawing/2010/main" val="0"/>
              </a:ext>
            </a:extLst>
          </a:blip>
          <a:srcRect/>
          <a:stretch>
            <a:fillRect/>
          </a:stretch>
        </p:blipFill>
        <p:spPr bwMode="auto">
          <a:xfrm>
            <a:off x="3491880" y="1524794"/>
            <a:ext cx="5286375"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对象 1"/>
          <p:cNvGraphicFramePr>
            <a:graphicFrameLocks noChangeAspect="1"/>
          </p:cNvGraphicFramePr>
          <p:nvPr>
            <p:extLst>
              <p:ext uri="{D42A27DB-BD31-4B8C-83A1-F6EECF244321}">
                <p14:modId xmlns:p14="http://schemas.microsoft.com/office/powerpoint/2010/main" val="2974523399"/>
              </p:ext>
            </p:extLst>
          </p:nvPr>
        </p:nvGraphicFramePr>
        <p:xfrm>
          <a:off x="1838325" y="3702050"/>
          <a:ext cx="1519238" cy="788988"/>
        </p:xfrm>
        <a:graphic>
          <a:graphicData uri="http://schemas.openxmlformats.org/presentationml/2006/ole">
            <mc:AlternateContent xmlns:mc="http://schemas.openxmlformats.org/markup-compatibility/2006">
              <mc:Choice xmlns:v="urn:schemas-microsoft-com:vml" Requires="v">
                <p:oleObj spid="_x0000_s98391" name="Equation" r:id="rId4" imgW="748975" imgH="393529" progId="Equation.DSMT4">
                  <p:embed/>
                </p:oleObj>
              </mc:Choice>
              <mc:Fallback>
                <p:oleObj name="Equation" r:id="rId4" imgW="748975" imgH="393529" progId="Equation.DSMT4">
                  <p:embed/>
                  <p:pic>
                    <p:nvPicPr>
                      <p:cNvPr id="0" name="对象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8325" y="3702050"/>
                        <a:ext cx="1519238" cy="788988"/>
                      </a:xfrm>
                      <a:prstGeom prst="rect">
                        <a:avLst/>
                      </a:prstGeom>
                      <a:solidFill>
                        <a:srgbClr val="FFFF99"/>
                      </a:solidFill>
                      <a:ln>
                        <a:noFill/>
                      </a:ln>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3551999196"/>
              </p:ext>
            </p:extLst>
          </p:nvPr>
        </p:nvGraphicFramePr>
        <p:xfrm>
          <a:off x="1328738" y="4602163"/>
          <a:ext cx="3203575" cy="428625"/>
        </p:xfrm>
        <a:graphic>
          <a:graphicData uri="http://schemas.openxmlformats.org/presentationml/2006/ole">
            <mc:AlternateContent xmlns:mc="http://schemas.openxmlformats.org/markup-compatibility/2006">
              <mc:Choice xmlns:v="urn:schemas-microsoft-com:vml" Requires="v">
                <p:oleObj spid="_x0000_s98392" name="Equation" r:id="rId6" imgW="1637589" imgH="215806" progId="Equation.DSMT4">
                  <p:embed/>
                </p:oleObj>
              </mc:Choice>
              <mc:Fallback>
                <p:oleObj name="Equation" r:id="rId6" imgW="1637589" imgH="215806" progId="Equation.DSMT4">
                  <p:embed/>
                  <p:pic>
                    <p:nvPicPr>
                      <p:cNvPr id="0" name="对象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28738" y="4602163"/>
                        <a:ext cx="3203575" cy="428625"/>
                      </a:xfrm>
                      <a:prstGeom prst="rect">
                        <a:avLst/>
                      </a:prstGeom>
                      <a:solidFill>
                        <a:srgbClr val="FFFF99"/>
                      </a:solidFill>
                      <a:ln>
                        <a:noFill/>
                      </a:ln>
                      <a:effec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104648255"/>
              </p:ext>
            </p:extLst>
          </p:nvPr>
        </p:nvGraphicFramePr>
        <p:xfrm>
          <a:off x="909638" y="5249863"/>
          <a:ext cx="4402137" cy="788987"/>
        </p:xfrm>
        <a:graphic>
          <a:graphicData uri="http://schemas.openxmlformats.org/presentationml/2006/ole">
            <mc:AlternateContent xmlns:mc="http://schemas.openxmlformats.org/markup-compatibility/2006">
              <mc:Choice xmlns:v="urn:schemas-microsoft-com:vml" Requires="v">
                <p:oleObj spid="_x0000_s98393" name="Equation" r:id="rId8" imgW="2184400" imgH="393700" progId="Equation.DSMT4">
                  <p:embed/>
                </p:oleObj>
              </mc:Choice>
              <mc:Fallback>
                <p:oleObj name="Equation" r:id="rId8" imgW="2184400" imgH="393700" progId="Equation.DSMT4">
                  <p:embed/>
                  <p:pic>
                    <p:nvPicPr>
                      <p:cNvPr id="0" name="对象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9638" y="5249863"/>
                        <a:ext cx="4402137" cy="788987"/>
                      </a:xfrm>
                      <a:prstGeom prst="rect">
                        <a:avLst/>
                      </a:prstGeom>
                      <a:solidFill>
                        <a:srgbClr val="FFFF99"/>
                      </a:solidFill>
                      <a:ln>
                        <a:noFill/>
                      </a:ln>
                      <a:effec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686447420"/>
              </p:ext>
            </p:extLst>
          </p:nvPr>
        </p:nvGraphicFramePr>
        <p:xfrm>
          <a:off x="5419725" y="5445224"/>
          <a:ext cx="3724275" cy="428625"/>
        </p:xfrm>
        <a:graphic>
          <a:graphicData uri="http://schemas.openxmlformats.org/presentationml/2006/ole">
            <mc:AlternateContent xmlns:mc="http://schemas.openxmlformats.org/markup-compatibility/2006">
              <mc:Choice xmlns:v="urn:schemas-microsoft-com:vml" Requires="v">
                <p:oleObj spid="_x0000_s98394" name="Equation" r:id="rId10" imgW="1904174" imgH="215806" progId="Equation.DSMT4">
                  <p:embed/>
                </p:oleObj>
              </mc:Choice>
              <mc:Fallback>
                <p:oleObj name="Equation" r:id="rId10" imgW="1904174" imgH="215806" progId="Equation.DSMT4">
                  <p:embed/>
                  <p:pic>
                    <p:nvPicPr>
                      <p:cNvPr id="0" name="对象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19725" y="5445224"/>
                        <a:ext cx="3724275" cy="428625"/>
                      </a:xfrm>
                      <a:prstGeom prst="rect">
                        <a:avLst/>
                      </a:prstGeom>
                      <a:solidFill>
                        <a:srgbClr val="FFFF99"/>
                      </a:solidFill>
                      <a:ln>
                        <a:noFill/>
                      </a:ln>
                    </p:spPr>
                  </p:pic>
                </p:oleObj>
              </mc:Fallback>
            </mc:AlternateContent>
          </a:graphicData>
        </a:graphic>
      </p:graphicFrame>
    </p:spTree>
    <p:extLst>
      <p:ext uri="{BB962C8B-B14F-4D97-AF65-F5344CB8AC3E}">
        <p14:creationId xmlns:p14="http://schemas.microsoft.com/office/powerpoint/2010/main" val="29000277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827088" y="333375"/>
            <a:ext cx="7632700" cy="715963"/>
          </a:xfrm>
        </p:spPr>
        <p:txBody>
          <a:bodyPr/>
          <a:lstStyle/>
          <a:p>
            <a:r>
              <a:rPr lang="en-US" altLang="zh-CN" b="1" smtClean="0">
                <a:solidFill>
                  <a:srgbClr val="0000FF"/>
                </a:solidFill>
                <a:latin typeface="宋体" charset="-122"/>
              </a:rPr>
              <a:t>3.</a:t>
            </a:r>
            <a:r>
              <a:rPr lang="zh-CN" altLang="en-US" b="1" smtClean="0">
                <a:solidFill>
                  <a:srgbClr val="0000FF"/>
                </a:solidFill>
              </a:rPr>
              <a:t>横轴倾斜误差</a:t>
            </a:r>
          </a:p>
        </p:txBody>
      </p:sp>
      <p:sp>
        <p:nvSpPr>
          <p:cNvPr id="382979" name="Rectangle 3"/>
          <p:cNvSpPr>
            <a:spLocks noGrp="1" noChangeArrowheads="1"/>
          </p:cNvSpPr>
          <p:nvPr>
            <p:ph type="body" sz="half" idx="1"/>
          </p:nvPr>
        </p:nvSpPr>
        <p:spPr>
          <a:xfrm>
            <a:off x="468313" y="1268413"/>
            <a:ext cx="8135937" cy="4681537"/>
          </a:xfrm>
        </p:spPr>
        <p:txBody>
          <a:bodyPr/>
          <a:lstStyle/>
          <a:p>
            <a:pPr marL="0" indent="0" algn="just">
              <a:lnSpc>
                <a:spcPct val="80000"/>
              </a:lnSpc>
              <a:buFont typeface="Wingdings" pitchFamily="2" charset="2"/>
              <a:buNone/>
            </a:pPr>
            <a:r>
              <a:rPr lang="zh-CN" altLang="en-US" sz="2400" b="1" smtClean="0">
                <a:solidFill>
                  <a:schemeClr val="hlink"/>
                </a:solidFill>
                <a:latin typeface="华文新魏" pitchFamily="2" charset="-122"/>
                <a:ea typeface="华文新魏" pitchFamily="2" charset="-122"/>
              </a:rPr>
              <a:t>原因分析</a:t>
            </a:r>
            <a:r>
              <a:rPr lang="en-US" altLang="zh-CN" sz="2400" b="1" smtClean="0">
                <a:solidFill>
                  <a:schemeClr val="hlink"/>
                </a:solidFill>
                <a:latin typeface="华文新魏" pitchFamily="2" charset="-122"/>
                <a:ea typeface="华文新魏" pitchFamily="2" charset="-122"/>
              </a:rPr>
              <a:t>: </a:t>
            </a:r>
          </a:p>
          <a:p>
            <a:pPr marL="0" indent="0" algn="just">
              <a:lnSpc>
                <a:spcPct val="120000"/>
              </a:lnSpc>
              <a:buFont typeface="Wingdings" pitchFamily="2" charset="2"/>
              <a:buNone/>
            </a:pPr>
            <a:r>
              <a:rPr lang="zh-CN" altLang="en-US" sz="2400" b="1" smtClean="0">
                <a:latin typeface="黑体" pitchFamily="49" charset="-122"/>
                <a:ea typeface="黑体" pitchFamily="49" charset="-122"/>
              </a:rPr>
              <a:t>    横轴与竖轴不严格垂直。</a:t>
            </a:r>
          </a:p>
          <a:p>
            <a:pPr marL="0" indent="0" algn="just">
              <a:lnSpc>
                <a:spcPct val="80000"/>
              </a:lnSpc>
              <a:buFont typeface="Wingdings" pitchFamily="2" charset="2"/>
              <a:buNone/>
            </a:pPr>
            <a:endParaRPr lang="zh-CN" altLang="en-US" sz="2400" smtClean="0">
              <a:solidFill>
                <a:schemeClr val="hlink"/>
              </a:solidFill>
              <a:latin typeface="华文新魏" pitchFamily="2" charset="-122"/>
              <a:ea typeface="华文新魏" pitchFamily="2" charset="-122"/>
            </a:endParaRPr>
          </a:p>
          <a:p>
            <a:pPr marL="0" indent="0" algn="just">
              <a:lnSpc>
                <a:spcPct val="80000"/>
              </a:lnSpc>
              <a:buFont typeface="Wingdings" pitchFamily="2" charset="2"/>
              <a:buNone/>
            </a:pPr>
            <a:r>
              <a:rPr lang="zh-CN" altLang="en-US" sz="2400" b="1" smtClean="0">
                <a:solidFill>
                  <a:schemeClr val="hlink"/>
                </a:solidFill>
                <a:latin typeface="华文新魏" pitchFamily="2" charset="-122"/>
                <a:ea typeface="华文新魏" pitchFamily="2" charset="-122"/>
              </a:rPr>
              <a:t>误差特点：</a:t>
            </a:r>
          </a:p>
          <a:p>
            <a:pPr marL="0" indent="0" algn="just">
              <a:lnSpc>
                <a:spcPct val="120000"/>
              </a:lnSpc>
              <a:buFont typeface="Wingdings" pitchFamily="2" charset="2"/>
              <a:buNone/>
            </a:pPr>
            <a:r>
              <a:rPr lang="zh-CN" altLang="en-US" sz="2400" b="1" smtClean="0">
                <a:latin typeface="黑体" pitchFamily="49" charset="-122"/>
                <a:ea typeface="黑体" pitchFamily="49" charset="-122"/>
              </a:rPr>
              <a:t>   </a:t>
            </a:r>
            <a:r>
              <a:rPr lang="en-US" altLang="zh-CN" sz="2400" b="1" smtClean="0">
                <a:latin typeface="黑体" pitchFamily="49" charset="-122"/>
                <a:ea typeface="黑体" pitchFamily="49" charset="-122"/>
              </a:rPr>
              <a:t>(1)</a:t>
            </a:r>
            <a:r>
              <a:rPr lang="zh-CN" altLang="en-US" sz="2400" b="1" smtClean="0">
                <a:latin typeface="黑体" pitchFamily="49" charset="-122"/>
                <a:ea typeface="黑体" pitchFamily="49" charset="-122"/>
              </a:rPr>
              <a:t>随竖角的增大对观测值的影响增大，水平时为</a:t>
            </a:r>
            <a:r>
              <a:rPr lang="en-US" altLang="zh-CN" sz="2400" b="1" smtClean="0">
                <a:latin typeface="黑体" pitchFamily="49" charset="-122"/>
                <a:ea typeface="黑体" pitchFamily="49" charset="-122"/>
              </a:rPr>
              <a:t>0</a:t>
            </a:r>
            <a:r>
              <a:rPr lang="zh-CN" altLang="en-US" sz="2400" b="1" smtClean="0">
                <a:latin typeface="黑体" pitchFamily="49" charset="-122"/>
                <a:ea typeface="黑体" pitchFamily="49" charset="-122"/>
              </a:rPr>
              <a:t>；</a:t>
            </a:r>
          </a:p>
          <a:p>
            <a:pPr marL="0" indent="0" algn="just">
              <a:lnSpc>
                <a:spcPct val="120000"/>
              </a:lnSpc>
              <a:buFont typeface="Wingdings" pitchFamily="2" charset="2"/>
              <a:buNone/>
            </a:pPr>
            <a:r>
              <a:rPr lang="zh-CN" altLang="en-US" sz="2400" b="1" smtClean="0">
                <a:latin typeface="黑体" pitchFamily="49" charset="-122"/>
                <a:ea typeface="黑体" pitchFamily="49" charset="-122"/>
              </a:rPr>
              <a:t>   </a:t>
            </a:r>
            <a:r>
              <a:rPr lang="en-US" altLang="zh-CN" sz="2400" b="1" smtClean="0">
                <a:latin typeface="黑体" pitchFamily="49" charset="-122"/>
                <a:ea typeface="黑体" pitchFamily="49" charset="-122"/>
              </a:rPr>
              <a:t>(2)</a:t>
            </a:r>
            <a:r>
              <a:rPr lang="zh-CN" altLang="en-US" sz="2400" b="1" smtClean="0">
                <a:latin typeface="黑体" pitchFamily="49" charset="-122"/>
                <a:ea typeface="黑体" pitchFamily="49" charset="-122"/>
              </a:rPr>
              <a:t>对盘左盘右的影响相同，符号相反。</a:t>
            </a:r>
          </a:p>
          <a:p>
            <a:pPr marL="0" indent="0" algn="just">
              <a:lnSpc>
                <a:spcPct val="80000"/>
              </a:lnSpc>
              <a:buFont typeface="Wingdings" pitchFamily="2" charset="2"/>
              <a:buNone/>
            </a:pPr>
            <a:endParaRPr lang="zh-CN" altLang="en-US" sz="2400" smtClean="0">
              <a:solidFill>
                <a:schemeClr val="hlink"/>
              </a:solidFill>
              <a:latin typeface="华文新魏" pitchFamily="2" charset="-122"/>
              <a:ea typeface="华文新魏" pitchFamily="2" charset="-122"/>
            </a:endParaRPr>
          </a:p>
          <a:p>
            <a:pPr marL="0" indent="0" algn="just">
              <a:lnSpc>
                <a:spcPct val="80000"/>
              </a:lnSpc>
              <a:buFont typeface="Wingdings" pitchFamily="2" charset="2"/>
              <a:buNone/>
            </a:pPr>
            <a:r>
              <a:rPr lang="zh-CN" altLang="en-US" sz="2400" b="1" smtClean="0">
                <a:solidFill>
                  <a:schemeClr val="hlink"/>
                </a:solidFill>
                <a:latin typeface="华文新魏" pitchFamily="2" charset="-122"/>
                <a:ea typeface="华文新魏" pitchFamily="2" charset="-122"/>
              </a:rPr>
              <a:t>减弱或消除办法：</a:t>
            </a:r>
          </a:p>
          <a:p>
            <a:pPr marL="0" indent="0" algn="just">
              <a:lnSpc>
                <a:spcPct val="120000"/>
              </a:lnSpc>
              <a:buFont typeface="Wingdings" pitchFamily="2" charset="2"/>
              <a:buNone/>
            </a:pPr>
            <a:r>
              <a:rPr lang="zh-CN" altLang="en-US" sz="2400" b="1" smtClean="0">
                <a:solidFill>
                  <a:srgbClr val="0000FF"/>
                </a:solidFill>
                <a:latin typeface="黑体" pitchFamily="49" charset="-122"/>
                <a:ea typeface="黑体" pitchFamily="49" charset="-122"/>
              </a:rPr>
              <a:t>   盘左盘右取平均值。</a:t>
            </a:r>
          </a:p>
        </p:txBody>
      </p:sp>
      <p:cxnSp>
        <p:nvCxnSpPr>
          <p:cNvPr id="60420" name="AutoShape 4"/>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cxnSp>
        <p:nvCxnSpPr>
          <p:cNvPr id="60421" name="AutoShape 5"/>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spTree>
    <p:extLst>
      <p:ext uri="{BB962C8B-B14F-4D97-AF65-F5344CB8AC3E}">
        <p14:creationId xmlns:p14="http://schemas.microsoft.com/office/powerpoint/2010/main" val="25577165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382979">
                                            <p:txEl>
                                              <p:pRg st="0" end="0"/>
                                            </p:txEl>
                                          </p:spTgt>
                                        </p:tgtEl>
                                        <p:attrNameLst>
                                          <p:attrName>style.visibility</p:attrName>
                                        </p:attrNameLst>
                                      </p:cBhvr>
                                      <p:to>
                                        <p:strVal val="visible"/>
                                      </p:to>
                                    </p:set>
                                    <p:anim calcmode="lin" valueType="num">
                                      <p:cBhvr additive="base">
                                        <p:cTn id="7" dur="500" fill="hold"/>
                                        <p:tgtEl>
                                          <p:spTgt spid="38297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8297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382979">
                                            <p:txEl>
                                              <p:pRg st="1" end="1"/>
                                            </p:txEl>
                                          </p:spTgt>
                                        </p:tgtEl>
                                        <p:attrNameLst>
                                          <p:attrName>style.visibility</p:attrName>
                                        </p:attrNameLst>
                                      </p:cBhvr>
                                      <p:to>
                                        <p:strVal val="visible"/>
                                      </p:to>
                                    </p:set>
                                    <p:anim calcmode="lin" valueType="num">
                                      <p:cBhvr additive="base">
                                        <p:cTn id="13" dur="500" fill="hold"/>
                                        <p:tgtEl>
                                          <p:spTgt spid="382979">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8297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382979">
                                            <p:txEl>
                                              <p:pRg st="3" end="3"/>
                                            </p:txEl>
                                          </p:spTgt>
                                        </p:tgtEl>
                                        <p:attrNameLst>
                                          <p:attrName>style.visibility</p:attrName>
                                        </p:attrNameLst>
                                      </p:cBhvr>
                                      <p:to>
                                        <p:strVal val="visible"/>
                                      </p:to>
                                    </p:set>
                                    <p:anim calcmode="lin" valueType="num">
                                      <p:cBhvr additive="base">
                                        <p:cTn id="19" dur="500" fill="hold"/>
                                        <p:tgtEl>
                                          <p:spTgt spid="382979">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8297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nodeType="clickEffect">
                                  <p:stCondLst>
                                    <p:cond delay="0"/>
                                  </p:stCondLst>
                                  <p:childTnLst>
                                    <p:set>
                                      <p:cBhvr>
                                        <p:cTn id="24" dur="1" fill="hold">
                                          <p:stCondLst>
                                            <p:cond delay="0"/>
                                          </p:stCondLst>
                                        </p:cTn>
                                        <p:tgtEl>
                                          <p:spTgt spid="382979">
                                            <p:txEl>
                                              <p:pRg st="4" end="4"/>
                                            </p:txEl>
                                          </p:spTgt>
                                        </p:tgtEl>
                                        <p:attrNameLst>
                                          <p:attrName>style.visibility</p:attrName>
                                        </p:attrNameLst>
                                      </p:cBhvr>
                                      <p:to>
                                        <p:strVal val="visible"/>
                                      </p:to>
                                    </p:set>
                                    <p:anim calcmode="lin" valueType="num">
                                      <p:cBhvr additive="base">
                                        <p:cTn id="25" dur="500" fill="hold"/>
                                        <p:tgtEl>
                                          <p:spTgt spid="382979">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8297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nodeType="clickEffect">
                                  <p:stCondLst>
                                    <p:cond delay="0"/>
                                  </p:stCondLst>
                                  <p:childTnLst>
                                    <p:set>
                                      <p:cBhvr>
                                        <p:cTn id="30" dur="1" fill="hold">
                                          <p:stCondLst>
                                            <p:cond delay="0"/>
                                          </p:stCondLst>
                                        </p:cTn>
                                        <p:tgtEl>
                                          <p:spTgt spid="382979">
                                            <p:txEl>
                                              <p:pRg st="5" end="5"/>
                                            </p:txEl>
                                          </p:spTgt>
                                        </p:tgtEl>
                                        <p:attrNameLst>
                                          <p:attrName>style.visibility</p:attrName>
                                        </p:attrNameLst>
                                      </p:cBhvr>
                                      <p:to>
                                        <p:strVal val="visible"/>
                                      </p:to>
                                    </p:set>
                                    <p:anim calcmode="lin" valueType="num">
                                      <p:cBhvr additive="base">
                                        <p:cTn id="31" dur="500" fill="hold"/>
                                        <p:tgtEl>
                                          <p:spTgt spid="382979">
                                            <p:txEl>
                                              <p:pRg st="5" end="5"/>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8297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nodeType="clickEffect">
                                  <p:stCondLst>
                                    <p:cond delay="0"/>
                                  </p:stCondLst>
                                  <p:childTnLst>
                                    <p:set>
                                      <p:cBhvr>
                                        <p:cTn id="36" dur="1" fill="hold">
                                          <p:stCondLst>
                                            <p:cond delay="0"/>
                                          </p:stCondLst>
                                        </p:cTn>
                                        <p:tgtEl>
                                          <p:spTgt spid="382979">
                                            <p:txEl>
                                              <p:pRg st="7" end="7"/>
                                            </p:txEl>
                                          </p:spTgt>
                                        </p:tgtEl>
                                        <p:attrNameLst>
                                          <p:attrName>style.visibility</p:attrName>
                                        </p:attrNameLst>
                                      </p:cBhvr>
                                      <p:to>
                                        <p:strVal val="visible"/>
                                      </p:to>
                                    </p:set>
                                    <p:anim calcmode="lin" valueType="num">
                                      <p:cBhvr additive="base">
                                        <p:cTn id="37" dur="500" fill="hold"/>
                                        <p:tgtEl>
                                          <p:spTgt spid="382979">
                                            <p:txEl>
                                              <p:pRg st="7" end="7"/>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82979">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2" fill="hold" nodeType="clickEffect">
                                  <p:stCondLst>
                                    <p:cond delay="0"/>
                                  </p:stCondLst>
                                  <p:childTnLst>
                                    <p:set>
                                      <p:cBhvr>
                                        <p:cTn id="42" dur="1" fill="hold">
                                          <p:stCondLst>
                                            <p:cond delay="0"/>
                                          </p:stCondLst>
                                        </p:cTn>
                                        <p:tgtEl>
                                          <p:spTgt spid="382979">
                                            <p:txEl>
                                              <p:pRg st="8" end="8"/>
                                            </p:txEl>
                                          </p:spTgt>
                                        </p:tgtEl>
                                        <p:attrNameLst>
                                          <p:attrName>style.visibility</p:attrName>
                                        </p:attrNameLst>
                                      </p:cBhvr>
                                      <p:to>
                                        <p:strVal val="visible"/>
                                      </p:to>
                                    </p:set>
                                    <p:anim calcmode="lin" valueType="num">
                                      <p:cBhvr additive="base">
                                        <p:cTn id="43" dur="500" fill="hold"/>
                                        <p:tgtEl>
                                          <p:spTgt spid="382979">
                                            <p:txEl>
                                              <p:pRg st="8" end="8"/>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382979">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971550" y="333375"/>
            <a:ext cx="7056438" cy="787400"/>
          </a:xfrm>
        </p:spPr>
        <p:txBody>
          <a:bodyPr/>
          <a:lstStyle/>
          <a:p>
            <a:r>
              <a:rPr lang="en-US" altLang="zh-CN" b="1" smtClean="0">
                <a:solidFill>
                  <a:srgbClr val="0000FF"/>
                </a:solidFill>
                <a:latin typeface="宋体" charset="-122"/>
              </a:rPr>
              <a:t>3.</a:t>
            </a:r>
            <a:r>
              <a:rPr lang="zh-CN" altLang="en-US" b="1" smtClean="0">
                <a:solidFill>
                  <a:srgbClr val="0000FF"/>
                </a:solidFill>
              </a:rPr>
              <a:t>横轴倾斜误差</a:t>
            </a:r>
          </a:p>
        </p:txBody>
      </p:sp>
      <p:cxnSp>
        <p:nvCxnSpPr>
          <p:cNvPr id="61443" name="AutoShape 3"/>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cxnSp>
        <p:nvCxnSpPr>
          <p:cNvPr id="61444" name="AutoShape 4"/>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graphicFrame>
        <p:nvGraphicFramePr>
          <p:cNvPr id="61445" name="Object 2"/>
          <p:cNvGraphicFramePr>
            <a:graphicFrameLocks noGrp="1" noChangeAspect="1"/>
          </p:cNvGraphicFramePr>
          <p:nvPr>
            <p:ph idx="1"/>
          </p:nvPr>
        </p:nvGraphicFramePr>
        <p:xfrm>
          <a:off x="3983038" y="5157788"/>
          <a:ext cx="1430337" cy="457200"/>
        </p:xfrm>
        <a:graphic>
          <a:graphicData uri="http://schemas.openxmlformats.org/presentationml/2006/ole">
            <mc:AlternateContent xmlns:mc="http://schemas.openxmlformats.org/markup-compatibility/2006">
              <mc:Choice xmlns:v="urn:schemas-microsoft-com:vml" Requires="v">
                <p:oleObj spid="_x0000_s99373" name="公式" r:id="rId3" imgW="774364" imgH="228501" progId="Equation.3">
                  <p:embed/>
                </p:oleObj>
              </mc:Choice>
              <mc:Fallback>
                <p:oleObj name="公式" r:id="rId3" imgW="774364"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3038" y="5157788"/>
                        <a:ext cx="143033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61446" name="Picture 10" descr="横轴误差"/>
          <p:cNvPicPr>
            <a:picLocks noChangeAspect="1" noChangeArrowheads="1"/>
          </p:cNvPicPr>
          <p:nvPr/>
        </p:nvPicPr>
        <p:blipFill>
          <a:blip r:embed="rId5">
            <a:lum contrast="30000"/>
            <a:extLst>
              <a:ext uri="{28A0092B-C50C-407E-A947-70E740481C1C}">
                <a14:useLocalDpi xmlns:a14="http://schemas.microsoft.com/office/drawing/2010/main" val="0"/>
              </a:ext>
            </a:extLst>
          </a:blip>
          <a:srcRect/>
          <a:stretch>
            <a:fillRect/>
          </a:stretch>
        </p:blipFill>
        <p:spPr bwMode="auto">
          <a:xfrm>
            <a:off x="1835150" y="1557338"/>
            <a:ext cx="5514975" cy="288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894778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827088" y="333375"/>
            <a:ext cx="7632700" cy="715963"/>
          </a:xfrm>
        </p:spPr>
        <p:txBody>
          <a:bodyPr/>
          <a:lstStyle/>
          <a:p>
            <a:r>
              <a:rPr lang="en-US" altLang="zh-CN" b="1" smtClean="0">
                <a:solidFill>
                  <a:srgbClr val="0000FF"/>
                </a:solidFill>
                <a:latin typeface="宋体" charset="-122"/>
              </a:rPr>
              <a:t>4.</a:t>
            </a:r>
            <a:r>
              <a:rPr lang="zh-CN" altLang="en-US" b="1" smtClean="0">
                <a:solidFill>
                  <a:srgbClr val="0000FF"/>
                </a:solidFill>
              </a:rPr>
              <a:t>竖轴倾斜误差</a:t>
            </a:r>
          </a:p>
        </p:txBody>
      </p:sp>
      <p:sp>
        <p:nvSpPr>
          <p:cNvPr id="385027" name="Rectangle 3"/>
          <p:cNvSpPr>
            <a:spLocks noGrp="1" noChangeArrowheads="1"/>
          </p:cNvSpPr>
          <p:nvPr>
            <p:ph type="body" sz="half" idx="1"/>
          </p:nvPr>
        </p:nvSpPr>
        <p:spPr>
          <a:xfrm>
            <a:off x="468313" y="1268413"/>
            <a:ext cx="8135937" cy="4681537"/>
          </a:xfrm>
        </p:spPr>
        <p:txBody>
          <a:bodyPr/>
          <a:lstStyle/>
          <a:p>
            <a:pPr marL="0" indent="0" algn="just">
              <a:lnSpc>
                <a:spcPct val="80000"/>
              </a:lnSpc>
              <a:buFont typeface="Wingdings" pitchFamily="2" charset="2"/>
              <a:buNone/>
            </a:pPr>
            <a:r>
              <a:rPr lang="zh-CN" altLang="en-US" sz="2400" b="1" smtClean="0">
                <a:solidFill>
                  <a:schemeClr val="hlink"/>
                </a:solidFill>
                <a:latin typeface="华文新魏" pitchFamily="2" charset="-122"/>
                <a:ea typeface="华文新魏" pitchFamily="2" charset="-122"/>
              </a:rPr>
              <a:t>原因分析</a:t>
            </a:r>
            <a:r>
              <a:rPr lang="en-US" altLang="zh-CN" sz="2400" b="1" smtClean="0">
                <a:solidFill>
                  <a:schemeClr val="hlink"/>
                </a:solidFill>
                <a:latin typeface="华文新魏" pitchFamily="2" charset="-122"/>
                <a:ea typeface="华文新魏" pitchFamily="2" charset="-122"/>
              </a:rPr>
              <a:t>:</a:t>
            </a:r>
          </a:p>
          <a:p>
            <a:pPr marL="0" indent="0" algn="just">
              <a:lnSpc>
                <a:spcPct val="120000"/>
              </a:lnSpc>
              <a:buFont typeface="Wingdings" pitchFamily="2" charset="2"/>
              <a:buNone/>
            </a:pPr>
            <a:r>
              <a:rPr lang="zh-CN" altLang="en-US" sz="2400" b="1" smtClean="0">
                <a:latin typeface="黑体" pitchFamily="49" charset="-122"/>
                <a:ea typeface="黑体" pitchFamily="49" charset="-122"/>
              </a:rPr>
              <a:t>    仪器未严格整平。</a:t>
            </a:r>
          </a:p>
          <a:p>
            <a:pPr marL="0" indent="0" algn="just">
              <a:lnSpc>
                <a:spcPct val="80000"/>
              </a:lnSpc>
              <a:buFont typeface="Wingdings" pitchFamily="2" charset="2"/>
              <a:buNone/>
            </a:pPr>
            <a:endParaRPr lang="zh-CN" altLang="en-US" sz="2400" smtClean="0">
              <a:solidFill>
                <a:schemeClr val="hlink"/>
              </a:solidFill>
              <a:latin typeface="华文新魏" pitchFamily="2" charset="-122"/>
              <a:ea typeface="华文新魏" pitchFamily="2" charset="-122"/>
            </a:endParaRPr>
          </a:p>
          <a:p>
            <a:pPr marL="0" indent="0" algn="just">
              <a:lnSpc>
                <a:spcPct val="80000"/>
              </a:lnSpc>
              <a:buFont typeface="Wingdings" pitchFamily="2" charset="2"/>
              <a:buNone/>
            </a:pPr>
            <a:r>
              <a:rPr lang="zh-CN" altLang="en-US" sz="2400" b="1" smtClean="0">
                <a:solidFill>
                  <a:schemeClr val="hlink"/>
                </a:solidFill>
                <a:latin typeface="华文新魏" pitchFamily="2" charset="-122"/>
                <a:ea typeface="华文新魏" pitchFamily="2" charset="-122"/>
              </a:rPr>
              <a:t>误差特点：</a:t>
            </a:r>
          </a:p>
          <a:p>
            <a:pPr marL="0" indent="0" algn="just">
              <a:lnSpc>
                <a:spcPct val="120000"/>
              </a:lnSpc>
              <a:buFont typeface="Wingdings" pitchFamily="2" charset="2"/>
              <a:buNone/>
            </a:pPr>
            <a:r>
              <a:rPr lang="zh-CN" altLang="en-US" sz="2400" b="1" smtClean="0">
                <a:latin typeface="黑体" pitchFamily="49" charset="-122"/>
                <a:ea typeface="黑体" pitchFamily="49" charset="-122"/>
              </a:rPr>
              <a:t>    </a:t>
            </a:r>
            <a:r>
              <a:rPr lang="en-US" altLang="zh-CN" sz="2400" b="1" smtClean="0">
                <a:latin typeface="黑体" pitchFamily="49" charset="-122"/>
                <a:ea typeface="黑体" pitchFamily="49" charset="-122"/>
              </a:rPr>
              <a:t>(1)</a:t>
            </a:r>
            <a:r>
              <a:rPr lang="zh-CN" altLang="en-US" sz="2400" b="1" smtClean="0">
                <a:latin typeface="黑体" pitchFamily="49" charset="-122"/>
                <a:ea typeface="黑体" pitchFamily="49" charset="-122"/>
              </a:rPr>
              <a:t>随竖角的增大对观测值的影响增大，水平时为</a:t>
            </a:r>
            <a:r>
              <a:rPr lang="en-US" altLang="zh-CN" sz="2400" b="1" smtClean="0">
                <a:latin typeface="黑体" pitchFamily="49" charset="-122"/>
                <a:ea typeface="黑体" pitchFamily="49" charset="-122"/>
              </a:rPr>
              <a:t>0</a:t>
            </a:r>
            <a:r>
              <a:rPr lang="zh-CN" altLang="en-US" sz="2400" b="1" smtClean="0">
                <a:latin typeface="黑体" pitchFamily="49" charset="-122"/>
                <a:ea typeface="黑体" pitchFamily="49" charset="-122"/>
              </a:rPr>
              <a:t>；</a:t>
            </a:r>
          </a:p>
          <a:p>
            <a:pPr marL="0" indent="0" algn="just">
              <a:lnSpc>
                <a:spcPct val="120000"/>
              </a:lnSpc>
              <a:buFont typeface="Wingdings" pitchFamily="2" charset="2"/>
              <a:buNone/>
            </a:pPr>
            <a:r>
              <a:rPr lang="zh-CN" altLang="en-US" sz="2400" b="1" smtClean="0">
                <a:latin typeface="黑体" pitchFamily="49" charset="-122"/>
                <a:ea typeface="黑体" pitchFamily="49" charset="-122"/>
              </a:rPr>
              <a:t>    </a:t>
            </a:r>
            <a:r>
              <a:rPr lang="en-US" altLang="zh-CN" sz="2400" b="1" smtClean="0">
                <a:latin typeface="黑体" pitchFamily="49" charset="-122"/>
                <a:ea typeface="黑体" pitchFamily="49" charset="-122"/>
              </a:rPr>
              <a:t>(2)</a:t>
            </a:r>
            <a:r>
              <a:rPr lang="zh-CN" altLang="en-US" sz="2400" b="1" smtClean="0">
                <a:latin typeface="黑体" pitchFamily="49" charset="-122"/>
                <a:ea typeface="黑体" pitchFamily="49" charset="-122"/>
              </a:rPr>
              <a:t>对盘左盘右的影响相同，符号相同。</a:t>
            </a:r>
          </a:p>
          <a:p>
            <a:pPr marL="0" indent="0" algn="just">
              <a:lnSpc>
                <a:spcPct val="80000"/>
              </a:lnSpc>
              <a:buFont typeface="Wingdings" pitchFamily="2" charset="2"/>
              <a:buNone/>
            </a:pPr>
            <a:endParaRPr lang="zh-CN" altLang="en-US" sz="2400" smtClean="0">
              <a:solidFill>
                <a:schemeClr val="hlink"/>
              </a:solidFill>
              <a:latin typeface="华文新魏" pitchFamily="2" charset="-122"/>
              <a:ea typeface="华文新魏" pitchFamily="2" charset="-122"/>
            </a:endParaRPr>
          </a:p>
          <a:p>
            <a:pPr marL="0" indent="0" algn="just">
              <a:lnSpc>
                <a:spcPct val="80000"/>
              </a:lnSpc>
              <a:buFont typeface="Wingdings" pitchFamily="2" charset="2"/>
              <a:buNone/>
            </a:pPr>
            <a:r>
              <a:rPr lang="zh-CN" altLang="en-US" sz="2400" b="1" smtClean="0">
                <a:solidFill>
                  <a:schemeClr val="hlink"/>
                </a:solidFill>
                <a:latin typeface="华文新魏" pitchFamily="2" charset="-122"/>
                <a:ea typeface="华文新魏" pitchFamily="2" charset="-122"/>
              </a:rPr>
              <a:t>减弱或消除办法：</a:t>
            </a:r>
          </a:p>
          <a:p>
            <a:pPr marL="0" indent="0" algn="just">
              <a:lnSpc>
                <a:spcPct val="120000"/>
              </a:lnSpc>
              <a:buFont typeface="Wingdings" pitchFamily="2" charset="2"/>
              <a:buNone/>
            </a:pPr>
            <a:r>
              <a:rPr lang="zh-CN" altLang="en-US" sz="2400" b="1" smtClean="0">
                <a:latin typeface="黑体" pitchFamily="49" charset="-122"/>
                <a:ea typeface="黑体" pitchFamily="49" charset="-122"/>
              </a:rPr>
              <a:t>    </a:t>
            </a:r>
            <a:r>
              <a:rPr lang="zh-CN" altLang="en-US" sz="2400" b="1" smtClean="0">
                <a:solidFill>
                  <a:srgbClr val="0000FF"/>
                </a:solidFill>
                <a:latin typeface="黑体" pitchFamily="49" charset="-122"/>
                <a:ea typeface="黑体" pitchFamily="49" charset="-122"/>
              </a:rPr>
              <a:t>严格校正水准管轴与竖轴的垂直性，操作时仔细整平仪器。</a:t>
            </a:r>
          </a:p>
        </p:txBody>
      </p:sp>
      <p:cxnSp>
        <p:nvCxnSpPr>
          <p:cNvPr id="62468" name="AutoShape 4"/>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cxnSp>
        <p:nvCxnSpPr>
          <p:cNvPr id="62469" name="AutoShape 5"/>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spTree>
    <p:extLst>
      <p:ext uri="{BB962C8B-B14F-4D97-AF65-F5344CB8AC3E}">
        <p14:creationId xmlns:p14="http://schemas.microsoft.com/office/powerpoint/2010/main" val="41099070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385027">
                                            <p:txEl>
                                              <p:pRg st="0" end="0"/>
                                            </p:txEl>
                                          </p:spTgt>
                                        </p:tgtEl>
                                        <p:attrNameLst>
                                          <p:attrName>style.visibility</p:attrName>
                                        </p:attrNameLst>
                                      </p:cBhvr>
                                      <p:to>
                                        <p:strVal val="visible"/>
                                      </p:to>
                                    </p:set>
                                    <p:anim calcmode="lin" valueType="num">
                                      <p:cBhvr additive="base">
                                        <p:cTn id="7" dur="500" fill="hold"/>
                                        <p:tgtEl>
                                          <p:spTgt spid="385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8502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385027">
                                            <p:txEl>
                                              <p:pRg st="1" end="1"/>
                                            </p:txEl>
                                          </p:spTgt>
                                        </p:tgtEl>
                                        <p:attrNameLst>
                                          <p:attrName>style.visibility</p:attrName>
                                        </p:attrNameLst>
                                      </p:cBhvr>
                                      <p:to>
                                        <p:strVal val="visible"/>
                                      </p:to>
                                    </p:set>
                                    <p:anim calcmode="lin" valueType="num">
                                      <p:cBhvr additive="base">
                                        <p:cTn id="13" dur="500" fill="hold"/>
                                        <p:tgtEl>
                                          <p:spTgt spid="385027">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8502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385027">
                                            <p:txEl>
                                              <p:pRg st="3" end="3"/>
                                            </p:txEl>
                                          </p:spTgt>
                                        </p:tgtEl>
                                        <p:attrNameLst>
                                          <p:attrName>style.visibility</p:attrName>
                                        </p:attrNameLst>
                                      </p:cBhvr>
                                      <p:to>
                                        <p:strVal val="visible"/>
                                      </p:to>
                                    </p:set>
                                    <p:anim calcmode="lin" valueType="num">
                                      <p:cBhvr additive="base">
                                        <p:cTn id="19" dur="500" fill="hold"/>
                                        <p:tgtEl>
                                          <p:spTgt spid="38502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8502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nodeType="clickEffect">
                                  <p:stCondLst>
                                    <p:cond delay="0"/>
                                  </p:stCondLst>
                                  <p:childTnLst>
                                    <p:set>
                                      <p:cBhvr>
                                        <p:cTn id="24" dur="1" fill="hold">
                                          <p:stCondLst>
                                            <p:cond delay="0"/>
                                          </p:stCondLst>
                                        </p:cTn>
                                        <p:tgtEl>
                                          <p:spTgt spid="385027">
                                            <p:txEl>
                                              <p:pRg st="4" end="4"/>
                                            </p:txEl>
                                          </p:spTgt>
                                        </p:tgtEl>
                                        <p:attrNameLst>
                                          <p:attrName>style.visibility</p:attrName>
                                        </p:attrNameLst>
                                      </p:cBhvr>
                                      <p:to>
                                        <p:strVal val="visible"/>
                                      </p:to>
                                    </p:set>
                                    <p:anim calcmode="lin" valueType="num">
                                      <p:cBhvr additive="base">
                                        <p:cTn id="25" dur="500" fill="hold"/>
                                        <p:tgtEl>
                                          <p:spTgt spid="385027">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8502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nodeType="clickEffect">
                                  <p:stCondLst>
                                    <p:cond delay="0"/>
                                  </p:stCondLst>
                                  <p:childTnLst>
                                    <p:set>
                                      <p:cBhvr>
                                        <p:cTn id="30" dur="1" fill="hold">
                                          <p:stCondLst>
                                            <p:cond delay="0"/>
                                          </p:stCondLst>
                                        </p:cTn>
                                        <p:tgtEl>
                                          <p:spTgt spid="385027">
                                            <p:txEl>
                                              <p:pRg st="5" end="5"/>
                                            </p:txEl>
                                          </p:spTgt>
                                        </p:tgtEl>
                                        <p:attrNameLst>
                                          <p:attrName>style.visibility</p:attrName>
                                        </p:attrNameLst>
                                      </p:cBhvr>
                                      <p:to>
                                        <p:strVal val="visible"/>
                                      </p:to>
                                    </p:set>
                                    <p:anim calcmode="lin" valueType="num">
                                      <p:cBhvr additive="base">
                                        <p:cTn id="31" dur="500" fill="hold"/>
                                        <p:tgtEl>
                                          <p:spTgt spid="385027">
                                            <p:txEl>
                                              <p:pRg st="5" end="5"/>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8502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nodeType="clickEffect">
                                  <p:stCondLst>
                                    <p:cond delay="0"/>
                                  </p:stCondLst>
                                  <p:childTnLst>
                                    <p:set>
                                      <p:cBhvr>
                                        <p:cTn id="36" dur="1" fill="hold">
                                          <p:stCondLst>
                                            <p:cond delay="0"/>
                                          </p:stCondLst>
                                        </p:cTn>
                                        <p:tgtEl>
                                          <p:spTgt spid="385027">
                                            <p:txEl>
                                              <p:pRg st="7" end="7"/>
                                            </p:txEl>
                                          </p:spTgt>
                                        </p:tgtEl>
                                        <p:attrNameLst>
                                          <p:attrName>style.visibility</p:attrName>
                                        </p:attrNameLst>
                                      </p:cBhvr>
                                      <p:to>
                                        <p:strVal val="visible"/>
                                      </p:to>
                                    </p:set>
                                    <p:anim calcmode="lin" valueType="num">
                                      <p:cBhvr additive="base">
                                        <p:cTn id="37" dur="500" fill="hold"/>
                                        <p:tgtEl>
                                          <p:spTgt spid="385027">
                                            <p:txEl>
                                              <p:pRg st="7" end="7"/>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8502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2" fill="hold" nodeType="clickEffect">
                                  <p:stCondLst>
                                    <p:cond delay="0"/>
                                  </p:stCondLst>
                                  <p:childTnLst>
                                    <p:set>
                                      <p:cBhvr>
                                        <p:cTn id="42" dur="1" fill="hold">
                                          <p:stCondLst>
                                            <p:cond delay="0"/>
                                          </p:stCondLst>
                                        </p:cTn>
                                        <p:tgtEl>
                                          <p:spTgt spid="385027">
                                            <p:txEl>
                                              <p:pRg st="8" end="8"/>
                                            </p:txEl>
                                          </p:spTgt>
                                        </p:tgtEl>
                                        <p:attrNameLst>
                                          <p:attrName>style.visibility</p:attrName>
                                        </p:attrNameLst>
                                      </p:cBhvr>
                                      <p:to>
                                        <p:strVal val="visible"/>
                                      </p:to>
                                    </p:set>
                                    <p:anim calcmode="lin" valueType="num">
                                      <p:cBhvr additive="base">
                                        <p:cTn id="43" dur="500" fill="hold"/>
                                        <p:tgtEl>
                                          <p:spTgt spid="385027">
                                            <p:txEl>
                                              <p:pRg st="8" end="8"/>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385027">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971550" y="333375"/>
            <a:ext cx="7056438" cy="787400"/>
          </a:xfrm>
        </p:spPr>
        <p:txBody>
          <a:bodyPr/>
          <a:lstStyle/>
          <a:p>
            <a:r>
              <a:rPr lang="en-US" altLang="zh-CN" b="1" smtClean="0">
                <a:solidFill>
                  <a:srgbClr val="0000FF"/>
                </a:solidFill>
                <a:latin typeface="宋体" charset="-122"/>
              </a:rPr>
              <a:t>4.</a:t>
            </a:r>
            <a:r>
              <a:rPr lang="zh-CN" altLang="en-US" b="1" smtClean="0">
                <a:solidFill>
                  <a:srgbClr val="0000FF"/>
                </a:solidFill>
              </a:rPr>
              <a:t>竖轴倾斜误差</a:t>
            </a:r>
          </a:p>
        </p:txBody>
      </p:sp>
      <p:cxnSp>
        <p:nvCxnSpPr>
          <p:cNvPr id="63491" name="AutoShape 3"/>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cxnSp>
        <p:nvCxnSpPr>
          <p:cNvPr id="63492" name="AutoShape 4"/>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graphicFrame>
        <p:nvGraphicFramePr>
          <p:cNvPr id="63493" name="Object 2"/>
          <p:cNvGraphicFramePr>
            <a:graphicFrameLocks noGrp="1" noChangeAspect="1"/>
          </p:cNvGraphicFramePr>
          <p:nvPr>
            <p:ph idx="1"/>
          </p:nvPr>
        </p:nvGraphicFramePr>
        <p:xfrm>
          <a:off x="3375025" y="4941888"/>
          <a:ext cx="2368550" cy="457200"/>
        </p:xfrm>
        <a:graphic>
          <a:graphicData uri="http://schemas.openxmlformats.org/presentationml/2006/ole">
            <mc:AlternateContent xmlns:mc="http://schemas.openxmlformats.org/markup-compatibility/2006">
              <mc:Choice xmlns:v="urn:schemas-microsoft-com:vml" Requires="v">
                <p:oleObj spid="_x0000_s100393" name="公式" r:id="rId3" imgW="1282700" imgH="228600" progId="Equation.3">
                  <p:embed/>
                </p:oleObj>
              </mc:Choice>
              <mc:Fallback>
                <p:oleObj name="公式" r:id="rId3" imgW="12827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5025" y="4941888"/>
                        <a:ext cx="23685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63494" name="Picture 12" descr="竖轴误差"/>
          <p:cNvPicPr>
            <a:picLocks noChangeAspect="1" noChangeArrowheads="1"/>
          </p:cNvPicPr>
          <p:nvPr/>
        </p:nvPicPr>
        <p:blipFill>
          <a:blip r:embed="rId5">
            <a:lum contrast="30000"/>
            <a:extLst>
              <a:ext uri="{28A0092B-C50C-407E-A947-70E740481C1C}">
                <a14:useLocalDpi xmlns:a14="http://schemas.microsoft.com/office/drawing/2010/main" val="0"/>
              </a:ext>
            </a:extLst>
          </a:blip>
          <a:srcRect/>
          <a:stretch>
            <a:fillRect/>
          </a:stretch>
        </p:blipFill>
        <p:spPr bwMode="auto">
          <a:xfrm>
            <a:off x="2555875" y="1628775"/>
            <a:ext cx="4010025"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26457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827088" y="333375"/>
            <a:ext cx="7632700" cy="715963"/>
          </a:xfrm>
        </p:spPr>
        <p:txBody>
          <a:bodyPr/>
          <a:lstStyle/>
          <a:p>
            <a:pPr eaLnBrk="1" hangingPunct="1"/>
            <a:r>
              <a:rPr lang="zh-CN" altLang="en-US" b="1" smtClean="0">
                <a:solidFill>
                  <a:srgbClr val="0000FF"/>
                </a:solidFill>
                <a:latin typeface="宋体" charset="-122"/>
              </a:rPr>
              <a:t>方向观测法水平角观测</a:t>
            </a:r>
          </a:p>
        </p:txBody>
      </p:sp>
      <p:sp>
        <p:nvSpPr>
          <p:cNvPr id="346115" name="Rectangle 3"/>
          <p:cNvSpPr>
            <a:spLocks noGrp="1" noChangeArrowheads="1"/>
          </p:cNvSpPr>
          <p:nvPr>
            <p:ph type="body" sz="half" idx="1"/>
          </p:nvPr>
        </p:nvSpPr>
        <p:spPr>
          <a:xfrm>
            <a:off x="468313" y="1268413"/>
            <a:ext cx="8291512" cy="4681537"/>
          </a:xfrm>
        </p:spPr>
        <p:txBody>
          <a:bodyPr/>
          <a:lstStyle/>
          <a:p>
            <a:pPr marL="0" indent="449263" eaLnBrk="1" hangingPunct="1">
              <a:lnSpc>
                <a:spcPct val="130000"/>
              </a:lnSpc>
              <a:spcBef>
                <a:spcPts val="600"/>
              </a:spcBef>
              <a:buClrTx/>
              <a:buSzTx/>
              <a:buFontTx/>
              <a:buNone/>
            </a:pPr>
            <a:r>
              <a:rPr lang="en-US" altLang="zh-CN" sz="2400" b="1" dirty="0" smtClean="0">
                <a:latin typeface="黑体" pitchFamily="49" charset="-122"/>
                <a:ea typeface="黑体" pitchFamily="49" charset="-122"/>
              </a:rPr>
              <a:t>(</a:t>
            </a:r>
            <a:r>
              <a:rPr lang="zh-CN" altLang="en-US" sz="2400" b="1" dirty="0" smtClean="0">
                <a:latin typeface="黑体" pitchFamily="49" charset="-122"/>
                <a:ea typeface="黑体" pitchFamily="49" charset="-122"/>
              </a:rPr>
              <a:t>一</a:t>
            </a:r>
            <a:r>
              <a:rPr lang="en-US" altLang="zh-CN" sz="2400" b="1" dirty="0" smtClean="0">
                <a:latin typeface="黑体" pitchFamily="49" charset="-122"/>
                <a:ea typeface="黑体" pitchFamily="49" charset="-122"/>
              </a:rPr>
              <a:t>)</a:t>
            </a:r>
            <a:r>
              <a:rPr lang="zh-CN" altLang="en-US" sz="2400" b="1" dirty="0" smtClean="0">
                <a:latin typeface="黑体" pitchFamily="49" charset="-122"/>
                <a:ea typeface="黑体" pitchFamily="49" charset="-122"/>
              </a:rPr>
              <a:t>在测站点</a:t>
            </a:r>
            <a:r>
              <a:rPr lang="en-US" altLang="zh-CN" sz="2400" b="1" dirty="0" smtClean="0">
                <a:latin typeface="黑体" pitchFamily="49" charset="-122"/>
                <a:ea typeface="黑体" pitchFamily="49" charset="-122"/>
              </a:rPr>
              <a:t>O</a:t>
            </a:r>
            <a:r>
              <a:rPr lang="zh-CN" altLang="en-US" sz="2400" b="1" dirty="0" smtClean="0">
                <a:latin typeface="黑体" pitchFamily="49" charset="-122"/>
                <a:ea typeface="黑体" pitchFamily="49" charset="-122"/>
              </a:rPr>
              <a:t>安置仪器，对中、整平。</a:t>
            </a:r>
          </a:p>
          <a:p>
            <a:pPr marL="0" indent="449263" eaLnBrk="1" hangingPunct="1">
              <a:lnSpc>
                <a:spcPct val="130000"/>
              </a:lnSpc>
              <a:spcBef>
                <a:spcPts val="600"/>
              </a:spcBef>
              <a:buFont typeface="Wingdings" pitchFamily="2" charset="2"/>
              <a:buNone/>
            </a:pPr>
            <a:r>
              <a:rPr lang="en-US" altLang="zh-CN" sz="2400" b="1" dirty="0" smtClean="0">
                <a:latin typeface="黑体" pitchFamily="49" charset="-122"/>
                <a:ea typeface="黑体" pitchFamily="49" charset="-122"/>
              </a:rPr>
              <a:t>(</a:t>
            </a:r>
            <a:r>
              <a:rPr lang="zh-CN" altLang="en-US" sz="2400" b="1" dirty="0" smtClean="0">
                <a:latin typeface="黑体" pitchFamily="49" charset="-122"/>
                <a:ea typeface="黑体" pitchFamily="49" charset="-122"/>
              </a:rPr>
              <a:t>二</a:t>
            </a:r>
            <a:r>
              <a:rPr lang="en-US" altLang="zh-CN" sz="2400" b="1" dirty="0" smtClean="0">
                <a:latin typeface="黑体" pitchFamily="49" charset="-122"/>
                <a:ea typeface="黑体" pitchFamily="49" charset="-122"/>
              </a:rPr>
              <a:t>)</a:t>
            </a:r>
            <a:r>
              <a:rPr lang="zh-CN" altLang="en-US" sz="2400" b="1" dirty="0" smtClean="0">
                <a:latin typeface="黑体" pitchFamily="49" charset="-122"/>
                <a:ea typeface="黑体" pitchFamily="49" charset="-122"/>
              </a:rPr>
              <a:t>选择一个</a:t>
            </a:r>
            <a:r>
              <a:rPr lang="zh-CN" altLang="en-US" sz="2400" b="1" dirty="0" smtClean="0">
                <a:solidFill>
                  <a:srgbClr val="FF0000"/>
                </a:solidFill>
                <a:latin typeface="黑体" pitchFamily="49" charset="-122"/>
                <a:ea typeface="黑体" pitchFamily="49" charset="-122"/>
              </a:rPr>
              <a:t>距离适中且影像清晰</a:t>
            </a:r>
            <a:r>
              <a:rPr lang="zh-CN" altLang="en-US" sz="2400" b="1" dirty="0" smtClean="0">
                <a:latin typeface="黑体" pitchFamily="49" charset="-122"/>
                <a:ea typeface="黑体" pitchFamily="49" charset="-122"/>
              </a:rPr>
              <a:t>的方向作为</a:t>
            </a:r>
            <a:r>
              <a:rPr lang="zh-CN" altLang="en-US" sz="2400" b="1" dirty="0" smtClean="0">
                <a:solidFill>
                  <a:srgbClr val="FF0000"/>
                </a:solidFill>
                <a:latin typeface="黑体" pitchFamily="49" charset="-122"/>
                <a:ea typeface="黑体" pitchFamily="49" charset="-122"/>
              </a:rPr>
              <a:t>起始方向</a:t>
            </a:r>
            <a:r>
              <a:rPr lang="en-US" altLang="zh-CN" sz="2400" b="1" dirty="0" smtClean="0">
                <a:latin typeface="黑体" pitchFamily="49" charset="-122"/>
                <a:ea typeface="黑体" pitchFamily="49" charset="-122"/>
              </a:rPr>
              <a:t>(</a:t>
            </a:r>
            <a:r>
              <a:rPr lang="zh-CN" altLang="en-US" sz="2400" b="1" dirty="0" smtClean="0">
                <a:solidFill>
                  <a:srgbClr val="FF0000"/>
                </a:solidFill>
                <a:latin typeface="黑体" pitchFamily="49" charset="-122"/>
                <a:ea typeface="黑体" pitchFamily="49" charset="-122"/>
              </a:rPr>
              <a:t>零方向</a:t>
            </a:r>
            <a:r>
              <a:rPr lang="en-US" altLang="zh-CN" sz="2400" b="1" dirty="0" smtClean="0">
                <a:latin typeface="黑体" pitchFamily="49" charset="-122"/>
                <a:ea typeface="黑体" pitchFamily="49" charset="-122"/>
              </a:rPr>
              <a:t>)</a:t>
            </a:r>
            <a:r>
              <a:rPr lang="zh-CN" altLang="en-US" sz="2400" b="1" dirty="0" smtClean="0">
                <a:latin typeface="黑体" pitchFamily="49" charset="-122"/>
                <a:ea typeface="黑体" pitchFamily="49" charset="-122"/>
              </a:rPr>
              <a:t>，设为</a:t>
            </a:r>
            <a:r>
              <a:rPr lang="en-US" altLang="zh-CN" sz="2400" b="1" dirty="0" smtClean="0">
                <a:latin typeface="黑体" pitchFamily="49" charset="-122"/>
                <a:ea typeface="黑体" pitchFamily="49" charset="-122"/>
              </a:rPr>
              <a:t>OA</a:t>
            </a:r>
            <a:r>
              <a:rPr lang="zh-CN" altLang="en-US" sz="2400" b="1" dirty="0" smtClean="0">
                <a:latin typeface="黑体" pitchFamily="49" charset="-122"/>
                <a:ea typeface="黑体" pitchFamily="49" charset="-122"/>
              </a:rPr>
              <a:t>。</a:t>
            </a:r>
          </a:p>
          <a:p>
            <a:pPr marL="0" indent="449263" eaLnBrk="1" hangingPunct="1">
              <a:lnSpc>
                <a:spcPct val="130000"/>
              </a:lnSpc>
              <a:spcBef>
                <a:spcPts val="600"/>
              </a:spcBef>
              <a:buFont typeface="Wingdings" pitchFamily="2" charset="2"/>
              <a:buNone/>
            </a:pPr>
            <a:r>
              <a:rPr lang="en-US" altLang="zh-CN" sz="2400" b="1" dirty="0" smtClean="0">
                <a:latin typeface="黑体" pitchFamily="49" charset="-122"/>
                <a:ea typeface="黑体" pitchFamily="49" charset="-122"/>
              </a:rPr>
              <a:t>(</a:t>
            </a:r>
            <a:r>
              <a:rPr lang="zh-CN" altLang="en-US" sz="2400" b="1" dirty="0" smtClean="0">
                <a:latin typeface="黑体" pitchFamily="49" charset="-122"/>
                <a:ea typeface="黑体" pitchFamily="49" charset="-122"/>
              </a:rPr>
              <a:t>三</a:t>
            </a:r>
            <a:r>
              <a:rPr lang="en-US" altLang="zh-CN" sz="2400" b="1" dirty="0" smtClean="0">
                <a:latin typeface="黑体" pitchFamily="49" charset="-122"/>
                <a:ea typeface="黑体" pitchFamily="49" charset="-122"/>
              </a:rPr>
              <a:t>)</a:t>
            </a:r>
            <a:r>
              <a:rPr lang="zh-CN" altLang="en-US" sz="2400" b="1" dirty="0" smtClean="0">
                <a:latin typeface="黑体" pitchFamily="49" charset="-122"/>
                <a:ea typeface="黑体" pitchFamily="49" charset="-122"/>
              </a:rPr>
              <a:t>盘左照准</a:t>
            </a:r>
            <a:r>
              <a:rPr lang="en-US" altLang="zh-CN" sz="2400" b="1" dirty="0" smtClean="0">
                <a:latin typeface="黑体" pitchFamily="49" charset="-122"/>
                <a:ea typeface="黑体" pitchFamily="49" charset="-122"/>
              </a:rPr>
              <a:t>A</a:t>
            </a:r>
            <a:r>
              <a:rPr lang="zh-CN" altLang="en-US" sz="2400" b="1" dirty="0" smtClean="0">
                <a:latin typeface="黑体" pitchFamily="49" charset="-122"/>
                <a:ea typeface="黑体" pitchFamily="49" charset="-122"/>
              </a:rPr>
              <a:t>点并</a:t>
            </a:r>
            <a:r>
              <a:rPr lang="zh-CN" altLang="en-US" sz="2400" b="1" dirty="0" smtClean="0">
                <a:solidFill>
                  <a:schemeClr val="hlink"/>
                </a:solidFill>
                <a:latin typeface="黑体" pitchFamily="49" charset="-122"/>
                <a:ea typeface="黑体" pitchFamily="49" charset="-122"/>
              </a:rPr>
              <a:t>配置水平度盘读数</a:t>
            </a:r>
            <a:r>
              <a:rPr lang="zh-CN" altLang="en-US" sz="2400" b="1" dirty="0" smtClean="0">
                <a:latin typeface="黑体" pitchFamily="49" charset="-122"/>
                <a:ea typeface="黑体" pitchFamily="49" charset="-122"/>
              </a:rPr>
              <a:t>。重新调整</a:t>
            </a:r>
            <a:r>
              <a:rPr lang="zh-CN" altLang="en-US" sz="2400" b="1" dirty="0" smtClean="0">
                <a:solidFill>
                  <a:srgbClr val="0000FF"/>
                </a:solidFill>
                <a:latin typeface="黑体" pitchFamily="49" charset="-122"/>
                <a:ea typeface="黑体" pitchFamily="49" charset="-122"/>
              </a:rPr>
              <a:t>水平微动</a:t>
            </a:r>
            <a:r>
              <a:rPr lang="zh-CN" altLang="en-US" sz="2400" b="1" dirty="0" smtClean="0">
                <a:latin typeface="黑体" pitchFamily="49" charset="-122"/>
                <a:ea typeface="黑体" pitchFamily="49" charset="-122"/>
              </a:rPr>
              <a:t>螺旋，精确照准目标，读取水平度盘读数。</a:t>
            </a:r>
          </a:p>
          <a:p>
            <a:pPr marL="0" indent="449263" eaLnBrk="1" hangingPunct="1">
              <a:lnSpc>
                <a:spcPct val="130000"/>
              </a:lnSpc>
              <a:spcBef>
                <a:spcPts val="600"/>
              </a:spcBef>
              <a:buFont typeface="Wingdings" pitchFamily="2" charset="2"/>
              <a:buNone/>
            </a:pPr>
            <a:r>
              <a:rPr lang="en-US" altLang="zh-CN" sz="2400" b="1" dirty="0" smtClean="0">
                <a:latin typeface="黑体" pitchFamily="49" charset="-122"/>
                <a:ea typeface="黑体" pitchFamily="49" charset="-122"/>
              </a:rPr>
              <a:t>①</a:t>
            </a:r>
            <a:r>
              <a:rPr lang="zh-CN" altLang="en-US" sz="2400" b="1" dirty="0" smtClean="0">
                <a:latin typeface="黑体" pitchFamily="49" charset="-122"/>
                <a:ea typeface="黑体" pitchFamily="49" charset="-122"/>
              </a:rPr>
              <a:t>此时水平度盘读数与配置读数可能有微小差值，将精确照准时的水平度盘读数填入记录表。</a:t>
            </a:r>
          </a:p>
          <a:p>
            <a:pPr marL="0" indent="449263" eaLnBrk="1" hangingPunct="1">
              <a:lnSpc>
                <a:spcPct val="130000"/>
              </a:lnSpc>
              <a:spcBef>
                <a:spcPts val="600"/>
              </a:spcBef>
              <a:buFont typeface="Wingdings" pitchFamily="2" charset="2"/>
              <a:buNone/>
            </a:pPr>
            <a:r>
              <a:rPr lang="en-US" altLang="zh-CN" sz="2400" b="1" dirty="0" smtClean="0">
                <a:latin typeface="黑体" pitchFamily="49" charset="-122"/>
                <a:ea typeface="黑体" pitchFamily="49" charset="-122"/>
              </a:rPr>
              <a:t>②</a:t>
            </a:r>
            <a:r>
              <a:rPr lang="zh-CN" altLang="en-US" sz="2400" b="1" dirty="0" smtClean="0">
                <a:latin typeface="黑体" pitchFamily="49" charset="-122"/>
                <a:ea typeface="黑体" pitchFamily="49" charset="-122"/>
              </a:rPr>
              <a:t>在</a:t>
            </a:r>
            <a:r>
              <a:rPr lang="zh-CN" altLang="en-US" sz="2400" b="1" dirty="0" smtClean="0">
                <a:solidFill>
                  <a:srgbClr val="FF0000"/>
                </a:solidFill>
                <a:latin typeface="黑体" pitchFamily="49" charset="-122"/>
                <a:ea typeface="黑体" pitchFamily="49" charset="-122"/>
              </a:rPr>
              <a:t>精度要求较高</a:t>
            </a:r>
            <a:r>
              <a:rPr lang="zh-CN" altLang="en-US" sz="2400" b="1" dirty="0" smtClean="0">
                <a:latin typeface="黑体" pitchFamily="49" charset="-122"/>
                <a:ea typeface="黑体" pitchFamily="49" charset="-122"/>
              </a:rPr>
              <a:t>的观测中，需要两次照准并读数，称为</a:t>
            </a:r>
            <a:r>
              <a:rPr lang="zh-CN" altLang="en-US" sz="2400" b="1" u="sng" dirty="0" smtClean="0">
                <a:solidFill>
                  <a:srgbClr val="0000FF"/>
                </a:solidFill>
                <a:latin typeface="黑体" pitchFamily="49" charset="-122"/>
                <a:ea typeface="黑体" pitchFamily="49" charset="-122"/>
              </a:rPr>
              <a:t>两次重合读数</a:t>
            </a:r>
            <a:r>
              <a:rPr lang="en-US" altLang="zh-CN" sz="2400" b="1" u="sng" dirty="0" smtClean="0">
                <a:solidFill>
                  <a:srgbClr val="2130BD"/>
                </a:solidFill>
                <a:latin typeface="黑体" pitchFamily="49" charset="-122"/>
                <a:ea typeface="黑体" pitchFamily="49" charset="-122"/>
              </a:rPr>
              <a:t>(</a:t>
            </a:r>
            <a:r>
              <a:rPr lang="zh-CN" altLang="en-US" sz="2400" b="1" u="sng" dirty="0" smtClean="0">
                <a:solidFill>
                  <a:srgbClr val="FF0000"/>
                </a:solidFill>
                <a:latin typeface="黑体" pitchFamily="49" charset="-122"/>
                <a:ea typeface="黑体" pitchFamily="49" charset="-122"/>
              </a:rPr>
              <a:t>实习中不做要求</a:t>
            </a:r>
            <a:r>
              <a:rPr lang="en-US" altLang="zh-CN" sz="2400" b="1" u="sng" dirty="0" smtClean="0">
                <a:solidFill>
                  <a:srgbClr val="2130BD"/>
                </a:solidFill>
                <a:latin typeface="黑体" pitchFamily="49" charset="-122"/>
                <a:ea typeface="黑体" pitchFamily="49" charset="-122"/>
              </a:rPr>
              <a:t>)</a:t>
            </a:r>
            <a:r>
              <a:rPr lang="zh-CN" altLang="en-US" sz="2400" b="1" dirty="0" smtClean="0">
                <a:latin typeface="黑体" pitchFamily="49" charset="-122"/>
                <a:ea typeface="黑体" pitchFamily="49" charset="-122"/>
              </a:rPr>
              <a:t>。</a:t>
            </a:r>
          </a:p>
        </p:txBody>
      </p:sp>
    </p:spTree>
    <p:extLst>
      <p:ext uri="{BB962C8B-B14F-4D97-AF65-F5344CB8AC3E}">
        <p14:creationId xmlns:p14="http://schemas.microsoft.com/office/powerpoint/2010/main" val="31707171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46115">
                                            <p:txEl>
                                              <p:pRg st="0" end="0"/>
                                            </p:txEl>
                                          </p:spTgt>
                                        </p:tgtEl>
                                        <p:attrNameLst>
                                          <p:attrName>style.visibility</p:attrName>
                                        </p:attrNameLst>
                                      </p:cBhvr>
                                      <p:to>
                                        <p:strVal val="visible"/>
                                      </p:to>
                                    </p:set>
                                    <p:animEffect transition="in" filter="blinds(horizontal)">
                                      <p:cBhvr>
                                        <p:cTn id="7" dur="500"/>
                                        <p:tgtEl>
                                          <p:spTgt spid="3461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46115">
                                            <p:txEl>
                                              <p:pRg st="1" end="1"/>
                                            </p:txEl>
                                          </p:spTgt>
                                        </p:tgtEl>
                                        <p:attrNameLst>
                                          <p:attrName>style.visibility</p:attrName>
                                        </p:attrNameLst>
                                      </p:cBhvr>
                                      <p:to>
                                        <p:strVal val="visible"/>
                                      </p:to>
                                    </p:set>
                                    <p:animEffect transition="in" filter="blinds(horizontal)">
                                      <p:cBhvr>
                                        <p:cTn id="12" dur="500"/>
                                        <p:tgtEl>
                                          <p:spTgt spid="34611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46115">
                                            <p:txEl>
                                              <p:pRg st="2" end="2"/>
                                            </p:txEl>
                                          </p:spTgt>
                                        </p:tgtEl>
                                        <p:attrNameLst>
                                          <p:attrName>style.visibility</p:attrName>
                                        </p:attrNameLst>
                                      </p:cBhvr>
                                      <p:to>
                                        <p:strVal val="visible"/>
                                      </p:to>
                                    </p:set>
                                    <p:animEffect transition="in" filter="blinds(horizontal)">
                                      <p:cBhvr>
                                        <p:cTn id="17" dur="500"/>
                                        <p:tgtEl>
                                          <p:spTgt spid="34611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46115">
                                            <p:txEl>
                                              <p:pRg st="3" end="3"/>
                                            </p:txEl>
                                          </p:spTgt>
                                        </p:tgtEl>
                                        <p:attrNameLst>
                                          <p:attrName>style.visibility</p:attrName>
                                        </p:attrNameLst>
                                      </p:cBhvr>
                                      <p:to>
                                        <p:strVal val="visible"/>
                                      </p:to>
                                    </p:set>
                                    <p:animEffect transition="in" filter="blinds(horizontal)">
                                      <p:cBhvr>
                                        <p:cTn id="22" dur="500"/>
                                        <p:tgtEl>
                                          <p:spTgt spid="34611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46115">
                                            <p:txEl>
                                              <p:pRg st="4" end="4"/>
                                            </p:txEl>
                                          </p:spTgt>
                                        </p:tgtEl>
                                        <p:attrNameLst>
                                          <p:attrName>style.visibility</p:attrName>
                                        </p:attrNameLst>
                                      </p:cBhvr>
                                      <p:to>
                                        <p:strVal val="visible"/>
                                      </p:to>
                                    </p:set>
                                    <p:animEffect transition="in" filter="blinds(horizontal)">
                                      <p:cBhvr>
                                        <p:cTn id="27" dur="500"/>
                                        <p:tgtEl>
                                          <p:spTgt spid="3461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827088" y="333375"/>
            <a:ext cx="7632700" cy="715963"/>
          </a:xfrm>
        </p:spPr>
        <p:txBody>
          <a:bodyPr/>
          <a:lstStyle/>
          <a:p>
            <a:r>
              <a:rPr lang="en-US" altLang="zh-CN" b="1" smtClean="0">
                <a:solidFill>
                  <a:srgbClr val="0000FF"/>
                </a:solidFill>
                <a:latin typeface="宋体" charset="-122"/>
              </a:rPr>
              <a:t>5.</a:t>
            </a:r>
            <a:r>
              <a:rPr lang="zh-CN" altLang="en-US" b="1" smtClean="0">
                <a:solidFill>
                  <a:srgbClr val="0000FF"/>
                </a:solidFill>
              </a:rPr>
              <a:t>仪器对中误差</a:t>
            </a:r>
          </a:p>
        </p:txBody>
      </p:sp>
      <p:sp>
        <p:nvSpPr>
          <p:cNvPr id="388099" name="Rectangle 3"/>
          <p:cNvSpPr>
            <a:spLocks noGrp="1" noChangeArrowheads="1"/>
          </p:cNvSpPr>
          <p:nvPr>
            <p:ph type="body" sz="half" idx="1"/>
          </p:nvPr>
        </p:nvSpPr>
        <p:spPr>
          <a:xfrm>
            <a:off x="468313" y="1268413"/>
            <a:ext cx="7959725" cy="4681537"/>
          </a:xfrm>
        </p:spPr>
        <p:txBody>
          <a:bodyPr/>
          <a:lstStyle/>
          <a:p>
            <a:pPr marL="0" indent="0">
              <a:lnSpc>
                <a:spcPct val="80000"/>
              </a:lnSpc>
              <a:buFont typeface="Wingdings" pitchFamily="2" charset="2"/>
              <a:buNone/>
            </a:pPr>
            <a:r>
              <a:rPr lang="zh-CN" altLang="en-US" sz="2400" b="1" smtClean="0">
                <a:solidFill>
                  <a:schemeClr val="hlink"/>
                </a:solidFill>
                <a:latin typeface="华文新魏" pitchFamily="2" charset="-122"/>
                <a:ea typeface="华文新魏" pitchFamily="2" charset="-122"/>
              </a:rPr>
              <a:t>原因分析</a:t>
            </a:r>
            <a:r>
              <a:rPr lang="en-US" altLang="zh-CN" sz="2400" b="1" smtClean="0">
                <a:solidFill>
                  <a:schemeClr val="hlink"/>
                </a:solidFill>
                <a:latin typeface="华文新魏" pitchFamily="2" charset="-122"/>
                <a:ea typeface="华文新魏" pitchFamily="2" charset="-122"/>
              </a:rPr>
              <a:t>:</a:t>
            </a:r>
          </a:p>
          <a:p>
            <a:pPr marL="0" indent="0">
              <a:lnSpc>
                <a:spcPct val="120000"/>
              </a:lnSpc>
              <a:buFont typeface="Wingdings" pitchFamily="2" charset="2"/>
              <a:buNone/>
            </a:pPr>
            <a:r>
              <a:rPr lang="zh-CN" altLang="en-US" sz="2400" b="1" smtClean="0">
                <a:latin typeface="黑体" pitchFamily="49" charset="-122"/>
                <a:ea typeface="黑体" pitchFamily="49" charset="-122"/>
              </a:rPr>
              <a:t>    仪器中心与地面点不在同一铅垂线上。</a:t>
            </a:r>
          </a:p>
          <a:p>
            <a:pPr marL="0" indent="0">
              <a:lnSpc>
                <a:spcPct val="80000"/>
              </a:lnSpc>
              <a:buFont typeface="Wingdings" pitchFamily="2" charset="2"/>
              <a:buNone/>
            </a:pPr>
            <a:endParaRPr lang="zh-CN" altLang="en-US" sz="2400" smtClean="0">
              <a:solidFill>
                <a:schemeClr val="hlink"/>
              </a:solidFill>
              <a:latin typeface="华文新魏" pitchFamily="2" charset="-122"/>
              <a:ea typeface="华文新魏" pitchFamily="2" charset="-122"/>
            </a:endParaRPr>
          </a:p>
          <a:p>
            <a:pPr marL="0" indent="0">
              <a:lnSpc>
                <a:spcPct val="80000"/>
              </a:lnSpc>
              <a:buFont typeface="Wingdings" pitchFamily="2" charset="2"/>
              <a:buNone/>
            </a:pPr>
            <a:r>
              <a:rPr lang="zh-CN" altLang="en-US" sz="2400" b="1" smtClean="0">
                <a:solidFill>
                  <a:schemeClr val="hlink"/>
                </a:solidFill>
                <a:latin typeface="华文新魏" pitchFamily="2" charset="-122"/>
                <a:ea typeface="华文新魏" pitchFamily="2" charset="-122"/>
              </a:rPr>
              <a:t>误差特点：</a:t>
            </a:r>
          </a:p>
          <a:p>
            <a:pPr marL="0" indent="0">
              <a:lnSpc>
                <a:spcPct val="120000"/>
              </a:lnSpc>
              <a:buFont typeface="Wingdings" pitchFamily="2" charset="2"/>
              <a:buNone/>
            </a:pPr>
            <a:r>
              <a:rPr lang="zh-CN" altLang="en-US" sz="2400" b="1" smtClean="0">
                <a:latin typeface="黑体" pitchFamily="49" charset="-122"/>
                <a:ea typeface="黑体" pitchFamily="49" charset="-122"/>
              </a:rPr>
              <a:t>    与两目标间的距离成正比，与测站至目标间的距离乘积成反比。</a:t>
            </a:r>
          </a:p>
          <a:p>
            <a:pPr marL="0" indent="0">
              <a:lnSpc>
                <a:spcPct val="80000"/>
              </a:lnSpc>
              <a:buFont typeface="Wingdings" pitchFamily="2" charset="2"/>
              <a:buNone/>
            </a:pPr>
            <a:endParaRPr lang="zh-CN" altLang="en-US" sz="2400" smtClean="0">
              <a:solidFill>
                <a:schemeClr val="hlink"/>
              </a:solidFill>
              <a:latin typeface="华文新魏" pitchFamily="2" charset="-122"/>
              <a:ea typeface="华文新魏" pitchFamily="2" charset="-122"/>
            </a:endParaRPr>
          </a:p>
          <a:p>
            <a:pPr marL="0" indent="0">
              <a:lnSpc>
                <a:spcPct val="80000"/>
              </a:lnSpc>
              <a:buFont typeface="Wingdings" pitchFamily="2" charset="2"/>
              <a:buNone/>
            </a:pPr>
            <a:r>
              <a:rPr lang="zh-CN" altLang="en-US" sz="2400" b="1" smtClean="0">
                <a:solidFill>
                  <a:schemeClr val="hlink"/>
                </a:solidFill>
                <a:latin typeface="华文新魏" pitchFamily="2" charset="-122"/>
                <a:ea typeface="华文新魏" pitchFamily="2" charset="-122"/>
              </a:rPr>
              <a:t>减弱或消除办法：</a:t>
            </a:r>
          </a:p>
          <a:p>
            <a:pPr marL="0" indent="0">
              <a:lnSpc>
                <a:spcPct val="120000"/>
              </a:lnSpc>
              <a:buFont typeface="Wingdings" pitchFamily="2" charset="2"/>
              <a:buNone/>
            </a:pPr>
            <a:r>
              <a:rPr lang="zh-CN" altLang="en-US" sz="2400" b="1" smtClean="0">
                <a:latin typeface="黑体" pitchFamily="49" charset="-122"/>
                <a:ea typeface="黑体" pitchFamily="49" charset="-122"/>
              </a:rPr>
              <a:t>   </a:t>
            </a:r>
            <a:r>
              <a:rPr lang="en-US" altLang="zh-CN" sz="2400" b="1" smtClean="0">
                <a:latin typeface="黑体" pitchFamily="49" charset="-122"/>
                <a:ea typeface="黑体" pitchFamily="49" charset="-122"/>
              </a:rPr>
              <a:t>(1)</a:t>
            </a:r>
            <a:r>
              <a:rPr lang="zh-CN" altLang="en-US" sz="2400" b="1" smtClean="0">
                <a:latin typeface="黑体" pitchFamily="49" charset="-122"/>
                <a:ea typeface="黑体" pitchFamily="49" charset="-122"/>
              </a:rPr>
              <a:t>在短边角的测量时，仔细检查对中器，完成对中操作。</a:t>
            </a:r>
          </a:p>
          <a:p>
            <a:pPr marL="0" indent="0">
              <a:lnSpc>
                <a:spcPct val="120000"/>
              </a:lnSpc>
              <a:buFont typeface="Wingdings" pitchFamily="2" charset="2"/>
              <a:buNone/>
            </a:pPr>
            <a:r>
              <a:rPr lang="en-US" altLang="zh-CN" sz="2400" b="1" smtClean="0">
                <a:latin typeface="黑体" pitchFamily="49" charset="-122"/>
                <a:ea typeface="黑体" pitchFamily="49" charset="-122"/>
              </a:rPr>
              <a:t>   (2)</a:t>
            </a:r>
            <a:r>
              <a:rPr lang="zh-CN" altLang="en-US" sz="2400" b="1" smtClean="0">
                <a:latin typeface="黑体" pitchFamily="49" charset="-122"/>
                <a:ea typeface="黑体" pitchFamily="49" charset="-122"/>
              </a:rPr>
              <a:t>测回间重新对中。</a:t>
            </a:r>
          </a:p>
        </p:txBody>
      </p:sp>
      <p:cxnSp>
        <p:nvCxnSpPr>
          <p:cNvPr id="64516" name="AutoShape 4"/>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cxnSp>
        <p:nvCxnSpPr>
          <p:cNvPr id="64517" name="AutoShape 5"/>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spTree>
    <p:extLst>
      <p:ext uri="{BB962C8B-B14F-4D97-AF65-F5344CB8AC3E}">
        <p14:creationId xmlns:p14="http://schemas.microsoft.com/office/powerpoint/2010/main" val="19245675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388099">
                                            <p:txEl>
                                              <p:pRg st="0" end="0"/>
                                            </p:txEl>
                                          </p:spTgt>
                                        </p:tgtEl>
                                        <p:attrNameLst>
                                          <p:attrName>style.visibility</p:attrName>
                                        </p:attrNameLst>
                                      </p:cBhvr>
                                      <p:to>
                                        <p:strVal val="visible"/>
                                      </p:to>
                                    </p:set>
                                    <p:anim calcmode="lin" valueType="num">
                                      <p:cBhvr additive="base">
                                        <p:cTn id="7" dur="500" fill="hold"/>
                                        <p:tgtEl>
                                          <p:spTgt spid="38809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8809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388099">
                                            <p:txEl>
                                              <p:pRg st="1" end="1"/>
                                            </p:txEl>
                                          </p:spTgt>
                                        </p:tgtEl>
                                        <p:attrNameLst>
                                          <p:attrName>style.visibility</p:attrName>
                                        </p:attrNameLst>
                                      </p:cBhvr>
                                      <p:to>
                                        <p:strVal val="visible"/>
                                      </p:to>
                                    </p:set>
                                    <p:anim calcmode="lin" valueType="num">
                                      <p:cBhvr additive="base">
                                        <p:cTn id="13" dur="500" fill="hold"/>
                                        <p:tgtEl>
                                          <p:spTgt spid="388099">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8809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388099">
                                            <p:txEl>
                                              <p:pRg st="3" end="3"/>
                                            </p:txEl>
                                          </p:spTgt>
                                        </p:tgtEl>
                                        <p:attrNameLst>
                                          <p:attrName>style.visibility</p:attrName>
                                        </p:attrNameLst>
                                      </p:cBhvr>
                                      <p:to>
                                        <p:strVal val="visible"/>
                                      </p:to>
                                    </p:set>
                                    <p:anim calcmode="lin" valueType="num">
                                      <p:cBhvr additive="base">
                                        <p:cTn id="19" dur="500" fill="hold"/>
                                        <p:tgtEl>
                                          <p:spTgt spid="388099">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8809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nodeType="clickEffect">
                                  <p:stCondLst>
                                    <p:cond delay="0"/>
                                  </p:stCondLst>
                                  <p:childTnLst>
                                    <p:set>
                                      <p:cBhvr>
                                        <p:cTn id="24" dur="1" fill="hold">
                                          <p:stCondLst>
                                            <p:cond delay="0"/>
                                          </p:stCondLst>
                                        </p:cTn>
                                        <p:tgtEl>
                                          <p:spTgt spid="388099">
                                            <p:txEl>
                                              <p:pRg st="4" end="4"/>
                                            </p:txEl>
                                          </p:spTgt>
                                        </p:tgtEl>
                                        <p:attrNameLst>
                                          <p:attrName>style.visibility</p:attrName>
                                        </p:attrNameLst>
                                      </p:cBhvr>
                                      <p:to>
                                        <p:strVal val="visible"/>
                                      </p:to>
                                    </p:set>
                                    <p:anim calcmode="lin" valueType="num">
                                      <p:cBhvr additive="base">
                                        <p:cTn id="25" dur="500" fill="hold"/>
                                        <p:tgtEl>
                                          <p:spTgt spid="388099">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8809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nodeType="clickEffect">
                                  <p:stCondLst>
                                    <p:cond delay="0"/>
                                  </p:stCondLst>
                                  <p:childTnLst>
                                    <p:set>
                                      <p:cBhvr>
                                        <p:cTn id="30" dur="1" fill="hold">
                                          <p:stCondLst>
                                            <p:cond delay="0"/>
                                          </p:stCondLst>
                                        </p:cTn>
                                        <p:tgtEl>
                                          <p:spTgt spid="388099">
                                            <p:txEl>
                                              <p:pRg st="6" end="6"/>
                                            </p:txEl>
                                          </p:spTgt>
                                        </p:tgtEl>
                                        <p:attrNameLst>
                                          <p:attrName>style.visibility</p:attrName>
                                        </p:attrNameLst>
                                      </p:cBhvr>
                                      <p:to>
                                        <p:strVal val="visible"/>
                                      </p:to>
                                    </p:set>
                                    <p:anim calcmode="lin" valueType="num">
                                      <p:cBhvr additive="base">
                                        <p:cTn id="31" dur="500" fill="hold"/>
                                        <p:tgtEl>
                                          <p:spTgt spid="388099">
                                            <p:txEl>
                                              <p:pRg st="6" end="6"/>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88099">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nodeType="clickEffect">
                                  <p:stCondLst>
                                    <p:cond delay="0"/>
                                  </p:stCondLst>
                                  <p:childTnLst>
                                    <p:set>
                                      <p:cBhvr>
                                        <p:cTn id="36" dur="1" fill="hold">
                                          <p:stCondLst>
                                            <p:cond delay="0"/>
                                          </p:stCondLst>
                                        </p:cTn>
                                        <p:tgtEl>
                                          <p:spTgt spid="388099">
                                            <p:txEl>
                                              <p:pRg st="7" end="7"/>
                                            </p:txEl>
                                          </p:spTgt>
                                        </p:tgtEl>
                                        <p:attrNameLst>
                                          <p:attrName>style.visibility</p:attrName>
                                        </p:attrNameLst>
                                      </p:cBhvr>
                                      <p:to>
                                        <p:strVal val="visible"/>
                                      </p:to>
                                    </p:set>
                                    <p:anim calcmode="lin" valueType="num">
                                      <p:cBhvr additive="base">
                                        <p:cTn id="37" dur="500" fill="hold"/>
                                        <p:tgtEl>
                                          <p:spTgt spid="388099">
                                            <p:txEl>
                                              <p:pRg st="7" end="7"/>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88099">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2" fill="hold" nodeType="clickEffect">
                                  <p:stCondLst>
                                    <p:cond delay="0"/>
                                  </p:stCondLst>
                                  <p:childTnLst>
                                    <p:set>
                                      <p:cBhvr>
                                        <p:cTn id="42" dur="1" fill="hold">
                                          <p:stCondLst>
                                            <p:cond delay="0"/>
                                          </p:stCondLst>
                                        </p:cTn>
                                        <p:tgtEl>
                                          <p:spTgt spid="388099">
                                            <p:txEl>
                                              <p:pRg st="8" end="8"/>
                                            </p:txEl>
                                          </p:spTgt>
                                        </p:tgtEl>
                                        <p:attrNameLst>
                                          <p:attrName>style.visibility</p:attrName>
                                        </p:attrNameLst>
                                      </p:cBhvr>
                                      <p:to>
                                        <p:strVal val="visible"/>
                                      </p:to>
                                    </p:set>
                                    <p:anim calcmode="lin" valueType="num">
                                      <p:cBhvr additive="base">
                                        <p:cTn id="43" dur="500" fill="hold"/>
                                        <p:tgtEl>
                                          <p:spTgt spid="388099">
                                            <p:txEl>
                                              <p:pRg st="8" end="8"/>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388099">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971550" y="333375"/>
            <a:ext cx="7056438" cy="787400"/>
          </a:xfrm>
        </p:spPr>
        <p:txBody>
          <a:bodyPr/>
          <a:lstStyle/>
          <a:p>
            <a:r>
              <a:rPr lang="en-US" altLang="zh-CN" b="1" smtClean="0">
                <a:solidFill>
                  <a:srgbClr val="0000FF"/>
                </a:solidFill>
                <a:latin typeface="宋体" charset="-122"/>
              </a:rPr>
              <a:t>5.</a:t>
            </a:r>
            <a:r>
              <a:rPr lang="zh-CN" altLang="en-US" b="1" smtClean="0">
                <a:solidFill>
                  <a:srgbClr val="0000FF"/>
                </a:solidFill>
              </a:rPr>
              <a:t>仪器对中误差</a:t>
            </a:r>
          </a:p>
        </p:txBody>
      </p:sp>
      <p:cxnSp>
        <p:nvCxnSpPr>
          <p:cNvPr id="65539" name="AutoShape 3"/>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cxnSp>
        <p:nvCxnSpPr>
          <p:cNvPr id="65540" name="AutoShape 4"/>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grpSp>
        <p:nvGrpSpPr>
          <p:cNvPr id="65541" name="Group 8"/>
          <p:cNvGrpSpPr>
            <a:grpSpLocks/>
          </p:cNvGrpSpPr>
          <p:nvPr/>
        </p:nvGrpSpPr>
        <p:grpSpPr bwMode="auto">
          <a:xfrm>
            <a:off x="1476375" y="4652963"/>
            <a:ext cx="6111875" cy="1041400"/>
            <a:chOff x="930" y="2750"/>
            <a:chExt cx="3850" cy="656"/>
          </a:xfrm>
        </p:grpSpPr>
        <p:graphicFrame>
          <p:nvGraphicFramePr>
            <p:cNvPr id="65543" name="Object 2"/>
            <p:cNvGraphicFramePr>
              <a:graphicFrameLocks noChangeAspect="1"/>
            </p:cNvGraphicFramePr>
            <p:nvPr/>
          </p:nvGraphicFramePr>
          <p:xfrm>
            <a:off x="930" y="2750"/>
            <a:ext cx="1406" cy="652"/>
          </p:xfrm>
          <a:graphic>
            <a:graphicData uri="http://schemas.openxmlformats.org/presentationml/2006/ole">
              <mc:AlternateContent xmlns:mc="http://schemas.openxmlformats.org/markup-compatibility/2006">
                <mc:Choice xmlns:v="urn:schemas-microsoft-com:vml" Requires="v">
                  <p:oleObj spid="_x0000_s101456" name="公式" r:id="rId3" imgW="927100" imgH="431800" progId="Equation.3">
                    <p:embed/>
                  </p:oleObj>
                </mc:Choice>
                <mc:Fallback>
                  <p:oleObj name="公式" r:id="rId3" imgW="927100" imgH="431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 y="2750"/>
                          <a:ext cx="1406" cy="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5544" name="Object 3"/>
            <p:cNvGraphicFramePr>
              <a:graphicFrameLocks noChangeAspect="1"/>
            </p:cNvGraphicFramePr>
            <p:nvPr/>
          </p:nvGraphicFramePr>
          <p:xfrm>
            <a:off x="2608" y="2750"/>
            <a:ext cx="2172" cy="656"/>
          </p:xfrm>
          <a:graphic>
            <a:graphicData uri="http://schemas.openxmlformats.org/presentationml/2006/ole">
              <mc:AlternateContent xmlns:mc="http://schemas.openxmlformats.org/markup-compatibility/2006">
                <mc:Choice xmlns:v="urn:schemas-microsoft-com:vml" Requires="v">
                  <p:oleObj spid="_x0000_s101457" name="公式" r:id="rId5" imgW="1422400" imgH="431800" progId="Equation.3">
                    <p:embed/>
                  </p:oleObj>
                </mc:Choice>
                <mc:Fallback>
                  <p:oleObj name="公式" r:id="rId5" imgW="1422400" imgH="431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08" y="2750"/>
                          <a:ext cx="2172" cy="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pic>
        <p:nvPicPr>
          <p:cNvPr id="65542" name="Picture 11" descr="测站偏心"/>
          <p:cNvPicPr>
            <a:picLocks noChangeAspect="1" noChangeArrowheads="1"/>
          </p:cNvPicPr>
          <p:nvPr/>
        </p:nvPicPr>
        <p:blipFill>
          <a:blip r:embed="rId7">
            <a:lum contrast="30000"/>
            <a:extLst>
              <a:ext uri="{28A0092B-C50C-407E-A947-70E740481C1C}">
                <a14:useLocalDpi xmlns:a14="http://schemas.microsoft.com/office/drawing/2010/main" val="0"/>
              </a:ext>
            </a:extLst>
          </a:blip>
          <a:srcRect/>
          <a:stretch>
            <a:fillRect/>
          </a:stretch>
        </p:blipFill>
        <p:spPr bwMode="auto">
          <a:xfrm>
            <a:off x="1476375" y="1844675"/>
            <a:ext cx="6197600" cy="187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056870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827088" y="333375"/>
            <a:ext cx="7632700" cy="715963"/>
          </a:xfrm>
        </p:spPr>
        <p:txBody>
          <a:bodyPr/>
          <a:lstStyle/>
          <a:p>
            <a:r>
              <a:rPr lang="en-US" altLang="zh-CN" b="1" smtClean="0">
                <a:solidFill>
                  <a:srgbClr val="0000FF"/>
                </a:solidFill>
                <a:latin typeface="宋体" charset="-122"/>
              </a:rPr>
              <a:t>6.</a:t>
            </a:r>
            <a:r>
              <a:rPr lang="zh-CN" altLang="en-US" b="1" smtClean="0">
                <a:solidFill>
                  <a:srgbClr val="0000FF"/>
                </a:solidFill>
              </a:rPr>
              <a:t>目标偏心误差</a:t>
            </a:r>
          </a:p>
        </p:txBody>
      </p:sp>
      <p:sp>
        <p:nvSpPr>
          <p:cNvPr id="390147" name="Rectangle 3"/>
          <p:cNvSpPr>
            <a:spLocks noGrp="1" noChangeArrowheads="1"/>
          </p:cNvSpPr>
          <p:nvPr>
            <p:ph type="body" sz="half" idx="1"/>
          </p:nvPr>
        </p:nvSpPr>
        <p:spPr>
          <a:xfrm>
            <a:off x="468313" y="1268413"/>
            <a:ext cx="8135937" cy="4681537"/>
          </a:xfrm>
        </p:spPr>
        <p:txBody>
          <a:bodyPr/>
          <a:lstStyle/>
          <a:p>
            <a:pPr marL="0" indent="0">
              <a:lnSpc>
                <a:spcPct val="80000"/>
              </a:lnSpc>
              <a:buFont typeface="Wingdings" pitchFamily="2" charset="2"/>
              <a:buNone/>
            </a:pPr>
            <a:r>
              <a:rPr lang="zh-CN" altLang="en-US" sz="2400" b="1" smtClean="0">
                <a:solidFill>
                  <a:schemeClr val="hlink"/>
                </a:solidFill>
                <a:latin typeface="华文新魏" pitchFamily="2" charset="-122"/>
                <a:ea typeface="华文新魏" pitchFamily="2" charset="-122"/>
              </a:rPr>
              <a:t>原因分析</a:t>
            </a:r>
            <a:r>
              <a:rPr lang="en-US" altLang="zh-CN" sz="2400" b="1" smtClean="0">
                <a:solidFill>
                  <a:schemeClr val="hlink"/>
                </a:solidFill>
                <a:latin typeface="华文新魏" pitchFamily="2" charset="-122"/>
                <a:ea typeface="华文新魏" pitchFamily="2" charset="-122"/>
              </a:rPr>
              <a:t>:</a:t>
            </a:r>
          </a:p>
          <a:p>
            <a:pPr marL="0" indent="0">
              <a:lnSpc>
                <a:spcPct val="120000"/>
              </a:lnSpc>
              <a:buFont typeface="Wingdings" pitchFamily="2" charset="2"/>
              <a:buNone/>
            </a:pPr>
            <a:r>
              <a:rPr lang="zh-CN" altLang="en-US" sz="2400" b="1" smtClean="0">
                <a:latin typeface="黑体" pitchFamily="49" charset="-122"/>
                <a:ea typeface="黑体" pitchFamily="49" charset="-122"/>
              </a:rPr>
              <a:t>    照准中心与标志中心不重合。</a:t>
            </a:r>
          </a:p>
          <a:p>
            <a:pPr marL="0" indent="0">
              <a:lnSpc>
                <a:spcPct val="80000"/>
              </a:lnSpc>
              <a:buFont typeface="Wingdings" pitchFamily="2" charset="2"/>
              <a:buNone/>
            </a:pPr>
            <a:endParaRPr lang="zh-CN" altLang="en-US" sz="2400" smtClean="0">
              <a:solidFill>
                <a:schemeClr val="hlink"/>
              </a:solidFill>
              <a:latin typeface="华文新魏" pitchFamily="2" charset="-122"/>
              <a:ea typeface="华文新魏" pitchFamily="2" charset="-122"/>
            </a:endParaRPr>
          </a:p>
          <a:p>
            <a:pPr marL="0" indent="0">
              <a:lnSpc>
                <a:spcPct val="80000"/>
              </a:lnSpc>
              <a:buFont typeface="Wingdings" pitchFamily="2" charset="2"/>
              <a:buNone/>
            </a:pPr>
            <a:r>
              <a:rPr lang="zh-CN" altLang="en-US" sz="2400" b="1" smtClean="0">
                <a:solidFill>
                  <a:schemeClr val="hlink"/>
                </a:solidFill>
                <a:latin typeface="华文新魏" pitchFamily="2" charset="-122"/>
                <a:ea typeface="华文新魏" pitchFamily="2" charset="-122"/>
              </a:rPr>
              <a:t>误差特点：</a:t>
            </a:r>
          </a:p>
          <a:p>
            <a:pPr marL="0" indent="0">
              <a:lnSpc>
                <a:spcPct val="120000"/>
              </a:lnSpc>
              <a:buFont typeface="Wingdings" pitchFamily="2" charset="2"/>
              <a:buNone/>
            </a:pPr>
            <a:r>
              <a:rPr lang="zh-CN" altLang="en-US" sz="2400" b="1" smtClean="0">
                <a:latin typeface="黑体" pitchFamily="49" charset="-122"/>
                <a:ea typeface="黑体" pitchFamily="49" charset="-122"/>
              </a:rPr>
              <a:t>   与测站至目标间距离有关，距离越短，影响越大。</a:t>
            </a:r>
          </a:p>
          <a:p>
            <a:pPr marL="0" indent="0">
              <a:lnSpc>
                <a:spcPct val="80000"/>
              </a:lnSpc>
              <a:buFont typeface="Wingdings" pitchFamily="2" charset="2"/>
              <a:buNone/>
            </a:pPr>
            <a:endParaRPr lang="zh-CN" altLang="en-US" sz="2400" smtClean="0">
              <a:solidFill>
                <a:schemeClr val="hlink"/>
              </a:solidFill>
              <a:latin typeface="华文新魏" pitchFamily="2" charset="-122"/>
              <a:ea typeface="华文新魏" pitchFamily="2" charset="-122"/>
            </a:endParaRPr>
          </a:p>
          <a:p>
            <a:pPr marL="0" indent="0">
              <a:lnSpc>
                <a:spcPct val="80000"/>
              </a:lnSpc>
              <a:buFont typeface="Wingdings" pitchFamily="2" charset="2"/>
              <a:buNone/>
            </a:pPr>
            <a:r>
              <a:rPr lang="zh-CN" altLang="en-US" sz="2400" b="1" smtClean="0">
                <a:solidFill>
                  <a:schemeClr val="hlink"/>
                </a:solidFill>
                <a:latin typeface="华文新魏" pitchFamily="2" charset="-122"/>
                <a:ea typeface="华文新魏" pitchFamily="2" charset="-122"/>
              </a:rPr>
              <a:t>减弱或消除办法：</a:t>
            </a:r>
          </a:p>
          <a:p>
            <a:pPr marL="0" indent="0">
              <a:lnSpc>
                <a:spcPct val="120000"/>
              </a:lnSpc>
              <a:buFont typeface="Wingdings" pitchFamily="2" charset="2"/>
              <a:buNone/>
            </a:pPr>
            <a:r>
              <a:rPr lang="zh-CN" altLang="en-US" sz="2400" b="1" smtClean="0">
                <a:latin typeface="黑体" pitchFamily="49" charset="-122"/>
                <a:ea typeface="黑体" pitchFamily="49" charset="-122"/>
              </a:rPr>
              <a:t>   </a:t>
            </a:r>
            <a:r>
              <a:rPr lang="en-US" altLang="zh-CN" sz="2400" b="1" smtClean="0">
                <a:latin typeface="黑体" pitchFamily="49" charset="-122"/>
                <a:ea typeface="黑体" pitchFamily="49" charset="-122"/>
              </a:rPr>
              <a:t>(1)</a:t>
            </a:r>
            <a:r>
              <a:rPr lang="zh-CN" altLang="en-US" sz="2400" b="1" smtClean="0">
                <a:latin typeface="黑体" pitchFamily="49" charset="-122"/>
                <a:ea typeface="黑体" pitchFamily="49" charset="-122"/>
              </a:rPr>
              <a:t>在短边角度测量时使照准目标与实际目标尽可能接近，如降低目标高度，提高对中精度等。</a:t>
            </a:r>
          </a:p>
          <a:p>
            <a:pPr marL="0" indent="0">
              <a:lnSpc>
                <a:spcPct val="120000"/>
              </a:lnSpc>
              <a:buFont typeface="Wingdings" pitchFamily="2" charset="2"/>
              <a:buNone/>
            </a:pPr>
            <a:r>
              <a:rPr lang="en-US" altLang="zh-CN" sz="2400" b="1" smtClean="0">
                <a:latin typeface="黑体" pitchFamily="49" charset="-122"/>
                <a:ea typeface="黑体" pitchFamily="49" charset="-122"/>
              </a:rPr>
              <a:t>   (2)</a:t>
            </a:r>
            <a:r>
              <a:rPr lang="zh-CN" altLang="en-US" sz="2400" b="1" smtClean="0">
                <a:latin typeface="黑体" pitchFamily="49" charset="-122"/>
                <a:ea typeface="黑体" pitchFamily="49" charset="-122"/>
              </a:rPr>
              <a:t>测回间改变照准目标的方向或重新对中。</a:t>
            </a:r>
          </a:p>
        </p:txBody>
      </p:sp>
      <p:cxnSp>
        <p:nvCxnSpPr>
          <p:cNvPr id="66564" name="AutoShape 4"/>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cxnSp>
        <p:nvCxnSpPr>
          <p:cNvPr id="66565" name="AutoShape 5"/>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spTree>
    <p:extLst>
      <p:ext uri="{BB962C8B-B14F-4D97-AF65-F5344CB8AC3E}">
        <p14:creationId xmlns:p14="http://schemas.microsoft.com/office/powerpoint/2010/main" val="10736588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390147">
                                            <p:txEl>
                                              <p:pRg st="0" end="0"/>
                                            </p:txEl>
                                          </p:spTgt>
                                        </p:tgtEl>
                                        <p:attrNameLst>
                                          <p:attrName>style.visibility</p:attrName>
                                        </p:attrNameLst>
                                      </p:cBhvr>
                                      <p:to>
                                        <p:strVal val="visible"/>
                                      </p:to>
                                    </p:set>
                                    <p:anim calcmode="lin" valueType="num">
                                      <p:cBhvr additive="base">
                                        <p:cTn id="7" dur="500" fill="hold"/>
                                        <p:tgtEl>
                                          <p:spTgt spid="39014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9014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390147">
                                            <p:txEl>
                                              <p:pRg st="1" end="1"/>
                                            </p:txEl>
                                          </p:spTgt>
                                        </p:tgtEl>
                                        <p:attrNameLst>
                                          <p:attrName>style.visibility</p:attrName>
                                        </p:attrNameLst>
                                      </p:cBhvr>
                                      <p:to>
                                        <p:strVal val="visible"/>
                                      </p:to>
                                    </p:set>
                                    <p:anim calcmode="lin" valueType="num">
                                      <p:cBhvr additive="base">
                                        <p:cTn id="13" dur="500" fill="hold"/>
                                        <p:tgtEl>
                                          <p:spTgt spid="390147">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9014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390147">
                                            <p:txEl>
                                              <p:pRg st="3" end="3"/>
                                            </p:txEl>
                                          </p:spTgt>
                                        </p:tgtEl>
                                        <p:attrNameLst>
                                          <p:attrName>style.visibility</p:attrName>
                                        </p:attrNameLst>
                                      </p:cBhvr>
                                      <p:to>
                                        <p:strVal val="visible"/>
                                      </p:to>
                                    </p:set>
                                    <p:anim calcmode="lin" valueType="num">
                                      <p:cBhvr additive="base">
                                        <p:cTn id="19" dur="500" fill="hold"/>
                                        <p:tgtEl>
                                          <p:spTgt spid="39014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9014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nodeType="clickEffect">
                                  <p:stCondLst>
                                    <p:cond delay="0"/>
                                  </p:stCondLst>
                                  <p:childTnLst>
                                    <p:set>
                                      <p:cBhvr>
                                        <p:cTn id="24" dur="1" fill="hold">
                                          <p:stCondLst>
                                            <p:cond delay="0"/>
                                          </p:stCondLst>
                                        </p:cTn>
                                        <p:tgtEl>
                                          <p:spTgt spid="390147">
                                            <p:txEl>
                                              <p:pRg st="4" end="4"/>
                                            </p:txEl>
                                          </p:spTgt>
                                        </p:tgtEl>
                                        <p:attrNameLst>
                                          <p:attrName>style.visibility</p:attrName>
                                        </p:attrNameLst>
                                      </p:cBhvr>
                                      <p:to>
                                        <p:strVal val="visible"/>
                                      </p:to>
                                    </p:set>
                                    <p:anim calcmode="lin" valueType="num">
                                      <p:cBhvr additive="base">
                                        <p:cTn id="25" dur="500" fill="hold"/>
                                        <p:tgtEl>
                                          <p:spTgt spid="390147">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9014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nodeType="clickEffect">
                                  <p:stCondLst>
                                    <p:cond delay="0"/>
                                  </p:stCondLst>
                                  <p:childTnLst>
                                    <p:set>
                                      <p:cBhvr>
                                        <p:cTn id="30" dur="1" fill="hold">
                                          <p:stCondLst>
                                            <p:cond delay="0"/>
                                          </p:stCondLst>
                                        </p:cTn>
                                        <p:tgtEl>
                                          <p:spTgt spid="390147">
                                            <p:txEl>
                                              <p:pRg st="6" end="6"/>
                                            </p:txEl>
                                          </p:spTgt>
                                        </p:tgtEl>
                                        <p:attrNameLst>
                                          <p:attrName>style.visibility</p:attrName>
                                        </p:attrNameLst>
                                      </p:cBhvr>
                                      <p:to>
                                        <p:strVal val="visible"/>
                                      </p:to>
                                    </p:set>
                                    <p:anim calcmode="lin" valueType="num">
                                      <p:cBhvr additive="base">
                                        <p:cTn id="31" dur="500" fill="hold"/>
                                        <p:tgtEl>
                                          <p:spTgt spid="390147">
                                            <p:txEl>
                                              <p:pRg st="6" end="6"/>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9014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nodeType="clickEffect">
                                  <p:stCondLst>
                                    <p:cond delay="0"/>
                                  </p:stCondLst>
                                  <p:childTnLst>
                                    <p:set>
                                      <p:cBhvr>
                                        <p:cTn id="36" dur="1" fill="hold">
                                          <p:stCondLst>
                                            <p:cond delay="0"/>
                                          </p:stCondLst>
                                        </p:cTn>
                                        <p:tgtEl>
                                          <p:spTgt spid="390147">
                                            <p:txEl>
                                              <p:pRg st="7" end="7"/>
                                            </p:txEl>
                                          </p:spTgt>
                                        </p:tgtEl>
                                        <p:attrNameLst>
                                          <p:attrName>style.visibility</p:attrName>
                                        </p:attrNameLst>
                                      </p:cBhvr>
                                      <p:to>
                                        <p:strVal val="visible"/>
                                      </p:to>
                                    </p:set>
                                    <p:anim calcmode="lin" valueType="num">
                                      <p:cBhvr additive="base">
                                        <p:cTn id="37" dur="500" fill="hold"/>
                                        <p:tgtEl>
                                          <p:spTgt spid="390147">
                                            <p:txEl>
                                              <p:pRg st="7" end="7"/>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9014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2" fill="hold" nodeType="clickEffect">
                                  <p:stCondLst>
                                    <p:cond delay="0"/>
                                  </p:stCondLst>
                                  <p:childTnLst>
                                    <p:set>
                                      <p:cBhvr>
                                        <p:cTn id="42" dur="1" fill="hold">
                                          <p:stCondLst>
                                            <p:cond delay="0"/>
                                          </p:stCondLst>
                                        </p:cTn>
                                        <p:tgtEl>
                                          <p:spTgt spid="390147">
                                            <p:txEl>
                                              <p:pRg st="8" end="8"/>
                                            </p:txEl>
                                          </p:spTgt>
                                        </p:tgtEl>
                                        <p:attrNameLst>
                                          <p:attrName>style.visibility</p:attrName>
                                        </p:attrNameLst>
                                      </p:cBhvr>
                                      <p:to>
                                        <p:strVal val="visible"/>
                                      </p:to>
                                    </p:set>
                                    <p:anim calcmode="lin" valueType="num">
                                      <p:cBhvr additive="base">
                                        <p:cTn id="43" dur="500" fill="hold"/>
                                        <p:tgtEl>
                                          <p:spTgt spid="390147">
                                            <p:txEl>
                                              <p:pRg st="8" end="8"/>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390147">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971550" y="333375"/>
            <a:ext cx="7056438" cy="787400"/>
          </a:xfrm>
        </p:spPr>
        <p:txBody>
          <a:bodyPr/>
          <a:lstStyle/>
          <a:p>
            <a:r>
              <a:rPr lang="en-US" altLang="zh-CN" b="1" smtClean="0">
                <a:solidFill>
                  <a:srgbClr val="0000FF"/>
                </a:solidFill>
                <a:latin typeface="宋体" charset="-122"/>
              </a:rPr>
              <a:t>6.</a:t>
            </a:r>
            <a:r>
              <a:rPr lang="zh-CN" altLang="en-US" b="1" smtClean="0">
                <a:solidFill>
                  <a:srgbClr val="0000FF"/>
                </a:solidFill>
              </a:rPr>
              <a:t>目标偏心误差</a:t>
            </a:r>
          </a:p>
        </p:txBody>
      </p:sp>
      <p:cxnSp>
        <p:nvCxnSpPr>
          <p:cNvPr id="67587" name="AutoShape 3"/>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cxnSp>
        <p:nvCxnSpPr>
          <p:cNvPr id="67588" name="AutoShape 4"/>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grpSp>
        <p:nvGrpSpPr>
          <p:cNvPr id="67589" name="Group 9"/>
          <p:cNvGrpSpPr>
            <a:grpSpLocks/>
          </p:cNvGrpSpPr>
          <p:nvPr/>
        </p:nvGrpSpPr>
        <p:grpSpPr bwMode="auto">
          <a:xfrm>
            <a:off x="1331913" y="4221163"/>
            <a:ext cx="5821362" cy="1065212"/>
            <a:chOff x="839" y="2659"/>
            <a:chExt cx="3667" cy="671"/>
          </a:xfrm>
        </p:grpSpPr>
        <p:graphicFrame>
          <p:nvGraphicFramePr>
            <p:cNvPr id="67591" name="Object 2"/>
            <p:cNvGraphicFramePr>
              <a:graphicFrameLocks noChangeAspect="1"/>
            </p:cNvGraphicFramePr>
            <p:nvPr/>
          </p:nvGraphicFramePr>
          <p:xfrm>
            <a:off x="839" y="2659"/>
            <a:ext cx="1598" cy="671"/>
          </p:xfrm>
          <a:graphic>
            <a:graphicData uri="http://schemas.openxmlformats.org/presentationml/2006/ole">
              <mc:AlternateContent xmlns:mc="http://schemas.openxmlformats.org/markup-compatibility/2006">
                <mc:Choice xmlns:v="urn:schemas-microsoft-com:vml" Requires="v">
                  <p:oleObj spid="_x0000_s102480" name="公式" r:id="rId3" imgW="1066337" imgH="444307" progId="Equation.3">
                    <p:embed/>
                  </p:oleObj>
                </mc:Choice>
                <mc:Fallback>
                  <p:oleObj name="公式" r:id="rId3" imgW="1066337" imgH="44430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 y="2659"/>
                          <a:ext cx="1598" cy="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7592" name="Object 3"/>
            <p:cNvGraphicFramePr>
              <a:graphicFrameLocks noChangeAspect="1"/>
            </p:cNvGraphicFramePr>
            <p:nvPr/>
          </p:nvGraphicFramePr>
          <p:xfrm>
            <a:off x="2835" y="2659"/>
            <a:ext cx="1671" cy="671"/>
          </p:xfrm>
          <a:graphic>
            <a:graphicData uri="http://schemas.openxmlformats.org/presentationml/2006/ole">
              <mc:AlternateContent xmlns:mc="http://schemas.openxmlformats.org/markup-compatibility/2006">
                <mc:Choice xmlns:v="urn:schemas-microsoft-com:vml" Requires="v">
                  <p:oleObj spid="_x0000_s102481" name="公式" r:id="rId5" imgW="1117115" imgH="444307" progId="Equation.3">
                    <p:embed/>
                  </p:oleObj>
                </mc:Choice>
                <mc:Fallback>
                  <p:oleObj name="公式" r:id="rId5" imgW="1117115" imgH="444307"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5" y="2659"/>
                          <a:ext cx="1671" cy="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pic>
        <p:nvPicPr>
          <p:cNvPr id="67590" name="Picture 12" descr="目标偏心"/>
          <p:cNvPicPr>
            <a:picLocks noChangeAspect="1" noChangeArrowheads="1"/>
          </p:cNvPicPr>
          <p:nvPr/>
        </p:nvPicPr>
        <p:blipFill>
          <a:blip r:embed="rId7">
            <a:lum contrast="30000"/>
            <a:extLst>
              <a:ext uri="{28A0092B-C50C-407E-A947-70E740481C1C}">
                <a14:useLocalDpi xmlns:a14="http://schemas.microsoft.com/office/drawing/2010/main" val="0"/>
              </a:ext>
            </a:extLst>
          </a:blip>
          <a:srcRect/>
          <a:stretch>
            <a:fillRect/>
          </a:stretch>
        </p:blipFill>
        <p:spPr bwMode="auto">
          <a:xfrm>
            <a:off x="1116013" y="1916113"/>
            <a:ext cx="6513512"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133626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827088" y="333375"/>
            <a:ext cx="7632700" cy="715963"/>
          </a:xfrm>
        </p:spPr>
        <p:txBody>
          <a:bodyPr/>
          <a:lstStyle/>
          <a:p>
            <a:r>
              <a:rPr lang="en-US" altLang="zh-CN" b="1" smtClean="0">
                <a:solidFill>
                  <a:srgbClr val="0000FF"/>
                </a:solidFill>
                <a:latin typeface="宋体" charset="-122"/>
              </a:rPr>
              <a:t>7.</a:t>
            </a:r>
            <a:r>
              <a:rPr lang="zh-CN" altLang="en-US" b="1" smtClean="0">
                <a:solidFill>
                  <a:srgbClr val="0000FF"/>
                </a:solidFill>
              </a:rPr>
              <a:t>照准与读数误差</a:t>
            </a:r>
          </a:p>
        </p:txBody>
      </p:sp>
      <p:sp>
        <p:nvSpPr>
          <p:cNvPr id="392195" name="Rectangle 3"/>
          <p:cNvSpPr>
            <a:spLocks noGrp="1" noChangeArrowheads="1"/>
          </p:cNvSpPr>
          <p:nvPr>
            <p:ph type="body" sz="half" idx="1"/>
          </p:nvPr>
        </p:nvSpPr>
        <p:spPr>
          <a:xfrm>
            <a:off x="468313" y="1268413"/>
            <a:ext cx="8135937" cy="4681537"/>
          </a:xfrm>
        </p:spPr>
        <p:txBody>
          <a:bodyPr/>
          <a:lstStyle/>
          <a:p>
            <a:pPr marL="0" indent="0">
              <a:lnSpc>
                <a:spcPct val="80000"/>
              </a:lnSpc>
              <a:buFont typeface="Wingdings" pitchFamily="2" charset="2"/>
              <a:buNone/>
            </a:pPr>
            <a:r>
              <a:rPr lang="zh-CN" altLang="en-US" sz="2400" b="1" smtClean="0">
                <a:solidFill>
                  <a:schemeClr val="hlink"/>
                </a:solidFill>
                <a:latin typeface="华文新魏" pitchFamily="2" charset="-122"/>
                <a:ea typeface="华文新魏" pitchFamily="2" charset="-122"/>
              </a:rPr>
              <a:t>原因分析</a:t>
            </a:r>
            <a:r>
              <a:rPr lang="en-US" altLang="zh-CN" sz="2400" b="1" smtClean="0">
                <a:solidFill>
                  <a:schemeClr val="hlink"/>
                </a:solidFill>
                <a:latin typeface="华文新魏" pitchFamily="2" charset="-122"/>
                <a:ea typeface="华文新魏" pitchFamily="2" charset="-122"/>
              </a:rPr>
              <a:t>:</a:t>
            </a:r>
          </a:p>
          <a:p>
            <a:pPr marL="0" indent="0">
              <a:lnSpc>
                <a:spcPct val="120000"/>
              </a:lnSpc>
              <a:buFont typeface="Wingdings" pitchFamily="2" charset="2"/>
              <a:buNone/>
            </a:pPr>
            <a:r>
              <a:rPr lang="zh-CN" altLang="en-US" sz="2400" b="1" smtClean="0">
                <a:latin typeface="黑体" pitchFamily="49" charset="-122"/>
                <a:ea typeface="黑体" pitchFamily="49" charset="-122"/>
              </a:rPr>
              <a:t>    与望远镜放大率、目标与照准标志的形状、亮度、人眼判别能力有关。</a:t>
            </a:r>
          </a:p>
          <a:p>
            <a:pPr marL="0" indent="0">
              <a:lnSpc>
                <a:spcPct val="80000"/>
              </a:lnSpc>
              <a:buFont typeface="Wingdings" pitchFamily="2" charset="2"/>
              <a:buNone/>
            </a:pPr>
            <a:endParaRPr lang="zh-CN" altLang="en-US" sz="2400" smtClean="0">
              <a:solidFill>
                <a:schemeClr val="hlink"/>
              </a:solidFill>
              <a:latin typeface="华文新魏" pitchFamily="2" charset="-122"/>
              <a:ea typeface="华文新魏" pitchFamily="2" charset="-122"/>
            </a:endParaRPr>
          </a:p>
          <a:p>
            <a:pPr marL="0" indent="0">
              <a:lnSpc>
                <a:spcPct val="80000"/>
              </a:lnSpc>
              <a:buFont typeface="Wingdings" pitchFamily="2" charset="2"/>
              <a:buNone/>
            </a:pPr>
            <a:r>
              <a:rPr lang="zh-CN" altLang="en-US" sz="2400" b="1" smtClean="0">
                <a:solidFill>
                  <a:schemeClr val="hlink"/>
                </a:solidFill>
                <a:latin typeface="华文新魏" pitchFamily="2" charset="-122"/>
                <a:ea typeface="华文新魏" pitchFamily="2" charset="-122"/>
              </a:rPr>
              <a:t>误差特点：</a:t>
            </a:r>
          </a:p>
          <a:p>
            <a:pPr marL="0" indent="0">
              <a:lnSpc>
                <a:spcPct val="120000"/>
              </a:lnSpc>
              <a:buFont typeface="Wingdings" pitchFamily="2" charset="2"/>
              <a:buNone/>
            </a:pPr>
            <a:r>
              <a:rPr lang="zh-CN" altLang="en-US" sz="2400" b="1" smtClean="0">
                <a:latin typeface="黑体" pitchFamily="49" charset="-122"/>
                <a:ea typeface="黑体" pitchFamily="49" charset="-122"/>
              </a:rPr>
              <a:t>    与仪器关系较大，与操作者的技能有关。</a:t>
            </a:r>
          </a:p>
          <a:p>
            <a:pPr marL="0" indent="0">
              <a:lnSpc>
                <a:spcPct val="80000"/>
              </a:lnSpc>
              <a:buFont typeface="Wingdings" pitchFamily="2" charset="2"/>
              <a:buNone/>
            </a:pPr>
            <a:endParaRPr lang="zh-CN" altLang="en-US" sz="2400" smtClean="0">
              <a:solidFill>
                <a:schemeClr val="hlink"/>
              </a:solidFill>
              <a:latin typeface="华文新魏" pitchFamily="2" charset="-122"/>
              <a:ea typeface="华文新魏" pitchFamily="2" charset="-122"/>
            </a:endParaRPr>
          </a:p>
          <a:p>
            <a:pPr marL="0" indent="0">
              <a:lnSpc>
                <a:spcPct val="80000"/>
              </a:lnSpc>
              <a:buFont typeface="Wingdings" pitchFamily="2" charset="2"/>
              <a:buNone/>
            </a:pPr>
            <a:r>
              <a:rPr lang="zh-CN" altLang="en-US" sz="2400" b="1" smtClean="0">
                <a:solidFill>
                  <a:schemeClr val="hlink"/>
                </a:solidFill>
                <a:latin typeface="华文新魏" pitchFamily="2" charset="-122"/>
                <a:ea typeface="华文新魏" pitchFamily="2" charset="-122"/>
              </a:rPr>
              <a:t>减弱或消除办法：</a:t>
            </a:r>
          </a:p>
          <a:p>
            <a:pPr marL="0" indent="0">
              <a:lnSpc>
                <a:spcPct val="120000"/>
              </a:lnSpc>
              <a:buFont typeface="Wingdings" pitchFamily="2" charset="2"/>
              <a:buNone/>
            </a:pPr>
            <a:r>
              <a:rPr lang="zh-CN" altLang="en-US" sz="2400" b="1" smtClean="0">
                <a:latin typeface="黑体" pitchFamily="49" charset="-122"/>
                <a:ea typeface="黑体" pitchFamily="49" charset="-122"/>
              </a:rPr>
              <a:t>    </a:t>
            </a:r>
            <a:r>
              <a:rPr lang="en-US" altLang="zh-CN" sz="2400" b="1" smtClean="0">
                <a:latin typeface="黑体" pitchFamily="49" charset="-122"/>
                <a:ea typeface="黑体" pitchFamily="49" charset="-122"/>
              </a:rPr>
              <a:t>(1)</a:t>
            </a:r>
            <a:r>
              <a:rPr lang="zh-CN" altLang="en-US" sz="2400" b="1" smtClean="0">
                <a:latin typeface="黑体" pitchFamily="49" charset="-122"/>
                <a:ea typeface="黑体" pitchFamily="49" charset="-122"/>
              </a:rPr>
              <a:t>提高仪器等级。</a:t>
            </a:r>
          </a:p>
          <a:p>
            <a:pPr marL="0" indent="0">
              <a:lnSpc>
                <a:spcPct val="120000"/>
              </a:lnSpc>
              <a:buFont typeface="Wingdings" pitchFamily="2" charset="2"/>
              <a:buNone/>
            </a:pPr>
            <a:r>
              <a:rPr lang="en-US" altLang="zh-CN" sz="2400" b="1" smtClean="0">
                <a:latin typeface="黑体" pitchFamily="49" charset="-122"/>
                <a:ea typeface="黑体" pitchFamily="49" charset="-122"/>
              </a:rPr>
              <a:t>    (2)</a:t>
            </a:r>
            <a:r>
              <a:rPr lang="zh-CN" altLang="en-US" sz="2400" b="1" smtClean="0">
                <a:latin typeface="黑体" pitchFamily="49" charset="-122"/>
                <a:ea typeface="黑体" pitchFamily="49" charset="-122"/>
              </a:rPr>
              <a:t>采用自动照准方式。</a:t>
            </a:r>
          </a:p>
        </p:txBody>
      </p:sp>
      <p:cxnSp>
        <p:nvCxnSpPr>
          <p:cNvPr id="68612" name="AutoShape 4"/>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cxnSp>
        <p:nvCxnSpPr>
          <p:cNvPr id="68613" name="AutoShape 5"/>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spTree>
    <p:extLst>
      <p:ext uri="{BB962C8B-B14F-4D97-AF65-F5344CB8AC3E}">
        <p14:creationId xmlns:p14="http://schemas.microsoft.com/office/powerpoint/2010/main" val="6446035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392195">
                                            <p:txEl>
                                              <p:pRg st="0" end="0"/>
                                            </p:txEl>
                                          </p:spTgt>
                                        </p:tgtEl>
                                        <p:attrNameLst>
                                          <p:attrName>style.visibility</p:attrName>
                                        </p:attrNameLst>
                                      </p:cBhvr>
                                      <p:to>
                                        <p:strVal val="visible"/>
                                      </p:to>
                                    </p:set>
                                    <p:anim calcmode="lin" valueType="num">
                                      <p:cBhvr additive="base">
                                        <p:cTn id="7" dur="500" fill="hold"/>
                                        <p:tgtEl>
                                          <p:spTgt spid="39219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9219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392195">
                                            <p:txEl>
                                              <p:pRg st="1" end="1"/>
                                            </p:txEl>
                                          </p:spTgt>
                                        </p:tgtEl>
                                        <p:attrNameLst>
                                          <p:attrName>style.visibility</p:attrName>
                                        </p:attrNameLst>
                                      </p:cBhvr>
                                      <p:to>
                                        <p:strVal val="visible"/>
                                      </p:to>
                                    </p:set>
                                    <p:anim calcmode="lin" valueType="num">
                                      <p:cBhvr additive="base">
                                        <p:cTn id="13" dur="500" fill="hold"/>
                                        <p:tgtEl>
                                          <p:spTgt spid="392195">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9219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392195">
                                            <p:txEl>
                                              <p:pRg st="3" end="3"/>
                                            </p:txEl>
                                          </p:spTgt>
                                        </p:tgtEl>
                                        <p:attrNameLst>
                                          <p:attrName>style.visibility</p:attrName>
                                        </p:attrNameLst>
                                      </p:cBhvr>
                                      <p:to>
                                        <p:strVal val="visible"/>
                                      </p:to>
                                    </p:set>
                                    <p:anim calcmode="lin" valueType="num">
                                      <p:cBhvr additive="base">
                                        <p:cTn id="19" dur="500" fill="hold"/>
                                        <p:tgtEl>
                                          <p:spTgt spid="392195">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9219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nodeType="clickEffect">
                                  <p:stCondLst>
                                    <p:cond delay="0"/>
                                  </p:stCondLst>
                                  <p:childTnLst>
                                    <p:set>
                                      <p:cBhvr>
                                        <p:cTn id="24" dur="1" fill="hold">
                                          <p:stCondLst>
                                            <p:cond delay="0"/>
                                          </p:stCondLst>
                                        </p:cTn>
                                        <p:tgtEl>
                                          <p:spTgt spid="392195">
                                            <p:txEl>
                                              <p:pRg st="4" end="4"/>
                                            </p:txEl>
                                          </p:spTgt>
                                        </p:tgtEl>
                                        <p:attrNameLst>
                                          <p:attrName>style.visibility</p:attrName>
                                        </p:attrNameLst>
                                      </p:cBhvr>
                                      <p:to>
                                        <p:strVal val="visible"/>
                                      </p:to>
                                    </p:set>
                                    <p:anim calcmode="lin" valueType="num">
                                      <p:cBhvr additive="base">
                                        <p:cTn id="25" dur="500" fill="hold"/>
                                        <p:tgtEl>
                                          <p:spTgt spid="392195">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9219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nodeType="clickEffect">
                                  <p:stCondLst>
                                    <p:cond delay="0"/>
                                  </p:stCondLst>
                                  <p:childTnLst>
                                    <p:set>
                                      <p:cBhvr>
                                        <p:cTn id="30" dur="1" fill="hold">
                                          <p:stCondLst>
                                            <p:cond delay="0"/>
                                          </p:stCondLst>
                                        </p:cTn>
                                        <p:tgtEl>
                                          <p:spTgt spid="392195">
                                            <p:txEl>
                                              <p:pRg st="6" end="6"/>
                                            </p:txEl>
                                          </p:spTgt>
                                        </p:tgtEl>
                                        <p:attrNameLst>
                                          <p:attrName>style.visibility</p:attrName>
                                        </p:attrNameLst>
                                      </p:cBhvr>
                                      <p:to>
                                        <p:strVal val="visible"/>
                                      </p:to>
                                    </p:set>
                                    <p:anim calcmode="lin" valueType="num">
                                      <p:cBhvr additive="base">
                                        <p:cTn id="31" dur="500" fill="hold"/>
                                        <p:tgtEl>
                                          <p:spTgt spid="392195">
                                            <p:txEl>
                                              <p:pRg st="6" end="6"/>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9219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nodeType="clickEffect">
                                  <p:stCondLst>
                                    <p:cond delay="0"/>
                                  </p:stCondLst>
                                  <p:childTnLst>
                                    <p:set>
                                      <p:cBhvr>
                                        <p:cTn id="36" dur="1" fill="hold">
                                          <p:stCondLst>
                                            <p:cond delay="0"/>
                                          </p:stCondLst>
                                        </p:cTn>
                                        <p:tgtEl>
                                          <p:spTgt spid="392195">
                                            <p:txEl>
                                              <p:pRg st="7" end="7"/>
                                            </p:txEl>
                                          </p:spTgt>
                                        </p:tgtEl>
                                        <p:attrNameLst>
                                          <p:attrName>style.visibility</p:attrName>
                                        </p:attrNameLst>
                                      </p:cBhvr>
                                      <p:to>
                                        <p:strVal val="visible"/>
                                      </p:to>
                                    </p:set>
                                    <p:anim calcmode="lin" valueType="num">
                                      <p:cBhvr additive="base">
                                        <p:cTn id="37" dur="500" fill="hold"/>
                                        <p:tgtEl>
                                          <p:spTgt spid="392195">
                                            <p:txEl>
                                              <p:pRg st="7" end="7"/>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92195">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2" fill="hold" nodeType="clickEffect">
                                  <p:stCondLst>
                                    <p:cond delay="0"/>
                                  </p:stCondLst>
                                  <p:childTnLst>
                                    <p:set>
                                      <p:cBhvr>
                                        <p:cTn id="42" dur="1" fill="hold">
                                          <p:stCondLst>
                                            <p:cond delay="0"/>
                                          </p:stCondLst>
                                        </p:cTn>
                                        <p:tgtEl>
                                          <p:spTgt spid="392195">
                                            <p:txEl>
                                              <p:pRg st="8" end="8"/>
                                            </p:txEl>
                                          </p:spTgt>
                                        </p:tgtEl>
                                        <p:attrNameLst>
                                          <p:attrName>style.visibility</p:attrName>
                                        </p:attrNameLst>
                                      </p:cBhvr>
                                      <p:to>
                                        <p:strVal val="visible"/>
                                      </p:to>
                                    </p:set>
                                    <p:anim calcmode="lin" valueType="num">
                                      <p:cBhvr additive="base">
                                        <p:cTn id="43" dur="500" fill="hold"/>
                                        <p:tgtEl>
                                          <p:spTgt spid="392195">
                                            <p:txEl>
                                              <p:pRg st="8" end="8"/>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392195">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827088" y="333375"/>
            <a:ext cx="7632700" cy="715963"/>
          </a:xfrm>
        </p:spPr>
        <p:txBody>
          <a:bodyPr/>
          <a:lstStyle/>
          <a:p>
            <a:r>
              <a:rPr lang="en-US" altLang="zh-CN" b="1" smtClean="0">
                <a:solidFill>
                  <a:srgbClr val="0000FF"/>
                </a:solidFill>
                <a:latin typeface="宋体" charset="-122"/>
              </a:rPr>
              <a:t>8.</a:t>
            </a:r>
            <a:r>
              <a:rPr lang="zh-CN" altLang="en-US" b="1" smtClean="0">
                <a:solidFill>
                  <a:srgbClr val="0000FF"/>
                </a:solidFill>
                <a:latin typeface="宋体" charset="-122"/>
              </a:rPr>
              <a:t>外界环境的影响</a:t>
            </a:r>
            <a:endParaRPr lang="zh-CN" altLang="en-US" b="1" smtClean="0">
              <a:solidFill>
                <a:srgbClr val="0000FF"/>
              </a:solidFill>
            </a:endParaRPr>
          </a:p>
        </p:txBody>
      </p:sp>
      <p:sp>
        <p:nvSpPr>
          <p:cNvPr id="392195" name="Rectangle 3"/>
          <p:cNvSpPr>
            <a:spLocks noGrp="1" noChangeArrowheads="1"/>
          </p:cNvSpPr>
          <p:nvPr>
            <p:ph type="body" sz="half" idx="1"/>
          </p:nvPr>
        </p:nvSpPr>
        <p:spPr>
          <a:xfrm>
            <a:off x="468313" y="1268413"/>
            <a:ext cx="8135937" cy="4681537"/>
          </a:xfrm>
        </p:spPr>
        <p:txBody>
          <a:bodyPr/>
          <a:lstStyle/>
          <a:p>
            <a:pPr algn="just">
              <a:lnSpc>
                <a:spcPct val="150000"/>
              </a:lnSpc>
              <a:defRPr/>
            </a:pPr>
            <a:r>
              <a:rPr lang="zh-CN" altLang="en-US" sz="2400" b="1" dirty="0" smtClean="0">
                <a:latin typeface="黑体" pitchFamily="2" charset="-122"/>
                <a:ea typeface="黑体" pitchFamily="2" charset="-122"/>
              </a:rPr>
              <a:t>松软的土壤和风力影响仪器的稳定</a:t>
            </a:r>
          </a:p>
          <a:p>
            <a:pPr algn="just">
              <a:lnSpc>
                <a:spcPct val="150000"/>
              </a:lnSpc>
              <a:defRPr/>
            </a:pPr>
            <a:r>
              <a:rPr lang="zh-CN" altLang="en-US" sz="2400" b="1" dirty="0" smtClean="0">
                <a:latin typeface="黑体" pitchFamily="2" charset="-122"/>
                <a:ea typeface="黑体" pitchFamily="2" charset="-122"/>
              </a:rPr>
              <a:t>日晒和环境温度的变化引起管水准气泡运动和视准轴变化</a:t>
            </a:r>
          </a:p>
          <a:p>
            <a:pPr algn="just">
              <a:lnSpc>
                <a:spcPct val="150000"/>
              </a:lnSpc>
              <a:defRPr/>
            </a:pPr>
            <a:r>
              <a:rPr lang="zh-CN" altLang="en-US" sz="2400" b="1" dirty="0" smtClean="0">
                <a:latin typeface="黑体" pitchFamily="2" charset="-122"/>
                <a:ea typeface="黑体" pitchFamily="2" charset="-122"/>
              </a:rPr>
              <a:t>太阳照射地面产生热辐射，引起大气层密度变化，进而使目标影像跳动</a:t>
            </a:r>
          </a:p>
          <a:p>
            <a:pPr algn="just">
              <a:lnSpc>
                <a:spcPct val="150000"/>
              </a:lnSpc>
              <a:defRPr/>
            </a:pPr>
            <a:r>
              <a:rPr lang="zh-CN" altLang="en-US" sz="2400" b="1" dirty="0" smtClean="0">
                <a:latin typeface="黑体" pitchFamily="2" charset="-122"/>
                <a:ea typeface="黑体" pitchFamily="2" charset="-122"/>
              </a:rPr>
              <a:t>大气透明度低时目标成像不清晰</a:t>
            </a:r>
          </a:p>
          <a:p>
            <a:pPr algn="just">
              <a:lnSpc>
                <a:spcPct val="150000"/>
              </a:lnSpc>
              <a:defRPr/>
            </a:pPr>
            <a:r>
              <a:rPr lang="zh-CN" altLang="en-US" sz="2400" b="1" dirty="0" smtClean="0">
                <a:latin typeface="黑体" pitchFamily="2" charset="-122"/>
                <a:ea typeface="黑体" pitchFamily="2" charset="-122"/>
              </a:rPr>
              <a:t>视线太靠近建、构筑物时引起旁折光</a:t>
            </a:r>
          </a:p>
          <a:p>
            <a:pPr algn="just">
              <a:lnSpc>
                <a:spcPct val="150000"/>
              </a:lnSpc>
              <a:buFont typeface="Wingdings" pitchFamily="2" charset="2"/>
              <a:buNone/>
              <a:defRPr/>
            </a:pPr>
            <a:r>
              <a:rPr lang="zh-CN" altLang="en-US" sz="2400" b="1" dirty="0" smtClean="0">
                <a:solidFill>
                  <a:srgbClr val="0000FF"/>
                </a:solidFill>
                <a:latin typeface="黑体" pitchFamily="2" charset="-122"/>
                <a:ea typeface="黑体" pitchFamily="2" charset="-122"/>
              </a:rPr>
              <a:t>削弱方法：</a:t>
            </a:r>
            <a:r>
              <a:rPr lang="zh-CN" altLang="en-US" sz="2400" b="1" dirty="0" smtClean="0">
                <a:solidFill>
                  <a:srgbClr val="FF0000"/>
                </a:solidFill>
                <a:latin typeface="黑体" pitchFamily="2" charset="-122"/>
                <a:ea typeface="黑体" pitchFamily="2" charset="-122"/>
              </a:rPr>
              <a:t>选择有利的观测时间和观测环境，工作时给仪器打伞等。</a:t>
            </a:r>
          </a:p>
          <a:p>
            <a:pPr marL="0" indent="0">
              <a:lnSpc>
                <a:spcPct val="80000"/>
              </a:lnSpc>
              <a:buFont typeface="Wingdings" pitchFamily="2" charset="2"/>
              <a:buNone/>
              <a:defRPr/>
            </a:pPr>
            <a:endParaRPr lang="zh-CN" altLang="en-US" sz="2400" b="1" dirty="0" smtClean="0">
              <a:latin typeface="黑体" pitchFamily="2" charset="-122"/>
              <a:ea typeface="黑体" pitchFamily="2" charset="-122"/>
            </a:endParaRPr>
          </a:p>
        </p:txBody>
      </p:sp>
      <p:cxnSp>
        <p:nvCxnSpPr>
          <p:cNvPr id="69636" name="AutoShape 4"/>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cxnSp>
        <p:nvCxnSpPr>
          <p:cNvPr id="69637" name="AutoShape 5"/>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spTree>
    <p:extLst>
      <p:ext uri="{BB962C8B-B14F-4D97-AF65-F5344CB8AC3E}">
        <p14:creationId xmlns:p14="http://schemas.microsoft.com/office/powerpoint/2010/main" val="930023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392195">
                                            <p:txEl>
                                              <p:pRg st="0" end="0"/>
                                            </p:txEl>
                                          </p:spTgt>
                                        </p:tgtEl>
                                        <p:attrNameLst>
                                          <p:attrName>style.visibility</p:attrName>
                                        </p:attrNameLst>
                                      </p:cBhvr>
                                      <p:to>
                                        <p:strVal val="visible"/>
                                      </p:to>
                                    </p:set>
                                    <p:anim calcmode="lin" valueType="num">
                                      <p:cBhvr additive="base">
                                        <p:cTn id="7" dur="500" fill="hold"/>
                                        <p:tgtEl>
                                          <p:spTgt spid="39219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9219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392195">
                                            <p:txEl>
                                              <p:pRg st="1" end="1"/>
                                            </p:txEl>
                                          </p:spTgt>
                                        </p:tgtEl>
                                        <p:attrNameLst>
                                          <p:attrName>style.visibility</p:attrName>
                                        </p:attrNameLst>
                                      </p:cBhvr>
                                      <p:to>
                                        <p:strVal val="visible"/>
                                      </p:to>
                                    </p:set>
                                    <p:anim calcmode="lin" valueType="num">
                                      <p:cBhvr additive="base">
                                        <p:cTn id="13" dur="500" fill="hold"/>
                                        <p:tgtEl>
                                          <p:spTgt spid="392195">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9219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392195">
                                            <p:txEl>
                                              <p:pRg st="2" end="2"/>
                                            </p:txEl>
                                          </p:spTgt>
                                        </p:tgtEl>
                                        <p:attrNameLst>
                                          <p:attrName>style.visibility</p:attrName>
                                        </p:attrNameLst>
                                      </p:cBhvr>
                                      <p:to>
                                        <p:strVal val="visible"/>
                                      </p:to>
                                    </p:set>
                                    <p:anim calcmode="lin" valueType="num">
                                      <p:cBhvr additive="base">
                                        <p:cTn id="19" dur="500" fill="hold"/>
                                        <p:tgtEl>
                                          <p:spTgt spid="392195">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9219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nodeType="clickEffect">
                                  <p:stCondLst>
                                    <p:cond delay="0"/>
                                  </p:stCondLst>
                                  <p:childTnLst>
                                    <p:set>
                                      <p:cBhvr>
                                        <p:cTn id="24" dur="1" fill="hold">
                                          <p:stCondLst>
                                            <p:cond delay="0"/>
                                          </p:stCondLst>
                                        </p:cTn>
                                        <p:tgtEl>
                                          <p:spTgt spid="392195">
                                            <p:txEl>
                                              <p:pRg st="3" end="3"/>
                                            </p:txEl>
                                          </p:spTgt>
                                        </p:tgtEl>
                                        <p:attrNameLst>
                                          <p:attrName>style.visibility</p:attrName>
                                        </p:attrNameLst>
                                      </p:cBhvr>
                                      <p:to>
                                        <p:strVal val="visible"/>
                                      </p:to>
                                    </p:set>
                                    <p:anim calcmode="lin" valueType="num">
                                      <p:cBhvr additive="base">
                                        <p:cTn id="25" dur="500" fill="hold"/>
                                        <p:tgtEl>
                                          <p:spTgt spid="392195">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9219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nodeType="clickEffect">
                                  <p:stCondLst>
                                    <p:cond delay="0"/>
                                  </p:stCondLst>
                                  <p:childTnLst>
                                    <p:set>
                                      <p:cBhvr>
                                        <p:cTn id="30" dur="1" fill="hold">
                                          <p:stCondLst>
                                            <p:cond delay="0"/>
                                          </p:stCondLst>
                                        </p:cTn>
                                        <p:tgtEl>
                                          <p:spTgt spid="392195">
                                            <p:txEl>
                                              <p:pRg st="4" end="4"/>
                                            </p:txEl>
                                          </p:spTgt>
                                        </p:tgtEl>
                                        <p:attrNameLst>
                                          <p:attrName>style.visibility</p:attrName>
                                        </p:attrNameLst>
                                      </p:cBhvr>
                                      <p:to>
                                        <p:strVal val="visible"/>
                                      </p:to>
                                    </p:set>
                                    <p:anim calcmode="lin" valueType="num">
                                      <p:cBhvr additive="base">
                                        <p:cTn id="31" dur="500" fill="hold"/>
                                        <p:tgtEl>
                                          <p:spTgt spid="392195">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9219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nodeType="clickEffect">
                                  <p:stCondLst>
                                    <p:cond delay="0"/>
                                  </p:stCondLst>
                                  <p:childTnLst>
                                    <p:set>
                                      <p:cBhvr>
                                        <p:cTn id="36" dur="1" fill="hold">
                                          <p:stCondLst>
                                            <p:cond delay="0"/>
                                          </p:stCondLst>
                                        </p:cTn>
                                        <p:tgtEl>
                                          <p:spTgt spid="392195">
                                            <p:txEl>
                                              <p:pRg st="5" end="5"/>
                                            </p:txEl>
                                          </p:spTgt>
                                        </p:tgtEl>
                                        <p:attrNameLst>
                                          <p:attrName>style.visibility</p:attrName>
                                        </p:attrNameLst>
                                      </p:cBhvr>
                                      <p:to>
                                        <p:strVal val="visible"/>
                                      </p:to>
                                    </p:set>
                                    <p:anim calcmode="lin" valueType="num">
                                      <p:cBhvr additive="base">
                                        <p:cTn id="37" dur="500" fill="hold"/>
                                        <p:tgtEl>
                                          <p:spTgt spid="392195">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92195">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827088" y="333375"/>
            <a:ext cx="7921376" cy="715963"/>
          </a:xfrm>
        </p:spPr>
        <p:txBody>
          <a:bodyPr/>
          <a:lstStyle/>
          <a:p>
            <a:pPr eaLnBrk="1" hangingPunct="1"/>
            <a:r>
              <a:rPr lang="zh-CN" altLang="en-US" b="1" dirty="0" smtClean="0">
                <a:solidFill>
                  <a:srgbClr val="0000FF"/>
                </a:solidFill>
                <a:latin typeface="宋体" charset="-122"/>
              </a:rPr>
              <a:t>方向观测法测水平角与竖直角测量</a:t>
            </a:r>
            <a:endParaRPr lang="en-US" altLang="zh-CN" b="1" dirty="0" smtClean="0">
              <a:solidFill>
                <a:srgbClr val="0000FF"/>
              </a:solidFill>
              <a:latin typeface="宋体" charset="-122"/>
            </a:endParaRPr>
          </a:p>
        </p:txBody>
      </p:sp>
      <p:sp>
        <p:nvSpPr>
          <p:cNvPr id="70659" name="Rectangle 3"/>
          <p:cNvSpPr>
            <a:spLocks noGrp="1" noChangeArrowheads="1"/>
          </p:cNvSpPr>
          <p:nvPr>
            <p:ph type="body" sz="half" idx="1"/>
          </p:nvPr>
        </p:nvSpPr>
        <p:spPr>
          <a:xfrm>
            <a:off x="468313" y="1268413"/>
            <a:ext cx="8135937" cy="4681537"/>
          </a:xfrm>
        </p:spPr>
        <p:txBody>
          <a:bodyPr/>
          <a:lstStyle/>
          <a:p>
            <a:pPr marL="0" indent="449263" eaLnBrk="1" hangingPunct="1">
              <a:lnSpc>
                <a:spcPct val="150000"/>
              </a:lnSpc>
              <a:buFont typeface="Wingdings" pitchFamily="2" charset="2"/>
              <a:buNone/>
            </a:pPr>
            <a:r>
              <a:rPr lang="en-US" altLang="zh-CN" sz="2400" b="1" dirty="0" smtClean="0">
                <a:latin typeface="黑体" pitchFamily="49" charset="-122"/>
                <a:ea typeface="黑体" pitchFamily="49" charset="-122"/>
              </a:rPr>
              <a:t>1.</a:t>
            </a:r>
            <a:r>
              <a:rPr lang="zh-CN" altLang="en-US" sz="2400" b="1" dirty="0" smtClean="0">
                <a:latin typeface="黑体" pitchFamily="49" charset="-122"/>
                <a:ea typeface="黑体" pitchFamily="49" charset="-122"/>
              </a:rPr>
              <a:t>继续练习仪器的对中整平。</a:t>
            </a:r>
            <a:endParaRPr lang="en-US" altLang="zh-CN" sz="2400" b="1" dirty="0" smtClean="0">
              <a:latin typeface="黑体" pitchFamily="49" charset="-122"/>
              <a:ea typeface="黑体" pitchFamily="49" charset="-122"/>
            </a:endParaRPr>
          </a:p>
          <a:p>
            <a:pPr marL="0" indent="449263">
              <a:lnSpc>
                <a:spcPct val="150000"/>
              </a:lnSpc>
              <a:buNone/>
            </a:pPr>
            <a:r>
              <a:rPr lang="en-US" altLang="zh-CN" sz="2400" b="1" dirty="0" smtClean="0">
                <a:latin typeface="黑体" pitchFamily="49" charset="-122"/>
                <a:ea typeface="黑体" pitchFamily="49" charset="-122"/>
              </a:rPr>
              <a:t>2.</a:t>
            </a:r>
            <a:r>
              <a:rPr lang="zh-CN" altLang="en-US" sz="2400" b="1" dirty="0" smtClean="0">
                <a:latin typeface="黑体" pitchFamily="49" charset="-122"/>
                <a:ea typeface="黑体" pitchFamily="49" charset="-122"/>
              </a:rPr>
              <a:t>方向观测法水平角测量，</a:t>
            </a:r>
            <a:r>
              <a:rPr lang="zh-CN" altLang="en-US" sz="2400" b="1" dirty="0" smtClean="0">
                <a:solidFill>
                  <a:srgbClr val="FF0000"/>
                </a:solidFill>
                <a:latin typeface="黑体" pitchFamily="49" charset="-122"/>
                <a:ea typeface="黑体" pitchFamily="49" charset="-122"/>
              </a:rPr>
              <a:t>每组</a:t>
            </a:r>
            <a:r>
              <a:rPr lang="zh-CN" altLang="en-US" sz="2400" b="1" dirty="0" smtClean="0">
                <a:latin typeface="黑体" pitchFamily="49" charset="-122"/>
                <a:ea typeface="黑体" pitchFamily="49" charset="-122"/>
              </a:rPr>
              <a:t>选择</a:t>
            </a:r>
            <a:r>
              <a:rPr lang="en-US" altLang="zh-CN" sz="2400" b="1" dirty="0" smtClean="0">
                <a:latin typeface="黑体" pitchFamily="49" charset="-122"/>
                <a:ea typeface="黑体" pitchFamily="49" charset="-122"/>
              </a:rPr>
              <a:t>4</a:t>
            </a:r>
            <a:r>
              <a:rPr lang="zh-CN" altLang="en-US" sz="2400" b="1" dirty="0" smtClean="0">
                <a:latin typeface="黑体" pitchFamily="49" charset="-122"/>
                <a:ea typeface="黑体" pitchFamily="49" charset="-122"/>
              </a:rPr>
              <a:t>个目标，每人分别观测</a:t>
            </a:r>
            <a:r>
              <a:rPr lang="en-US" altLang="zh-CN" sz="2400" b="1" dirty="0" smtClean="0">
                <a:latin typeface="黑体" pitchFamily="49" charset="-122"/>
                <a:ea typeface="黑体" pitchFamily="49" charset="-122"/>
              </a:rPr>
              <a:t>1</a:t>
            </a:r>
            <a:r>
              <a:rPr lang="zh-CN" altLang="en-US" sz="2400" b="1" dirty="0" smtClean="0">
                <a:latin typeface="黑体" pitchFamily="49" charset="-122"/>
                <a:ea typeface="黑体" pitchFamily="49" charset="-122"/>
              </a:rPr>
              <a:t>个测回，要求在</a:t>
            </a:r>
            <a:r>
              <a:rPr lang="en-US" altLang="zh-CN" sz="2400" b="1" dirty="0" smtClean="0">
                <a:latin typeface="黑体" pitchFamily="49" charset="-122"/>
                <a:ea typeface="黑体" pitchFamily="49" charset="-122"/>
              </a:rPr>
              <a:t>2</a:t>
            </a:r>
            <a:r>
              <a:rPr lang="zh-CN" altLang="en-US" sz="2400" b="1" dirty="0" smtClean="0">
                <a:latin typeface="黑体" pitchFamily="49" charset="-122"/>
                <a:ea typeface="黑体" pitchFamily="49" charset="-122"/>
              </a:rPr>
              <a:t>个测回的观测中，</a:t>
            </a:r>
            <a:r>
              <a:rPr lang="zh-CN" altLang="en-US" sz="2400" b="1" dirty="0" smtClean="0">
                <a:solidFill>
                  <a:srgbClr val="FF0000"/>
                </a:solidFill>
                <a:latin typeface="黑体" pitchFamily="49" charset="-122"/>
                <a:ea typeface="黑体" pitchFamily="49" charset="-122"/>
              </a:rPr>
              <a:t>水平度盘分别配置为</a:t>
            </a:r>
            <a:r>
              <a:rPr lang="en-US" altLang="zh-CN" sz="2400" b="1" dirty="0" smtClean="0">
                <a:solidFill>
                  <a:srgbClr val="FF0000"/>
                </a:solidFill>
                <a:latin typeface="黑体" pitchFamily="49" charset="-122"/>
                <a:ea typeface="黑体" pitchFamily="49" charset="-122"/>
              </a:rPr>
              <a:t>0°</a:t>
            </a:r>
            <a:r>
              <a:rPr lang="zh-CN" altLang="en-US" sz="2400" b="1" dirty="0" smtClean="0">
                <a:solidFill>
                  <a:srgbClr val="FF0000"/>
                </a:solidFill>
                <a:latin typeface="黑体" pitchFamily="49" charset="-122"/>
                <a:ea typeface="黑体" pitchFamily="49" charset="-122"/>
              </a:rPr>
              <a:t>和</a:t>
            </a:r>
            <a:r>
              <a:rPr lang="en-US" altLang="zh-CN" sz="2400" b="1" dirty="0" smtClean="0">
                <a:solidFill>
                  <a:srgbClr val="FF0000"/>
                </a:solidFill>
                <a:latin typeface="黑体" pitchFamily="49" charset="-122"/>
                <a:ea typeface="黑体" pitchFamily="49" charset="-122"/>
              </a:rPr>
              <a:t>90°</a:t>
            </a:r>
            <a:r>
              <a:rPr lang="zh-CN" altLang="en-US" sz="2400" b="1" dirty="0" smtClean="0">
                <a:solidFill>
                  <a:srgbClr val="FF0000"/>
                </a:solidFill>
                <a:latin typeface="黑体" pitchFamily="49" charset="-122"/>
                <a:ea typeface="黑体" pitchFamily="49" charset="-122"/>
              </a:rPr>
              <a:t>附近。</a:t>
            </a:r>
            <a:r>
              <a:rPr lang="zh-CN" altLang="en-US" sz="2400" b="1" dirty="0" smtClean="0">
                <a:latin typeface="黑体" pitchFamily="49" charset="-122"/>
                <a:ea typeface="黑体" pitchFamily="49" charset="-122"/>
              </a:rPr>
              <a:t>限差要求：</a:t>
            </a:r>
            <a:r>
              <a:rPr lang="zh-CN" altLang="en-US" sz="2400" b="1" dirty="0" smtClean="0">
                <a:solidFill>
                  <a:srgbClr val="FF0000"/>
                </a:solidFill>
                <a:latin typeface="黑体" pitchFamily="49" charset="-122"/>
                <a:ea typeface="黑体" pitchFamily="49" charset="-122"/>
              </a:rPr>
              <a:t>要求半测回归零差差小于</a:t>
            </a:r>
            <a:r>
              <a:rPr lang="en-US" altLang="zh-CN" sz="2400" b="1" dirty="0" smtClean="0">
                <a:solidFill>
                  <a:srgbClr val="FF0000"/>
                </a:solidFill>
                <a:latin typeface="黑体" pitchFamily="49" charset="-122"/>
                <a:ea typeface="黑体" pitchFamily="49" charset="-122"/>
              </a:rPr>
              <a:t>18″</a:t>
            </a:r>
            <a:r>
              <a:rPr lang="zh-CN" altLang="en-US" sz="2400" b="1" dirty="0" smtClean="0">
                <a:solidFill>
                  <a:srgbClr val="FF0000"/>
                </a:solidFill>
                <a:latin typeface="黑体" pitchFamily="49" charset="-122"/>
                <a:ea typeface="黑体" pitchFamily="49" charset="-122"/>
              </a:rPr>
              <a:t>，各测回同一方向值互差小于</a:t>
            </a:r>
            <a:r>
              <a:rPr lang="en-US" altLang="zh-CN" sz="2400" b="1" dirty="0" smtClean="0">
                <a:solidFill>
                  <a:srgbClr val="FF0000"/>
                </a:solidFill>
                <a:latin typeface="黑体" pitchFamily="49" charset="-122"/>
                <a:ea typeface="黑体" pitchFamily="49" charset="-122"/>
              </a:rPr>
              <a:t>24″ </a:t>
            </a:r>
            <a:r>
              <a:rPr lang="zh-CN" altLang="en-US" sz="2400" b="1" dirty="0" smtClean="0">
                <a:latin typeface="黑体" pitchFamily="49" charset="-122"/>
                <a:ea typeface="黑体" pitchFamily="49" charset="-122"/>
              </a:rPr>
              <a:t>。</a:t>
            </a:r>
            <a:endParaRPr lang="en-US" altLang="zh-CN" sz="2400" b="1" dirty="0" smtClean="0">
              <a:latin typeface="黑体" pitchFamily="49" charset="-122"/>
              <a:ea typeface="黑体" pitchFamily="49" charset="-122"/>
            </a:endParaRPr>
          </a:p>
          <a:p>
            <a:pPr marL="0" indent="449263" eaLnBrk="1" hangingPunct="1">
              <a:lnSpc>
                <a:spcPct val="150000"/>
              </a:lnSpc>
              <a:buFont typeface="Wingdings" pitchFamily="2" charset="2"/>
              <a:buNone/>
            </a:pPr>
            <a:r>
              <a:rPr lang="en-US" altLang="zh-CN" sz="2400" b="1" dirty="0" smtClean="0">
                <a:latin typeface="黑体" pitchFamily="49" charset="-122"/>
                <a:ea typeface="黑体" pitchFamily="49" charset="-122"/>
              </a:rPr>
              <a:t>3.</a:t>
            </a:r>
            <a:r>
              <a:rPr lang="zh-CN" altLang="en-US" sz="2400" b="1" dirty="0" smtClean="0">
                <a:latin typeface="黑体" pitchFamily="49" charset="-122"/>
                <a:ea typeface="黑体" pitchFamily="49" charset="-122"/>
              </a:rPr>
              <a:t>测回法</a:t>
            </a:r>
            <a:r>
              <a:rPr lang="zh-CN" altLang="en-US" sz="2400" b="1" dirty="0" smtClean="0">
                <a:solidFill>
                  <a:srgbClr val="FF0000"/>
                </a:solidFill>
                <a:latin typeface="黑体" pitchFamily="49" charset="-122"/>
                <a:ea typeface="黑体" pitchFamily="49" charset="-122"/>
              </a:rPr>
              <a:t>竖直角测量</a:t>
            </a:r>
            <a:r>
              <a:rPr lang="zh-CN" altLang="en-US" sz="2400" b="1" dirty="0" smtClean="0">
                <a:latin typeface="黑体" pitchFamily="49" charset="-122"/>
                <a:ea typeface="黑体" pitchFamily="49" charset="-122"/>
              </a:rPr>
              <a:t>，每个人选择</a:t>
            </a:r>
            <a:r>
              <a:rPr lang="en-US" altLang="zh-CN" sz="2400" b="1" dirty="0" smtClean="0">
                <a:latin typeface="黑体" pitchFamily="49" charset="-122"/>
                <a:ea typeface="黑体" pitchFamily="49" charset="-122"/>
              </a:rPr>
              <a:t>2</a:t>
            </a:r>
            <a:r>
              <a:rPr lang="zh-CN" altLang="en-US" sz="2400" b="1" dirty="0" smtClean="0">
                <a:latin typeface="黑体" pitchFamily="49" charset="-122"/>
                <a:ea typeface="黑体" pitchFamily="49" charset="-122"/>
              </a:rPr>
              <a:t>个目标（一个目标高于仪器高，一个目标低于仪器高）观测</a:t>
            </a:r>
            <a:r>
              <a:rPr lang="en-US" altLang="zh-CN" sz="2400" b="1" dirty="0" smtClean="0">
                <a:latin typeface="黑体" pitchFamily="49" charset="-122"/>
                <a:ea typeface="黑体" pitchFamily="49" charset="-122"/>
              </a:rPr>
              <a:t>2</a:t>
            </a:r>
            <a:r>
              <a:rPr lang="zh-CN" altLang="en-US" sz="2400" b="1" dirty="0" smtClean="0">
                <a:latin typeface="黑体" pitchFamily="49" charset="-122"/>
                <a:ea typeface="黑体" pitchFamily="49" charset="-122"/>
              </a:rPr>
              <a:t>个测回，要求竖盘指标差的互差的绝对值小于</a:t>
            </a:r>
            <a:r>
              <a:rPr lang="en-US" altLang="zh-CN" sz="2400" b="1" dirty="0" smtClean="0">
                <a:latin typeface="黑体" pitchFamily="49" charset="-122"/>
                <a:ea typeface="黑体" pitchFamily="49" charset="-122"/>
              </a:rPr>
              <a:t>25″</a:t>
            </a:r>
            <a:r>
              <a:rPr lang="zh-CN" altLang="en-US" sz="2400" b="1" dirty="0" smtClean="0">
                <a:latin typeface="黑体" pitchFamily="49" charset="-122"/>
                <a:ea typeface="黑体" pitchFamily="49" charset="-122"/>
              </a:rPr>
              <a:t>。</a:t>
            </a:r>
          </a:p>
          <a:p>
            <a:pPr marL="0" indent="449263" eaLnBrk="1" hangingPunct="1">
              <a:lnSpc>
                <a:spcPct val="150000"/>
              </a:lnSpc>
              <a:buFont typeface="Wingdings" pitchFamily="2" charset="2"/>
              <a:buNone/>
            </a:pPr>
            <a:endParaRPr lang="en-US" altLang="zh-CN" sz="2400" dirty="0" smtClean="0">
              <a:latin typeface="华文新魏" pitchFamily="2" charset="-122"/>
              <a:ea typeface="华文新魏" pitchFamily="2" charset="-122"/>
            </a:endParaRPr>
          </a:p>
          <a:p>
            <a:pPr marL="0" indent="449263" eaLnBrk="1" hangingPunct="1">
              <a:lnSpc>
                <a:spcPct val="150000"/>
              </a:lnSpc>
              <a:buFont typeface="Wingdings" pitchFamily="2" charset="2"/>
              <a:buNone/>
            </a:pPr>
            <a:endParaRPr lang="zh-CN" altLang="en-US" sz="2400" b="1" dirty="0" smtClean="0">
              <a:latin typeface="黑体" pitchFamily="49" charset="-122"/>
              <a:ea typeface="黑体" pitchFamily="49" charset="-122"/>
            </a:endParaRPr>
          </a:p>
        </p:txBody>
      </p:sp>
      <p:cxnSp>
        <p:nvCxnSpPr>
          <p:cNvPr id="70660" name="AutoShape 4"/>
          <p:cNvCxnSpPr>
            <a:cxnSpLocks noChangeShapeType="1"/>
          </p:cNvCxnSpPr>
          <p:nvPr/>
        </p:nvCxnSpPr>
        <p:spPr bwMode="auto">
          <a:xfrm rot="5400000" flipV="1">
            <a:off x="4148932"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cxnSp>
        <p:nvCxnSpPr>
          <p:cNvPr id="70661" name="AutoShape 5"/>
          <p:cNvCxnSpPr>
            <a:cxnSpLocks noChangeShapeType="1"/>
          </p:cNvCxnSpPr>
          <p:nvPr/>
        </p:nvCxnSpPr>
        <p:spPr bwMode="auto">
          <a:xfrm rot="5400000" flipV="1">
            <a:off x="4148932"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spTree>
    <p:extLst>
      <p:ext uri="{BB962C8B-B14F-4D97-AF65-F5344CB8AC3E}">
        <p14:creationId xmlns:p14="http://schemas.microsoft.com/office/powerpoint/2010/main" val="18885894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827088" y="333375"/>
            <a:ext cx="7632700" cy="715963"/>
          </a:xfrm>
        </p:spPr>
        <p:txBody>
          <a:bodyPr/>
          <a:lstStyle/>
          <a:p>
            <a:pPr eaLnBrk="1" hangingPunct="1"/>
            <a:r>
              <a:rPr lang="zh-CN" altLang="en-US" b="1" smtClean="0">
                <a:solidFill>
                  <a:srgbClr val="0000FF"/>
                </a:solidFill>
                <a:latin typeface="宋体" charset="-122"/>
              </a:rPr>
              <a:t>方向观测法水平角观测</a:t>
            </a:r>
          </a:p>
        </p:txBody>
      </p:sp>
      <p:sp>
        <p:nvSpPr>
          <p:cNvPr id="405507" name="Rectangle 3"/>
          <p:cNvSpPr>
            <a:spLocks noGrp="1" noChangeArrowheads="1"/>
          </p:cNvSpPr>
          <p:nvPr>
            <p:ph type="body" sz="half" idx="1"/>
          </p:nvPr>
        </p:nvSpPr>
        <p:spPr>
          <a:xfrm>
            <a:off x="468313" y="1268413"/>
            <a:ext cx="8135937" cy="4681537"/>
          </a:xfrm>
        </p:spPr>
        <p:txBody>
          <a:bodyPr/>
          <a:lstStyle/>
          <a:p>
            <a:pPr marL="0" indent="449263" eaLnBrk="1" hangingPunct="1">
              <a:lnSpc>
                <a:spcPct val="130000"/>
              </a:lnSpc>
              <a:spcBef>
                <a:spcPts val="600"/>
              </a:spcBef>
              <a:buFont typeface="Wingdings" pitchFamily="2" charset="2"/>
              <a:buNone/>
            </a:pPr>
            <a:r>
              <a:rPr lang="en-US" altLang="zh-CN" sz="2400" b="1" smtClean="0">
                <a:latin typeface="黑体" pitchFamily="49" charset="-122"/>
                <a:ea typeface="黑体" pitchFamily="49" charset="-122"/>
              </a:rPr>
              <a:t>(</a:t>
            </a:r>
            <a:r>
              <a:rPr lang="zh-CN" altLang="en-US" sz="2400" b="1" smtClean="0">
                <a:latin typeface="黑体" pitchFamily="49" charset="-122"/>
                <a:ea typeface="黑体" pitchFamily="49" charset="-122"/>
              </a:rPr>
              <a:t>四</a:t>
            </a:r>
            <a:r>
              <a:rPr lang="en-US" altLang="zh-CN" sz="2400" b="1" smtClean="0">
                <a:latin typeface="黑体" pitchFamily="49" charset="-122"/>
                <a:ea typeface="黑体" pitchFamily="49" charset="-122"/>
              </a:rPr>
              <a:t>)</a:t>
            </a:r>
            <a:r>
              <a:rPr lang="zh-CN" altLang="en-US" sz="2400" b="1" u="sng" smtClean="0">
                <a:solidFill>
                  <a:srgbClr val="0000FF"/>
                </a:solidFill>
                <a:latin typeface="黑体" pitchFamily="49" charset="-122"/>
                <a:ea typeface="黑体" pitchFamily="49" charset="-122"/>
              </a:rPr>
              <a:t>顺时针</a:t>
            </a:r>
            <a:r>
              <a:rPr lang="zh-CN" altLang="en-US" sz="2400" b="1" smtClean="0">
                <a:latin typeface="黑体" pitchFamily="49" charset="-122"/>
                <a:ea typeface="黑体" pitchFamily="49" charset="-122"/>
              </a:rPr>
              <a:t>方向依次照准</a:t>
            </a:r>
            <a:r>
              <a:rPr lang="en-US" altLang="zh-CN" sz="2400" b="1" smtClean="0">
                <a:latin typeface="黑体" pitchFamily="49" charset="-122"/>
                <a:ea typeface="黑体" pitchFamily="49" charset="-122"/>
              </a:rPr>
              <a:t>B</a:t>
            </a:r>
            <a:r>
              <a:rPr lang="zh-CN" altLang="en-US" sz="2400" b="1" smtClean="0">
                <a:latin typeface="黑体" pitchFamily="49" charset="-122"/>
                <a:ea typeface="黑体" pitchFamily="49" charset="-122"/>
              </a:rPr>
              <a:t>、</a:t>
            </a:r>
            <a:r>
              <a:rPr lang="en-US" altLang="zh-CN" sz="2400" b="1" smtClean="0">
                <a:latin typeface="黑体" pitchFamily="49" charset="-122"/>
                <a:ea typeface="黑体" pitchFamily="49" charset="-122"/>
              </a:rPr>
              <a:t>C</a:t>
            </a:r>
            <a:r>
              <a:rPr lang="zh-CN" altLang="en-US" sz="2400" b="1" smtClean="0">
                <a:latin typeface="黑体" pitchFamily="49" charset="-122"/>
                <a:ea typeface="黑体" pitchFamily="49" charset="-122"/>
              </a:rPr>
              <a:t>、</a:t>
            </a:r>
            <a:r>
              <a:rPr lang="en-US" altLang="zh-CN" sz="2400" b="1" smtClean="0">
                <a:latin typeface="黑体" pitchFamily="49" charset="-122"/>
                <a:ea typeface="黑体" pitchFamily="49" charset="-122"/>
              </a:rPr>
              <a:t>D</a:t>
            </a:r>
            <a:r>
              <a:rPr lang="zh-CN" altLang="en-US" sz="2400" b="1" smtClean="0">
                <a:latin typeface="黑体" pitchFamily="49" charset="-122"/>
                <a:ea typeface="黑体" pitchFamily="49" charset="-122"/>
              </a:rPr>
              <a:t>各点，读取水平度盘读数。最后再照准</a:t>
            </a:r>
            <a:r>
              <a:rPr lang="en-US" altLang="zh-CN" sz="2400" b="1" smtClean="0">
                <a:latin typeface="黑体" pitchFamily="49" charset="-122"/>
                <a:ea typeface="黑体" pitchFamily="49" charset="-122"/>
              </a:rPr>
              <a:t>A</a:t>
            </a:r>
            <a:r>
              <a:rPr lang="zh-CN" altLang="en-US" sz="2400" b="1" smtClean="0">
                <a:latin typeface="黑体" pitchFamily="49" charset="-122"/>
                <a:ea typeface="黑体" pitchFamily="49" charset="-122"/>
              </a:rPr>
              <a:t>并读取水平度盘读数，称为</a:t>
            </a:r>
            <a:r>
              <a:rPr lang="zh-CN" altLang="en-US" sz="2400" b="1" u="sng" smtClean="0">
                <a:solidFill>
                  <a:schemeClr val="hlink"/>
                </a:solidFill>
                <a:latin typeface="黑体" pitchFamily="49" charset="-122"/>
                <a:ea typeface="黑体" pitchFamily="49" charset="-122"/>
              </a:rPr>
              <a:t>归零</a:t>
            </a:r>
            <a:r>
              <a:rPr lang="zh-CN" altLang="en-US" sz="2400" b="1" smtClean="0">
                <a:latin typeface="黑体" pitchFamily="49" charset="-122"/>
                <a:ea typeface="黑体" pitchFamily="49" charset="-122"/>
              </a:rPr>
              <a:t>。以上过程称为上半测回。</a:t>
            </a:r>
          </a:p>
          <a:p>
            <a:pPr marL="0" indent="449263" eaLnBrk="1" hangingPunct="1">
              <a:lnSpc>
                <a:spcPct val="130000"/>
              </a:lnSpc>
              <a:spcBef>
                <a:spcPts val="600"/>
              </a:spcBef>
              <a:buFont typeface="Wingdings" pitchFamily="2" charset="2"/>
              <a:buNone/>
            </a:pPr>
            <a:r>
              <a:rPr lang="en-US" altLang="zh-CN" sz="2400" b="1" smtClean="0">
                <a:latin typeface="黑体" pitchFamily="49" charset="-122"/>
                <a:ea typeface="黑体" pitchFamily="49" charset="-122"/>
              </a:rPr>
              <a:t>(</a:t>
            </a:r>
            <a:r>
              <a:rPr lang="zh-CN" altLang="en-US" sz="2400" b="1" smtClean="0">
                <a:latin typeface="黑体" pitchFamily="49" charset="-122"/>
                <a:ea typeface="黑体" pitchFamily="49" charset="-122"/>
              </a:rPr>
              <a:t>五</a:t>
            </a:r>
            <a:r>
              <a:rPr lang="en-US" altLang="zh-CN" sz="2400" b="1" smtClean="0">
                <a:latin typeface="黑体" pitchFamily="49" charset="-122"/>
                <a:ea typeface="黑体" pitchFamily="49" charset="-122"/>
              </a:rPr>
              <a:t>)</a:t>
            </a:r>
            <a:r>
              <a:rPr lang="zh-CN" altLang="en-US" sz="2400" b="1" smtClean="0">
                <a:latin typeface="黑体" pitchFamily="49" charset="-122"/>
                <a:ea typeface="黑体" pitchFamily="49" charset="-122"/>
              </a:rPr>
              <a:t>倒转望远镜改为盘右，以</a:t>
            </a:r>
            <a:r>
              <a:rPr lang="zh-CN" altLang="en-US" sz="2400" b="1" u="sng" smtClean="0">
                <a:solidFill>
                  <a:srgbClr val="0000FF"/>
                </a:solidFill>
                <a:latin typeface="黑体" pitchFamily="49" charset="-122"/>
                <a:ea typeface="黑体" pitchFamily="49" charset="-122"/>
              </a:rPr>
              <a:t>逆时针</a:t>
            </a:r>
            <a:r>
              <a:rPr lang="zh-CN" altLang="en-US" sz="2400" b="1" smtClean="0">
                <a:latin typeface="黑体" pitchFamily="49" charset="-122"/>
                <a:ea typeface="黑体" pitchFamily="49" charset="-122"/>
              </a:rPr>
              <a:t>方向依次照准</a:t>
            </a:r>
            <a:r>
              <a:rPr lang="en-US" altLang="zh-CN" sz="2400" b="1" smtClean="0">
                <a:latin typeface="黑体" pitchFamily="49" charset="-122"/>
                <a:ea typeface="黑体" pitchFamily="49" charset="-122"/>
              </a:rPr>
              <a:t>A</a:t>
            </a:r>
            <a:r>
              <a:rPr lang="zh-CN" altLang="en-US" sz="2400" b="1" smtClean="0">
                <a:latin typeface="黑体" pitchFamily="49" charset="-122"/>
                <a:ea typeface="黑体" pitchFamily="49" charset="-122"/>
              </a:rPr>
              <a:t>、</a:t>
            </a:r>
            <a:r>
              <a:rPr lang="en-US" altLang="zh-CN" sz="2400" b="1" smtClean="0">
                <a:latin typeface="黑体" pitchFamily="49" charset="-122"/>
                <a:ea typeface="黑体" pitchFamily="49" charset="-122"/>
              </a:rPr>
              <a:t>D</a:t>
            </a:r>
            <a:r>
              <a:rPr lang="zh-CN" altLang="en-US" sz="2400" b="1" smtClean="0">
                <a:latin typeface="黑体" pitchFamily="49" charset="-122"/>
                <a:ea typeface="黑体" pitchFamily="49" charset="-122"/>
              </a:rPr>
              <a:t>、</a:t>
            </a:r>
            <a:r>
              <a:rPr lang="en-US" altLang="zh-CN" sz="2400" b="1" smtClean="0">
                <a:latin typeface="黑体" pitchFamily="49" charset="-122"/>
                <a:ea typeface="黑体" pitchFamily="49" charset="-122"/>
              </a:rPr>
              <a:t>C</a:t>
            </a:r>
            <a:r>
              <a:rPr lang="zh-CN" altLang="en-US" sz="2400" b="1" smtClean="0">
                <a:latin typeface="黑体" pitchFamily="49" charset="-122"/>
                <a:ea typeface="黑体" pitchFamily="49" charset="-122"/>
              </a:rPr>
              <a:t>、</a:t>
            </a:r>
            <a:r>
              <a:rPr lang="en-US" altLang="zh-CN" sz="2400" b="1" smtClean="0">
                <a:latin typeface="黑体" pitchFamily="49" charset="-122"/>
                <a:ea typeface="黑体" pitchFamily="49" charset="-122"/>
              </a:rPr>
              <a:t>B</a:t>
            </a:r>
            <a:r>
              <a:rPr lang="zh-CN" altLang="en-US" sz="2400" b="1" smtClean="0">
                <a:latin typeface="黑体" pitchFamily="49" charset="-122"/>
                <a:ea typeface="黑体" pitchFamily="49" charset="-122"/>
              </a:rPr>
              <a:t>，最后仍回到</a:t>
            </a:r>
            <a:r>
              <a:rPr lang="en-US" altLang="zh-CN" sz="2400" b="1" smtClean="0">
                <a:latin typeface="黑体" pitchFamily="49" charset="-122"/>
                <a:ea typeface="黑体" pitchFamily="49" charset="-122"/>
              </a:rPr>
              <a:t>A</a:t>
            </a:r>
            <a:r>
              <a:rPr lang="zh-CN" altLang="en-US" sz="2400" b="1" smtClean="0">
                <a:latin typeface="黑体" pitchFamily="49" charset="-122"/>
                <a:ea typeface="黑体" pitchFamily="49" charset="-122"/>
              </a:rPr>
              <a:t>方向，即归零。这个操作过程称为下半测回。</a:t>
            </a:r>
          </a:p>
          <a:p>
            <a:pPr marL="0" indent="449263" eaLnBrk="1" hangingPunct="1">
              <a:lnSpc>
                <a:spcPct val="130000"/>
              </a:lnSpc>
              <a:spcBef>
                <a:spcPts val="600"/>
              </a:spcBef>
              <a:buFont typeface="Wingdings" pitchFamily="2" charset="2"/>
              <a:buNone/>
            </a:pPr>
            <a:r>
              <a:rPr lang="zh-CN" altLang="en-US" sz="2400" b="1" smtClean="0">
                <a:latin typeface="黑体" pitchFamily="49" charset="-122"/>
                <a:ea typeface="黑体" pitchFamily="49" charset="-122"/>
              </a:rPr>
              <a:t>上下两个半测回构成一个测回。</a:t>
            </a:r>
          </a:p>
        </p:txBody>
      </p:sp>
      <p:cxnSp>
        <p:nvCxnSpPr>
          <p:cNvPr id="7172" name="AutoShape 4"/>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cxnSp>
        <p:nvCxnSpPr>
          <p:cNvPr id="7173" name="AutoShape 5"/>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spTree>
    <p:extLst>
      <p:ext uri="{BB962C8B-B14F-4D97-AF65-F5344CB8AC3E}">
        <p14:creationId xmlns:p14="http://schemas.microsoft.com/office/powerpoint/2010/main" val="1312637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05507">
                                            <p:txEl>
                                              <p:pRg st="0" end="0"/>
                                            </p:txEl>
                                          </p:spTgt>
                                        </p:tgtEl>
                                        <p:attrNameLst>
                                          <p:attrName>style.visibility</p:attrName>
                                        </p:attrNameLst>
                                      </p:cBhvr>
                                      <p:to>
                                        <p:strVal val="visible"/>
                                      </p:to>
                                    </p:set>
                                    <p:animEffect transition="in" filter="blinds(horizontal)">
                                      <p:cBhvr>
                                        <p:cTn id="7" dur="500"/>
                                        <p:tgtEl>
                                          <p:spTgt spid="40550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05507">
                                            <p:txEl>
                                              <p:pRg st="1" end="1"/>
                                            </p:txEl>
                                          </p:spTgt>
                                        </p:tgtEl>
                                        <p:attrNameLst>
                                          <p:attrName>style.visibility</p:attrName>
                                        </p:attrNameLst>
                                      </p:cBhvr>
                                      <p:to>
                                        <p:strVal val="visible"/>
                                      </p:to>
                                    </p:set>
                                    <p:animEffect transition="in" filter="blinds(horizontal)">
                                      <p:cBhvr>
                                        <p:cTn id="12" dur="500"/>
                                        <p:tgtEl>
                                          <p:spTgt spid="40550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05507">
                                            <p:txEl>
                                              <p:pRg st="2" end="2"/>
                                            </p:txEl>
                                          </p:spTgt>
                                        </p:tgtEl>
                                        <p:attrNameLst>
                                          <p:attrName>style.visibility</p:attrName>
                                        </p:attrNameLst>
                                      </p:cBhvr>
                                      <p:to>
                                        <p:strVal val="visible"/>
                                      </p:to>
                                    </p:set>
                                    <p:animEffect transition="in" filter="blinds(horizontal)">
                                      <p:cBhvr>
                                        <p:cTn id="17" dur="500"/>
                                        <p:tgtEl>
                                          <p:spTgt spid="40550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body" sz="half" idx="1"/>
          </p:nvPr>
        </p:nvSpPr>
        <p:spPr>
          <a:xfrm>
            <a:off x="468313" y="1268413"/>
            <a:ext cx="8135937" cy="4681537"/>
          </a:xfrm>
        </p:spPr>
        <p:txBody>
          <a:bodyPr/>
          <a:lstStyle/>
          <a:p>
            <a:pPr marL="0" indent="449263" eaLnBrk="1" hangingPunct="1">
              <a:lnSpc>
                <a:spcPct val="150000"/>
              </a:lnSpc>
              <a:spcBef>
                <a:spcPts val="1200"/>
              </a:spcBef>
              <a:buFont typeface="Wingdings" pitchFamily="2" charset="2"/>
              <a:buNone/>
            </a:pPr>
            <a:r>
              <a:rPr lang="zh-CN" altLang="en-US" sz="2400" b="1" dirty="0" smtClean="0">
                <a:solidFill>
                  <a:srgbClr val="FF0000"/>
                </a:solidFill>
                <a:latin typeface="黑体" pitchFamily="49" charset="-122"/>
                <a:ea typeface="黑体" pitchFamily="49" charset="-122"/>
              </a:rPr>
              <a:t>①计算归零差</a:t>
            </a:r>
            <a:endParaRPr lang="en-US" altLang="zh-CN" sz="2400" b="1" dirty="0" smtClean="0">
              <a:solidFill>
                <a:srgbClr val="FF0000"/>
              </a:solidFill>
              <a:latin typeface="黑体" pitchFamily="49" charset="-122"/>
              <a:ea typeface="黑体" pitchFamily="49" charset="-122"/>
            </a:endParaRPr>
          </a:p>
          <a:p>
            <a:pPr marL="0" indent="449263" eaLnBrk="1" hangingPunct="1">
              <a:lnSpc>
                <a:spcPct val="150000"/>
              </a:lnSpc>
              <a:spcBef>
                <a:spcPts val="1200"/>
              </a:spcBef>
              <a:buFont typeface="Wingdings" pitchFamily="2" charset="2"/>
              <a:buNone/>
            </a:pPr>
            <a:r>
              <a:rPr lang="en-US" altLang="zh-CN" sz="2400" b="1" dirty="0" smtClean="0">
                <a:latin typeface="黑体" pitchFamily="49" charset="-122"/>
                <a:ea typeface="黑体" pitchFamily="49" charset="-122"/>
              </a:rPr>
              <a:t>      Δ=(</a:t>
            </a:r>
            <a:r>
              <a:rPr lang="zh-CN" altLang="en-US" sz="2400" b="1" dirty="0" smtClean="0">
                <a:latin typeface="黑体" pitchFamily="49" charset="-122"/>
                <a:ea typeface="黑体" pitchFamily="49" charset="-122"/>
              </a:rPr>
              <a:t>零方向的</a:t>
            </a:r>
            <a:r>
              <a:rPr lang="en-US" altLang="zh-CN" sz="2400" b="1" dirty="0" smtClean="0">
                <a:latin typeface="黑体" pitchFamily="49" charset="-122"/>
                <a:ea typeface="黑体" pitchFamily="49" charset="-122"/>
              </a:rPr>
              <a:t>) </a:t>
            </a:r>
            <a:r>
              <a:rPr lang="zh-CN" altLang="en-US" sz="2400" b="1" dirty="0" smtClean="0">
                <a:latin typeface="黑体" pitchFamily="49" charset="-122"/>
                <a:ea typeface="黑体" pitchFamily="49" charset="-122"/>
              </a:rPr>
              <a:t>第</a:t>
            </a:r>
            <a:r>
              <a:rPr lang="en-US" altLang="zh-CN" sz="2400" b="1" dirty="0" smtClean="0">
                <a:latin typeface="黑体" pitchFamily="49" charset="-122"/>
                <a:ea typeface="黑体" pitchFamily="49" charset="-122"/>
              </a:rPr>
              <a:t>2</a:t>
            </a:r>
            <a:r>
              <a:rPr lang="zh-CN" altLang="en-US" sz="2400" b="1" dirty="0" smtClean="0">
                <a:latin typeface="黑体" pitchFamily="49" charset="-122"/>
                <a:ea typeface="黑体" pitchFamily="49" charset="-122"/>
              </a:rPr>
              <a:t>次读数 </a:t>
            </a:r>
            <a:r>
              <a:rPr lang="en-US" altLang="zh-CN" sz="2400" b="1" dirty="0" smtClean="0">
                <a:latin typeface="黑体" pitchFamily="49" charset="-122"/>
                <a:ea typeface="黑体" pitchFamily="49" charset="-122"/>
              </a:rPr>
              <a:t>- </a:t>
            </a:r>
            <a:r>
              <a:rPr lang="zh-CN" altLang="en-US" sz="2400" b="1" dirty="0" smtClean="0">
                <a:latin typeface="黑体" pitchFamily="49" charset="-122"/>
                <a:ea typeface="黑体" pitchFamily="49" charset="-122"/>
              </a:rPr>
              <a:t>第</a:t>
            </a:r>
            <a:r>
              <a:rPr lang="en-US" altLang="zh-CN" sz="2400" b="1" dirty="0" smtClean="0">
                <a:latin typeface="黑体" pitchFamily="49" charset="-122"/>
                <a:ea typeface="黑体" pitchFamily="49" charset="-122"/>
              </a:rPr>
              <a:t>1</a:t>
            </a:r>
            <a:r>
              <a:rPr lang="zh-CN" altLang="en-US" sz="2400" b="1" dirty="0" smtClean="0">
                <a:latin typeface="黑体" pitchFamily="49" charset="-122"/>
                <a:ea typeface="黑体" pitchFamily="49" charset="-122"/>
              </a:rPr>
              <a:t>次读数</a:t>
            </a:r>
            <a:endParaRPr lang="en-US" altLang="zh-CN" sz="2400" b="1" dirty="0" smtClean="0">
              <a:latin typeface="黑体" pitchFamily="49" charset="-122"/>
              <a:ea typeface="黑体" pitchFamily="49" charset="-122"/>
            </a:endParaRPr>
          </a:p>
        </p:txBody>
      </p:sp>
      <p:sp>
        <p:nvSpPr>
          <p:cNvPr id="8195" name="Rectangle 2"/>
          <p:cNvSpPr>
            <a:spLocks noGrp="1" noChangeArrowheads="1"/>
          </p:cNvSpPr>
          <p:nvPr>
            <p:ph type="title"/>
          </p:nvPr>
        </p:nvSpPr>
        <p:spPr>
          <a:xfrm>
            <a:off x="827088" y="333375"/>
            <a:ext cx="7632700" cy="715963"/>
          </a:xfrm>
        </p:spPr>
        <p:txBody>
          <a:bodyPr/>
          <a:lstStyle/>
          <a:p>
            <a:pPr eaLnBrk="1" hangingPunct="1"/>
            <a:r>
              <a:rPr lang="zh-CN" altLang="en-US" b="1" smtClean="0">
                <a:solidFill>
                  <a:srgbClr val="0000FF"/>
                </a:solidFill>
                <a:latin typeface="宋体" charset="-122"/>
              </a:rPr>
              <a:t>方向观测法水平角观测</a:t>
            </a:r>
          </a:p>
        </p:txBody>
      </p:sp>
      <p:cxnSp>
        <p:nvCxnSpPr>
          <p:cNvPr id="8196" name="AutoShape 4"/>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cxnSp>
        <p:nvCxnSpPr>
          <p:cNvPr id="8197" name="AutoShape 5"/>
          <p:cNvCxnSpPr>
            <a:cxnSpLocks noChangeShapeType="1"/>
          </p:cNvCxnSpPr>
          <p:nvPr/>
        </p:nvCxnSpPr>
        <p:spPr bwMode="auto">
          <a:xfrm rot="5400000" flipV="1">
            <a:off x="3777457" y="2861469"/>
            <a:ext cx="1377950" cy="1587"/>
          </a:xfrm>
          <a:prstGeom prst="curvedConnector3">
            <a:avLst>
              <a:gd name="adj1" fmla="val -15667"/>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triangle" w="med" len="med"/>
                <a:tailEnd type="triangle" w="med" len="med"/>
              </a14:hiddenLine>
            </a:ext>
          </a:extLst>
        </p:spPr>
      </p:cxnSp>
      <p:graphicFrame>
        <p:nvGraphicFramePr>
          <p:cNvPr id="7" name="Group 139"/>
          <p:cNvGraphicFramePr>
            <a:graphicFrameLocks noGrp="1"/>
          </p:cNvGraphicFramePr>
          <p:nvPr>
            <p:ph idx="1"/>
            <p:extLst>
              <p:ext uri="{D42A27DB-BD31-4B8C-83A1-F6EECF244321}">
                <p14:modId xmlns:p14="http://schemas.microsoft.com/office/powerpoint/2010/main" val="2883216502"/>
              </p:ext>
            </p:extLst>
          </p:nvPr>
        </p:nvGraphicFramePr>
        <p:xfrm>
          <a:off x="581025" y="2708920"/>
          <a:ext cx="7772401" cy="3142947"/>
        </p:xfrm>
        <a:graphic>
          <a:graphicData uri="http://schemas.openxmlformats.org/drawingml/2006/table">
            <a:tbl>
              <a:tblPr/>
              <a:tblGrid>
                <a:gridCol w="564174"/>
                <a:gridCol w="561242"/>
                <a:gridCol w="1170843"/>
                <a:gridCol w="1167911"/>
                <a:gridCol w="801566"/>
                <a:gridCol w="1169377"/>
                <a:gridCol w="1169377"/>
                <a:gridCol w="1167911"/>
              </a:tblGrid>
              <a:tr h="294534">
                <a:tc rowSpan="3">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dirty="0" smtClean="0">
                          <a:ln>
                            <a:noFill/>
                          </a:ln>
                          <a:solidFill>
                            <a:schemeClr val="tx1"/>
                          </a:solidFill>
                          <a:effectLst/>
                          <a:latin typeface="宋体" pitchFamily="2" charset="-122"/>
                          <a:ea typeface="宋体" pitchFamily="2" charset="-122"/>
                        </a:rPr>
                        <a:t>测回</a:t>
                      </a:r>
                      <a:endParaRPr kumimoji="1" lang="zh-CN" altLang="en-US" sz="2400" b="0" i="0" u="none" strike="noStrike" cap="none" normalizeH="0" baseline="0" dirty="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rowSpan="3">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测点</a:t>
                      </a: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grid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读数</a:t>
                      </a: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hMerge="1">
                  <a:txBody>
                    <a:bodyPr/>
                    <a:lstStyle/>
                    <a:p>
                      <a:endParaRPr lang="zh-CN" altLang="en-US"/>
                    </a:p>
                  </a:txBody>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左－右（</a:t>
                      </a:r>
                      <a:r>
                        <a:rPr kumimoji="1" lang="en-US" altLang="zh-CN" sz="1200" b="0" i="0" u="none" strike="noStrike" cap="none" normalizeH="0" baseline="0" smtClean="0">
                          <a:ln>
                            <a:noFill/>
                          </a:ln>
                          <a:solidFill>
                            <a:schemeClr val="tx1"/>
                          </a:solidFill>
                          <a:effectLst/>
                          <a:latin typeface="宋体" pitchFamily="2" charset="-122"/>
                          <a:ea typeface="宋体" pitchFamily="2" charset="-122"/>
                        </a:rPr>
                        <a:t>2C</a:t>
                      </a:r>
                      <a:r>
                        <a:rPr kumimoji="1" lang="zh-CN" altLang="en-US" sz="1200" b="0" i="0" u="none" strike="noStrike" cap="none" normalizeH="0" baseline="0" smtClean="0">
                          <a:ln>
                            <a:noFill/>
                          </a:ln>
                          <a:solidFill>
                            <a:schemeClr val="tx1"/>
                          </a:solidFill>
                          <a:effectLst/>
                          <a:latin typeface="宋体" pitchFamily="2" charset="-122"/>
                          <a:ea typeface="宋体" pitchFamily="2" charset="-122"/>
                        </a:rPr>
                        <a:t>）</a:t>
                      </a: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（左＋右）</a:t>
                      </a:r>
                      <a:r>
                        <a:rPr kumimoji="1" lang="en-US" altLang="zh-CN" sz="1200" b="0" i="0" u="none" strike="noStrike" cap="none" normalizeH="0" baseline="0" smtClean="0">
                          <a:ln>
                            <a:noFill/>
                          </a:ln>
                          <a:solidFill>
                            <a:schemeClr val="tx1"/>
                          </a:solidFill>
                          <a:effectLst/>
                          <a:latin typeface="宋体" pitchFamily="2" charset="-122"/>
                          <a:ea typeface="宋体" pitchFamily="2" charset="-122"/>
                        </a:rPr>
                        <a:t>/2</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一测回平均方向值</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各测回平均方向值</a:t>
                      </a: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313553">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盘左</a:t>
                      </a: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盘右</a:t>
                      </a: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r>
              <a:tr h="294534">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    </a:t>
                      </a:r>
                      <a:r>
                        <a:rPr kumimoji="1" lang="en-US" altLang="zh-CN" sz="1200" b="0" i="0" u="none" strike="noStrike" cap="none" normalizeH="0" baseline="0" smtClean="0">
                          <a:ln>
                            <a:noFill/>
                          </a:ln>
                          <a:solidFill>
                            <a:schemeClr val="tx1"/>
                          </a:solidFill>
                          <a:effectLst/>
                          <a:latin typeface="宋体" pitchFamily="2" charset="-122"/>
                          <a:ea typeface="宋体" pitchFamily="2" charset="-122"/>
                        </a:rPr>
                        <a:t>° ′ ″</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   </a:t>
                      </a:r>
                      <a:r>
                        <a:rPr kumimoji="1" lang="en-US" altLang="zh-CN" sz="1200" b="0" i="0" u="none" strike="noStrike" cap="none" normalizeH="0" baseline="0" smtClean="0">
                          <a:ln>
                            <a:noFill/>
                          </a:ln>
                          <a:solidFill>
                            <a:schemeClr val="tx1"/>
                          </a:solidFill>
                          <a:effectLst/>
                          <a:latin typeface="宋体" pitchFamily="2" charset="-122"/>
                          <a:ea typeface="宋体" pitchFamily="2" charset="-122"/>
                        </a:rPr>
                        <a:t>° ′ ″</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200" b="0" i="0" u="none" strike="noStrike" cap="none" normalizeH="0" baseline="0" smtClean="0">
                          <a:ln>
                            <a:noFill/>
                          </a:ln>
                          <a:solidFill>
                            <a:schemeClr val="tx1"/>
                          </a:solidFill>
                          <a:effectLst/>
                          <a:latin typeface="宋体" pitchFamily="2" charset="-122"/>
                          <a:ea typeface="宋体" pitchFamily="2" charset="-122"/>
                        </a:rPr>
                        <a:t>″</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    </a:t>
                      </a:r>
                      <a:r>
                        <a:rPr kumimoji="1" lang="en-US" altLang="zh-CN" sz="1200" b="0" i="0" u="none" strike="noStrike" cap="none" normalizeH="0" baseline="0" smtClean="0">
                          <a:ln>
                            <a:noFill/>
                          </a:ln>
                          <a:solidFill>
                            <a:schemeClr val="tx1"/>
                          </a:solidFill>
                          <a:effectLst/>
                          <a:latin typeface="宋体" pitchFamily="2" charset="-122"/>
                          <a:ea typeface="宋体" pitchFamily="2" charset="-122"/>
                        </a:rPr>
                        <a:t>° ′ ″</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    </a:t>
                      </a:r>
                      <a:r>
                        <a:rPr kumimoji="1" lang="en-US" altLang="zh-CN" sz="1200" b="0" i="0" u="none" strike="noStrike" cap="none" normalizeH="0" baseline="0" smtClean="0">
                          <a:ln>
                            <a:noFill/>
                          </a:ln>
                          <a:solidFill>
                            <a:schemeClr val="tx1"/>
                          </a:solidFill>
                          <a:effectLst/>
                          <a:latin typeface="宋体" pitchFamily="2" charset="-122"/>
                          <a:ea typeface="宋体" pitchFamily="2" charset="-122"/>
                        </a:rPr>
                        <a:t>° ′ ″</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200" b="0" i="0" u="none" strike="noStrike" cap="none" normalizeH="0" baseline="0" smtClean="0">
                          <a:ln>
                            <a:noFill/>
                          </a:ln>
                          <a:solidFill>
                            <a:schemeClr val="tx1"/>
                          </a:solidFill>
                          <a:effectLst/>
                          <a:latin typeface="宋体" pitchFamily="2" charset="-122"/>
                          <a:ea typeface="宋体" pitchFamily="2" charset="-122"/>
                        </a:rPr>
                        <a:t>   </a:t>
                      </a:r>
                      <a:r>
                        <a:rPr kumimoji="1" lang="en-US" altLang="zh-CN" sz="1200" b="0" i="0" u="none" strike="noStrike" cap="none" normalizeH="0" baseline="0" smtClean="0">
                          <a:ln>
                            <a:noFill/>
                          </a:ln>
                          <a:solidFill>
                            <a:schemeClr val="tx1"/>
                          </a:solidFill>
                          <a:effectLst/>
                          <a:latin typeface="宋体" pitchFamily="2" charset="-122"/>
                          <a:ea typeface="宋体" pitchFamily="2" charset="-122"/>
                        </a:rPr>
                        <a:t>° ′ ″</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556371">
                <a:tc rowSpan="6">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dirty="0" smtClean="0">
                          <a:ln>
                            <a:noFill/>
                          </a:ln>
                          <a:solidFill>
                            <a:schemeClr val="tx1"/>
                          </a:solidFill>
                          <a:effectLst/>
                          <a:latin typeface="宋体" pitchFamily="2" charset="-122"/>
                          <a:ea typeface="宋体" pitchFamily="2" charset="-122"/>
                        </a:rPr>
                        <a:t>1</a:t>
                      </a:r>
                      <a:endParaRPr kumimoji="1" lang="en-US" altLang="zh-CN" sz="1400" b="0" i="0" u="none" strike="noStrike" cap="none" normalizeH="0" baseline="0" dirty="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A</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0 01 12</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180 01 18</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1" lang="en-US" altLang="zh-CN" sz="1400" b="0" i="0" u="none" strike="noStrike" cap="none" normalizeH="0" baseline="0" dirty="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1" lang="en-US" altLang="zh-CN" sz="1400" b="0" i="0" u="none" strike="noStrike" cap="none" normalizeH="0" baseline="0" dirty="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327264">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B</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91 54 06</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dirty="0" smtClean="0">
                          <a:ln>
                            <a:noFill/>
                          </a:ln>
                          <a:solidFill>
                            <a:schemeClr val="tx1"/>
                          </a:solidFill>
                          <a:effectLst/>
                          <a:latin typeface="宋体" pitchFamily="2" charset="-122"/>
                          <a:ea typeface="宋体" pitchFamily="2" charset="-122"/>
                        </a:rPr>
                        <a:t>271 54 00</a:t>
                      </a:r>
                      <a:endParaRPr kumimoji="1" lang="en-US" altLang="zh-CN" sz="1400" b="0" i="0" u="none" strike="noStrike" cap="none" normalizeH="0" baseline="0" dirty="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1" lang="en-US" altLang="zh-CN" sz="1400" b="0" i="0" u="none" strike="noStrike" cap="none" normalizeH="0" baseline="0" dirty="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1" lang="en-US" altLang="zh-CN" sz="1400" b="0" i="0" u="none" strike="noStrike" cap="none" normalizeH="0" baseline="0" dirty="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327264">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C</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153 32 48</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333 32 48</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1" lang="en-US" altLang="zh-CN" sz="1400" b="0" i="0" u="none" strike="noStrike" cap="none" normalizeH="0" baseline="0" dirty="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1" lang="en-US" altLang="zh-CN" sz="1400" b="0" i="0" u="none" strike="noStrike" cap="none" normalizeH="0" baseline="0" dirty="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374899">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D</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214 06 12</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34 06 06</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1" lang="en-US" altLang="zh-CN" sz="1400" b="0" i="0" u="none" strike="noStrike" cap="none" normalizeH="0" baseline="0" dirty="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1" lang="en-US" altLang="zh-CN" sz="1400" b="0" i="0" u="none" strike="noStrike" cap="none" normalizeH="0" baseline="0" dirty="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327264">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A</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0 01 24</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宋体" pitchFamily="2" charset="-122"/>
                          <a:ea typeface="宋体" pitchFamily="2" charset="-122"/>
                        </a:rPr>
                        <a:t>180 01 18</a:t>
                      </a: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1" lang="en-US" altLang="zh-CN"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1" lang="zh-CN" altLang="en-US"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1" lang="zh-CN" altLang="en-US" sz="1400" b="0" i="0" u="none" strike="noStrike" cap="none" normalizeH="0" baseline="0" dirty="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327264">
                <a:tc vMerge="1">
                  <a:txBody>
                    <a:bodyPr/>
                    <a:lstStyle/>
                    <a:p>
                      <a:endParaRPr lang="zh-CN" altLang="en-US"/>
                    </a:p>
                  </a:txBody>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400" b="0" i="0" u="none" strike="noStrike" cap="none" normalizeH="0" baseline="0" smtClean="0">
                          <a:ln>
                            <a:noFill/>
                          </a:ln>
                          <a:solidFill>
                            <a:schemeClr val="tx1"/>
                          </a:solidFill>
                          <a:effectLst/>
                          <a:latin typeface="宋体" pitchFamily="2" charset="-122"/>
                          <a:ea typeface="宋体" pitchFamily="2" charset="-122"/>
                        </a:rPr>
                        <a:t>　</a:t>
                      </a:r>
                      <a:endParaRPr kumimoji="1" lang="zh-CN" altLang="en-US"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dirty="0" smtClean="0">
                          <a:ln>
                            <a:noFill/>
                          </a:ln>
                          <a:solidFill>
                            <a:schemeClr val="hlink"/>
                          </a:solidFill>
                          <a:effectLst/>
                          <a:latin typeface="宋体" pitchFamily="2" charset="-122"/>
                          <a:ea typeface="宋体" pitchFamily="2" charset="-122"/>
                        </a:rPr>
                        <a:t>Δ</a:t>
                      </a:r>
                      <a:r>
                        <a:rPr kumimoji="1" lang="zh-CN" altLang="en-US" sz="1400" b="0" i="0" u="none" strike="noStrike" cap="none" normalizeH="0" baseline="0" dirty="0" smtClean="0">
                          <a:ln>
                            <a:noFill/>
                          </a:ln>
                          <a:solidFill>
                            <a:schemeClr val="hlink"/>
                          </a:solidFill>
                          <a:effectLst/>
                          <a:latin typeface="宋体" pitchFamily="2" charset="-122"/>
                          <a:ea typeface="宋体" pitchFamily="2" charset="-122"/>
                        </a:rPr>
                        <a:t>左</a:t>
                      </a:r>
                      <a:r>
                        <a:rPr kumimoji="1" lang="en-US" altLang="zh-CN" sz="1400" b="0" i="0" u="none" strike="noStrike" cap="none" normalizeH="0" baseline="0" dirty="0" smtClean="0">
                          <a:ln>
                            <a:noFill/>
                          </a:ln>
                          <a:solidFill>
                            <a:schemeClr val="hlink"/>
                          </a:solidFill>
                          <a:effectLst/>
                          <a:latin typeface="宋体" pitchFamily="2" charset="-122"/>
                          <a:ea typeface="宋体" pitchFamily="2" charset="-122"/>
                        </a:rPr>
                        <a:t>=12</a:t>
                      </a:r>
                      <a:endParaRPr kumimoji="1" lang="en-US" altLang="zh-CN" sz="1400" b="0" i="0" u="none" strike="noStrike" cap="none" normalizeH="0" baseline="0" dirty="0" smtClean="0">
                        <a:ln>
                          <a:noFill/>
                        </a:ln>
                        <a:solidFill>
                          <a:schemeClr val="hlink"/>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en-US" altLang="zh-CN" sz="1400" b="0" i="0" u="none" strike="noStrike" cap="none" normalizeH="0" baseline="0" dirty="0" smtClean="0">
                          <a:ln>
                            <a:noFill/>
                          </a:ln>
                          <a:solidFill>
                            <a:schemeClr val="hlink"/>
                          </a:solidFill>
                          <a:effectLst/>
                          <a:latin typeface="宋体" pitchFamily="2" charset="-122"/>
                          <a:ea typeface="宋体" pitchFamily="2" charset="-122"/>
                        </a:rPr>
                        <a:t>Δ</a:t>
                      </a:r>
                      <a:r>
                        <a:rPr kumimoji="1" lang="zh-CN" altLang="en-US" sz="1400" b="0" i="0" u="none" strike="noStrike" cap="none" normalizeH="0" baseline="0" dirty="0" smtClean="0">
                          <a:ln>
                            <a:noFill/>
                          </a:ln>
                          <a:solidFill>
                            <a:schemeClr val="hlink"/>
                          </a:solidFill>
                          <a:effectLst/>
                          <a:latin typeface="宋体" pitchFamily="2" charset="-122"/>
                          <a:ea typeface="宋体" pitchFamily="2" charset="-122"/>
                        </a:rPr>
                        <a:t>右</a:t>
                      </a:r>
                      <a:r>
                        <a:rPr kumimoji="1" lang="en-US" altLang="zh-CN" sz="1400" b="0" i="0" u="none" strike="noStrike" cap="none" normalizeH="0" baseline="0" dirty="0" smtClean="0">
                          <a:ln>
                            <a:noFill/>
                          </a:ln>
                          <a:solidFill>
                            <a:schemeClr val="hlink"/>
                          </a:solidFill>
                          <a:effectLst/>
                          <a:latin typeface="宋体" pitchFamily="2" charset="-122"/>
                          <a:ea typeface="宋体" pitchFamily="2" charset="-122"/>
                        </a:rPr>
                        <a:t>=0</a:t>
                      </a:r>
                      <a:endParaRPr kumimoji="1" lang="en-US" altLang="zh-CN" sz="1400" b="0" i="0" u="none" strike="noStrike" cap="none" normalizeH="0" baseline="0" dirty="0" smtClean="0">
                        <a:ln>
                          <a:noFill/>
                        </a:ln>
                        <a:solidFill>
                          <a:schemeClr val="hlink"/>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1" lang="zh-CN" altLang="en-US"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1" lang="zh-CN" altLang="en-US"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1" lang="zh-CN" altLang="en-US" sz="1400" b="0" i="0" u="none" strike="noStrike" cap="none" normalizeH="0" baseline="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endParaRPr kumimoji="1" lang="zh-CN" altLang="en-US" sz="1400" b="0" i="0" u="none" strike="noStrike" cap="none" normalizeH="0" baseline="0" dirty="0" smtClean="0">
                        <a:ln>
                          <a:noFill/>
                        </a:ln>
                        <a:solidFill>
                          <a:schemeClr val="tx1"/>
                        </a:solidFill>
                        <a:effectLst/>
                        <a:latin typeface="Times New Roman" pitchFamily="18" charset="0"/>
                        <a:ea typeface="宋体" pitchFamily="2" charset="-122"/>
                      </a:endParaRPr>
                    </a:p>
                  </a:txBody>
                  <a:tcPr marL="84406" marR="84406" marT="45705" marB="4570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050314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015模板">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2015模板</Template>
  <TotalTime>673</TotalTime>
  <Pages>0</Pages>
  <Words>5246</Words>
  <Characters>0</Characters>
  <Application>Microsoft Office PowerPoint</Application>
  <DocSecurity>0</DocSecurity>
  <PresentationFormat>全屏显示(4:3)</PresentationFormat>
  <Lines>0</Lines>
  <Paragraphs>870</Paragraphs>
  <Slides>76</Slides>
  <Notes>3</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5</vt:i4>
      </vt:variant>
      <vt:variant>
        <vt:lpstr>幻灯片标题</vt:lpstr>
      </vt:variant>
      <vt:variant>
        <vt:i4>76</vt:i4>
      </vt:variant>
    </vt:vector>
  </HeadingPairs>
  <TitlesOfParts>
    <vt:vector size="96" baseType="lpstr">
      <vt:lpstr>黑体</vt:lpstr>
      <vt:lpstr>华文行楷</vt:lpstr>
      <vt:lpstr>华文新魏</vt:lpstr>
      <vt:lpstr>楷体_GB2312</vt:lpstr>
      <vt:lpstr>宋体</vt:lpstr>
      <vt:lpstr>微软雅黑</vt:lpstr>
      <vt:lpstr>新宋体</vt:lpstr>
      <vt:lpstr>Arial</vt:lpstr>
      <vt:lpstr>Calibri</vt:lpstr>
      <vt:lpstr>Garamond</vt:lpstr>
      <vt:lpstr>Symbol</vt:lpstr>
      <vt:lpstr>Tahoma</vt:lpstr>
      <vt:lpstr>Times New Roman</vt:lpstr>
      <vt:lpstr>Wingdings</vt:lpstr>
      <vt:lpstr>2015模板</vt:lpstr>
      <vt:lpstr>Image</vt:lpstr>
      <vt:lpstr>公式</vt:lpstr>
      <vt:lpstr>位图图像</vt:lpstr>
      <vt:lpstr>Equation</vt:lpstr>
      <vt:lpstr>Microsoft 公式 3.0</vt:lpstr>
      <vt:lpstr>上讲课内容回顾</vt:lpstr>
      <vt:lpstr>实习课存在的问题</vt:lpstr>
      <vt:lpstr>水平角测量实施</vt:lpstr>
      <vt:lpstr>测回法记录表格</vt:lpstr>
      <vt:lpstr>测回法水平角观测</vt:lpstr>
      <vt:lpstr>方向观测法测量水平角</vt:lpstr>
      <vt:lpstr>方向观测法水平角观测</vt:lpstr>
      <vt:lpstr>方向观测法水平角观测</vt:lpstr>
      <vt:lpstr>方向观测法水平角观测</vt:lpstr>
      <vt:lpstr>方向观测法水平角观测</vt:lpstr>
      <vt:lpstr>方向观测法水平角观测</vt:lpstr>
      <vt:lpstr>方向观测法水平角观测</vt:lpstr>
      <vt:lpstr>方向观测法水平角观测</vt:lpstr>
      <vt:lpstr>方向观测法水平角观测记录手簿</vt:lpstr>
      <vt:lpstr>方向观测法水平角观测记录手簿</vt:lpstr>
      <vt:lpstr>方向观测法的观测限差</vt:lpstr>
      <vt:lpstr>竖直角测量原理</vt:lpstr>
      <vt:lpstr>PowerPoint 演示文稿</vt:lpstr>
      <vt:lpstr>PowerPoint 演示文稿</vt:lpstr>
      <vt:lpstr>PowerPoint 演示文稿</vt:lpstr>
      <vt:lpstr>PowerPoint 演示文稿</vt:lpstr>
      <vt:lpstr>指标线</vt:lpstr>
      <vt:lpstr>竖盘指标线</vt:lpstr>
      <vt:lpstr>竖盘指标线</vt:lpstr>
      <vt:lpstr>竖盘指标线</vt:lpstr>
      <vt:lpstr>竖盘指标线</vt:lpstr>
      <vt:lpstr>竖盘指标线</vt:lpstr>
      <vt:lpstr>竖直度盘刻划</vt:lpstr>
      <vt:lpstr>竖直角测量实施</vt:lpstr>
      <vt:lpstr>竖角的计算方法(以顺时针注记为例)</vt:lpstr>
      <vt:lpstr>竖角的计算方法(以顺时针注记为例)</vt:lpstr>
      <vt:lpstr>竖角的计算方法(以顺时针注记为例)</vt:lpstr>
      <vt:lpstr>PowerPoint 演示文稿</vt:lpstr>
      <vt:lpstr>PowerPoint 演示文稿</vt:lpstr>
      <vt:lpstr>PowerPoint 演示文稿</vt:lpstr>
      <vt:lpstr>PowerPoint 演示文稿</vt:lpstr>
      <vt:lpstr>竖盘指标差</vt:lpstr>
      <vt:lpstr>竖盘指标差</vt:lpstr>
      <vt:lpstr>竖盘指标差</vt:lpstr>
      <vt:lpstr>竖盘指标差</vt:lpstr>
      <vt:lpstr>PowerPoint 演示文稿</vt:lpstr>
      <vt:lpstr>PowerPoint 演示文稿</vt:lpstr>
      <vt:lpstr>电子经纬仪使用</vt:lpstr>
      <vt:lpstr>方向观测法测水平角与竖直角测量</vt:lpstr>
      <vt:lpstr>经纬仪的主要轴线</vt:lpstr>
      <vt:lpstr>经纬仪的理想轴线关系</vt:lpstr>
      <vt:lpstr>1.光学对中器的检校</vt:lpstr>
      <vt:lpstr>1.光学对中器的检校</vt:lpstr>
      <vt:lpstr>2.照准部水准管轴的检校</vt:lpstr>
      <vt:lpstr>2.照准部的水准管轴的检校</vt:lpstr>
      <vt:lpstr>2.照准部的水准管轴的检校</vt:lpstr>
      <vt:lpstr>3.圆水准器轴的检校</vt:lpstr>
      <vt:lpstr>4.十字丝的检校</vt:lpstr>
      <vt:lpstr>5.视准轴的检校</vt:lpstr>
      <vt:lpstr>5.视准轴的检校</vt:lpstr>
      <vt:lpstr>5.视准轴的检校</vt:lpstr>
      <vt:lpstr>6.横轴的检校</vt:lpstr>
      <vt:lpstr>6.横轴的检校</vt:lpstr>
      <vt:lpstr>6.横轴的检校</vt:lpstr>
      <vt:lpstr>7.竖盘指标差的检校</vt:lpstr>
      <vt:lpstr>7.竖盘指标差的检校</vt:lpstr>
      <vt:lpstr>角度测量的误差来源</vt:lpstr>
      <vt:lpstr>1.照准部偏心误差</vt:lpstr>
      <vt:lpstr>2.视准轴误差</vt:lpstr>
      <vt:lpstr>2.视准轴误差</vt:lpstr>
      <vt:lpstr>3.横轴倾斜误差</vt:lpstr>
      <vt:lpstr>3.横轴倾斜误差</vt:lpstr>
      <vt:lpstr>4.竖轴倾斜误差</vt:lpstr>
      <vt:lpstr>4.竖轴倾斜误差</vt:lpstr>
      <vt:lpstr>5.仪器对中误差</vt:lpstr>
      <vt:lpstr>5.仪器对中误差</vt:lpstr>
      <vt:lpstr>6.目标偏心误差</vt:lpstr>
      <vt:lpstr>6.目标偏心误差</vt:lpstr>
      <vt:lpstr>7.照准与读数误差</vt:lpstr>
      <vt:lpstr>8.外界环境的影响</vt:lpstr>
      <vt:lpstr>方向观测法测水平角与竖直角测量</vt:lpstr>
    </vt:vector>
  </TitlesOfParts>
  <Company>Swjtu</Company>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上讲课内容回顾</dc:title>
  <dc:creator>gaoholly</dc:creator>
  <cp:lastModifiedBy>Microsoft account</cp:lastModifiedBy>
  <cp:revision>75</cp:revision>
  <cp:lastPrinted>2014-09-22T14:40:17Z</cp:lastPrinted>
  <dcterms:created xsi:type="dcterms:W3CDTF">2015-09-21T10:14:46Z</dcterms:created>
  <dcterms:modified xsi:type="dcterms:W3CDTF">2020-04-12T12:05:21Z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2052-8.1.0.3526</vt:lpwstr>
  </property>
</Properties>
</file>